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88" r:id="rId3"/>
    <p:sldId id="292" r:id="rId4"/>
    <p:sldId id="296" r:id="rId5"/>
    <p:sldId id="297" r:id="rId6"/>
    <p:sldId id="295" r:id="rId7"/>
    <p:sldId id="259" r:id="rId8"/>
    <p:sldId id="294" r:id="rId9"/>
    <p:sldId id="261" r:id="rId10"/>
    <p:sldId id="279" r:id="rId11"/>
    <p:sldId id="262" r:id="rId12"/>
    <p:sldId id="280" r:id="rId13"/>
    <p:sldId id="282" r:id="rId14"/>
    <p:sldId id="298" r:id="rId15"/>
    <p:sldId id="266" r:id="rId16"/>
    <p:sldId id="267" r:id="rId17"/>
    <p:sldId id="268" r:id="rId18"/>
    <p:sldId id="270" r:id="rId19"/>
    <p:sldId id="287" r:id="rId20"/>
    <p:sldId id="271" r:id="rId21"/>
    <p:sldId id="276" r:id="rId22"/>
    <p:sldId id="278" r:id="rId23"/>
    <p:sldId id="273" r:id="rId24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1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ED72E-3D00-4139-93D0-BECDE0E7CD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7AA7C6-63E9-4F92-853E-4A2AB7743530}">
      <dgm:prSet phldrT="[Текст]" custT="1"/>
      <dgm:spPr/>
      <dgm:t>
        <a:bodyPr/>
        <a:lstStyle/>
        <a:p>
          <a:r>
            <a:rPr lang="ru-RU" dirty="0" smtClean="0"/>
            <a:t>Методические рекомендации </a:t>
          </a:r>
          <a:r>
            <a:rPr lang="ru-RU" dirty="0" err="1" smtClean="0"/>
            <a:t>Минобраз</a:t>
          </a:r>
          <a:r>
            <a:rPr lang="ru-RU" dirty="0" smtClean="0"/>
            <a:t> по проведению обучения родителей (законных представителей) несовершеннолетних детей основам детской психологии и педагогики</a:t>
          </a:r>
        </a:p>
        <a:p>
          <a:r>
            <a:rPr lang="ru-RU" dirty="0" smtClean="0"/>
            <a:t>(письмо КРИППО от 26.08.</a:t>
          </a:r>
          <a:r>
            <a:rPr lang="de-DE" dirty="0" smtClean="0"/>
            <a:t>20</a:t>
          </a:r>
          <a:r>
            <a:rPr lang="ru-RU" dirty="0" smtClean="0"/>
            <a:t>15 г</a:t>
          </a:r>
          <a:r>
            <a:rPr lang="de-DE" dirty="0" smtClean="0"/>
            <a:t>. № </a:t>
          </a:r>
          <a:r>
            <a:rPr lang="ru-RU" dirty="0" smtClean="0"/>
            <a:t>848/01-04)</a:t>
          </a:r>
          <a:endParaRPr lang="ru-RU" sz="1800" dirty="0">
            <a:latin typeface="Constantia" pitchFamily="18" charset="0"/>
          </a:endParaRPr>
        </a:p>
      </dgm:t>
    </dgm:pt>
    <dgm:pt modelId="{6054E802-4536-4217-8877-36819790BB47}" type="parTrans" cxnId="{7338C39C-A7AF-47E1-A23F-B57B6C362D4C}">
      <dgm:prSet/>
      <dgm:spPr/>
      <dgm:t>
        <a:bodyPr/>
        <a:lstStyle/>
        <a:p>
          <a:endParaRPr lang="ru-RU"/>
        </a:p>
      </dgm:t>
    </dgm:pt>
    <dgm:pt modelId="{5C1632D7-CC5E-4DF7-9FC4-26E9B3D437F4}" type="sibTrans" cxnId="{7338C39C-A7AF-47E1-A23F-B57B6C362D4C}">
      <dgm:prSet/>
      <dgm:spPr/>
      <dgm:t>
        <a:bodyPr/>
        <a:lstStyle/>
        <a:p>
          <a:endParaRPr lang="ru-RU"/>
        </a:p>
      </dgm:t>
    </dgm:pt>
    <dgm:pt modelId="{75C02670-BCFC-4BBD-BE34-0EDCA3A7AFE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«Методические рекомендации по организации обучения родителей (законных представителей) несовершеннолетних детей основам психологических знаний в образовательных организациях Республики Крым»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(письмо КРИППО от 03.11.2015 г. № 1169//01-04)</a:t>
          </a:r>
        </a:p>
        <a:p>
          <a:pPr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Constantia" pitchFamily="18" charset="0"/>
          </a:endParaRPr>
        </a:p>
      </dgm:t>
    </dgm:pt>
    <dgm:pt modelId="{FF87B3B8-FF63-4236-B14A-251311E144CA}" type="parTrans" cxnId="{C832CBA4-DE19-4ED8-A14E-BAB36414EA73}">
      <dgm:prSet/>
      <dgm:spPr/>
      <dgm:t>
        <a:bodyPr/>
        <a:lstStyle/>
        <a:p>
          <a:endParaRPr lang="ru-RU"/>
        </a:p>
      </dgm:t>
    </dgm:pt>
    <dgm:pt modelId="{D08DCED0-8A93-4715-90BE-2B3B777BB97D}" type="sibTrans" cxnId="{C832CBA4-DE19-4ED8-A14E-BAB36414EA73}">
      <dgm:prSet/>
      <dgm:spPr/>
      <dgm:t>
        <a:bodyPr/>
        <a:lstStyle/>
        <a:p>
          <a:endParaRPr lang="ru-RU"/>
        </a:p>
      </dgm:t>
    </dgm:pt>
    <dgm:pt modelId="{5CB456AE-0F77-40E9-9E51-53FD4FB0E6F6}" type="pres">
      <dgm:prSet presAssocID="{503ED72E-3D00-4139-93D0-BECDE0E7CD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9B6537-F521-4791-AFBD-10B0CB859492}" type="pres">
      <dgm:prSet presAssocID="{C77AA7C6-63E9-4F92-853E-4A2AB7743530}" presName="parentLin" presStyleCnt="0"/>
      <dgm:spPr/>
    </dgm:pt>
    <dgm:pt modelId="{E631785A-F18A-452D-B941-18A6012DD69A}" type="pres">
      <dgm:prSet presAssocID="{C77AA7C6-63E9-4F92-853E-4A2AB7743530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99E6938B-E866-4E13-B039-6A4B71BD2A3E}" type="pres">
      <dgm:prSet presAssocID="{C77AA7C6-63E9-4F92-853E-4A2AB7743530}" presName="parentText" presStyleLbl="node1" presStyleIdx="0" presStyleCnt="2" custScaleX="1299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68E4A5-0651-4F92-A72C-A6FFA5E27C4C}" type="pres">
      <dgm:prSet presAssocID="{C77AA7C6-63E9-4F92-853E-4A2AB7743530}" presName="negativeSpace" presStyleCnt="0"/>
      <dgm:spPr/>
    </dgm:pt>
    <dgm:pt modelId="{613920EC-386C-4ACC-B6F8-718841429655}" type="pres">
      <dgm:prSet presAssocID="{C77AA7C6-63E9-4F92-853E-4A2AB7743530}" presName="childText" presStyleLbl="conFgAcc1" presStyleIdx="0" presStyleCnt="2">
        <dgm:presLayoutVars>
          <dgm:bulletEnabled val="1"/>
        </dgm:presLayoutVars>
      </dgm:prSet>
      <dgm:spPr/>
    </dgm:pt>
    <dgm:pt modelId="{3DC53355-7CF0-4168-8669-695D99B06DEE}" type="pres">
      <dgm:prSet presAssocID="{5C1632D7-CC5E-4DF7-9FC4-26E9B3D437F4}" presName="spaceBetweenRectangles" presStyleCnt="0"/>
      <dgm:spPr/>
    </dgm:pt>
    <dgm:pt modelId="{F0152561-B8F2-4F06-B7D0-D5283DEF8601}" type="pres">
      <dgm:prSet presAssocID="{75C02670-BCFC-4BBD-BE34-0EDCA3A7AFE3}" presName="parentLin" presStyleCnt="0"/>
      <dgm:spPr/>
    </dgm:pt>
    <dgm:pt modelId="{E3B7C185-225A-4472-99AE-A1B9DBFDCB4C}" type="pres">
      <dgm:prSet presAssocID="{75C02670-BCFC-4BBD-BE34-0EDCA3A7AFE3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DE3E65B-1ECC-4C2A-9311-E73C8002DCB7}" type="pres">
      <dgm:prSet presAssocID="{75C02670-BCFC-4BBD-BE34-0EDCA3A7AFE3}" presName="parentText" presStyleLbl="node1" presStyleIdx="1" presStyleCnt="2" custScaleX="129544" custScaleY="1269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C62FA-E6B7-4E67-A46C-94135BC361C3}" type="pres">
      <dgm:prSet presAssocID="{75C02670-BCFC-4BBD-BE34-0EDCA3A7AFE3}" presName="negativeSpace" presStyleCnt="0"/>
      <dgm:spPr/>
    </dgm:pt>
    <dgm:pt modelId="{21B402FA-3696-4966-AA9F-3374DD397EBF}" type="pres">
      <dgm:prSet presAssocID="{75C02670-BCFC-4BBD-BE34-0EDCA3A7AFE3}" presName="childText" presStyleLbl="conFgAcc1" presStyleIdx="1" presStyleCnt="2" custLinFactY="37697" custLinFactNeighborX="-916" custLinFactNeighborY="100000">
        <dgm:presLayoutVars>
          <dgm:bulletEnabled val="1"/>
        </dgm:presLayoutVars>
      </dgm:prSet>
      <dgm:spPr/>
    </dgm:pt>
  </dgm:ptLst>
  <dgm:cxnLst>
    <dgm:cxn modelId="{51960743-6F82-4FD4-AB40-59C0D4FE770A}" type="presOf" srcId="{503ED72E-3D00-4139-93D0-BECDE0E7CD54}" destId="{5CB456AE-0F77-40E9-9E51-53FD4FB0E6F6}" srcOrd="0" destOrd="0" presId="urn:microsoft.com/office/officeart/2005/8/layout/list1"/>
    <dgm:cxn modelId="{7338C39C-A7AF-47E1-A23F-B57B6C362D4C}" srcId="{503ED72E-3D00-4139-93D0-BECDE0E7CD54}" destId="{C77AA7C6-63E9-4F92-853E-4A2AB7743530}" srcOrd="0" destOrd="0" parTransId="{6054E802-4536-4217-8877-36819790BB47}" sibTransId="{5C1632D7-CC5E-4DF7-9FC4-26E9B3D437F4}"/>
    <dgm:cxn modelId="{078AD1F8-E7F1-410E-B6D0-14636B0979AC}" type="presOf" srcId="{C77AA7C6-63E9-4F92-853E-4A2AB7743530}" destId="{99E6938B-E866-4E13-B039-6A4B71BD2A3E}" srcOrd="1" destOrd="0" presId="urn:microsoft.com/office/officeart/2005/8/layout/list1"/>
    <dgm:cxn modelId="{7C51AE0C-A70D-4B93-91A5-C1B0C3C1EDD0}" type="presOf" srcId="{75C02670-BCFC-4BBD-BE34-0EDCA3A7AFE3}" destId="{0DE3E65B-1ECC-4C2A-9311-E73C8002DCB7}" srcOrd="1" destOrd="0" presId="urn:microsoft.com/office/officeart/2005/8/layout/list1"/>
    <dgm:cxn modelId="{5BC520CE-1CB7-4E53-A3A7-12B36A5295C8}" type="presOf" srcId="{C77AA7C6-63E9-4F92-853E-4A2AB7743530}" destId="{E631785A-F18A-452D-B941-18A6012DD69A}" srcOrd="0" destOrd="0" presId="urn:microsoft.com/office/officeart/2005/8/layout/list1"/>
    <dgm:cxn modelId="{C832CBA4-DE19-4ED8-A14E-BAB36414EA73}" srcId="{503ED72E-3D00-4139-93D0-BECDE0E7CD54}" destId="{75C02670-BCFC-4BBD-BE34-0EDCA3A7AFE3}" srcOrd="1" destOrd="0" parTransId="{FF87B3B8-FF63-4236-B14A-251311E144CA}" sibTransId="{D08DCED0-8A93-4715-90BE-2B3B777BB97D}"/>
    <dgm:cxn modelId="{61D307F4-1E2B-4663-8CA8-D4D006D9D405}" type="presOf" srcId="{75C02670-BCFC-4BBD-BE34-0EDCA3A7AFE3}" destId="{E3B7C185-225A-4472-99AE-A1B9DBFDCB4C}" srcOrd="0" destOrd="0" presId="urn:microsoft.com/office/officeart/2005/8/layout/list1"/>
    <dgm:cxn modelId="{4376CFE1-9407-4769-B2C0-2B1A8E631DAF}" type="presParOf" srcId="{5CB456AE-0F77-40E9-9E51-53FD4FB0E6F6}" destId="{F39B6537-F521-4791-AFBD-10B0CB859492}" srcOrd="0" destOrd="0" presId="urn:microsoft.com/office/officeart/2005/8/layout/list1"/>
    <dgm:cxn modelId="{E508F2C9-1553-470A-A5AD-7D4995B22D9A}" type="presParOf" srcId="{F39B6537-F521-4791-AFBD-10B0CB859492}" destId="{E631785A-F18A-452D-B941-18A6012DD69A}" srcOrd="0" destOrd="0" presId="urn:microsoft.com/office/officeart/2005/8/layout/list1"/>
    <dgm:cxn modelId="{95C724BF-06AC-4157-B24F-7ED0D2D0274C}" type="presParOf" srcId="{F39B6537-F521-4791-AFBD-10B0CB859492}" destId="{99E6938B-E866-4E13-B039-6A4B71BD2A3E}" srcOrd="1" destOrd="0" presId="urn:microsoft.com/office/officeart/2005/8/layout/list1"/>
    <dgm:cxn modelId="{FB645BF4-D6E3-4726-A987-EA72E9353284}" type="presParOf" srcId="{5CB456AE-0F77-40E9-9E51-53FD4FB0E6F6}" destId="{1A68E4A5-0651-4F92-A72C-A6FFA5E27C4C}" srcOrd="1" destOrd="0" presId="urn:microsoft.com/office/officeart/2005/8/layout/list1"/>
    <dgm:cxn modelId="{11EE9D4A-3550-4CA0-BAEF-4A7443F2B8C0}" type="presParOf" srcId="{5CB456AE-0F77-40E9-9E51-53FD4FB0E6F6}" destId="{613920EC-386C-4ACC-B6F8-718841429655}" srcOrd="2" destOrd="0" presId="urn:microsoft.com/office/officeart/2005/8/layout/list1"/>
    <dgm:cxn modelId="{B3ADECBC-565C-406F-836B-800C8074921D}" type="presParOf" srcId="{5CB456AE-0F77-40E9-9E51-53FD4FB0E6F6}" destId="{3DC53355-7CF0-4168-8669-695D99B06DEE}" srcOrd="3" destOrd="0" presId="urn:microsoft.com/office/officeart/2005/8/layout/list1"/>
    <dgm:cxn modelId="{3B200A43-EFEC-4868-888C-22E3F54764B0}" type="presParOf" srcId="{5CB456AE-0F77-40E9-9E51-53FD4FB0E6F6}" destId="{F0152561-B8F2-4F06-B7D0-D5283DEF8601}" srcOrd="4" destOrd="0" presId="urn:microsoft.com/office/officeart/2005/8/layout/list1"/>
    <dgm:cxn modelId="{666566AC-57D2-4E96-A7E8-BE19D309E5F2}" type="presParOf" srcId="{F0152561-B8F2-4F06-B7D0-D5283DEF8601}" destId="{E3B7C185-225A-4472-99AE-A1B9DBFDCB4C}" srcOrd="0" destOrd="0" presId="urn:microsoft.com/office/officeart/2005/8/layout/list1"/>
    <dgm:cxn modelId="{FDF7855E-40E9-4CEE-ABDB-2D479A65FA6F}" type="presParOf" srcId="{F0152561-B8F2-4F06-B7D0-D5283DEF8601}" destId="{0DE3E65B-1ECC-4C2A-9311-E73C8002DCB7}" srcOrd="1" destOrd="0" presId="urn:microsoft.com/office/officeart/2005/8/layout/list1"/>
    <dgm:cxn modelId="{6FF696CA-144D-46B6-8E1F-1BDB2F1EAFA7}" type="presParOf" srcId="{5CB456AE-0F77-40E9-9E51-53FD4FB0E6F6}" destId="{ACEC62FA-E6B7-4E67-A46C-94135BC361C3}" srcOrd="5" destOrd="0" presId="urn:microsoft.com/office/officeart/2005/8/layout/list1"/>
    <dgm:cxn modelId="{BCC3BB3C-40A6-4F94-8665-889D01D76EA3}" type="presParOf" srcId="{5CB456AE-0F77-40E9-9E51-53FD4FB0E6F6}" destId="{21B402FA-3696-4966-AA9F-3374DD397EB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EC759-D4C7-4407-98AA-6880B3BE26A8}" type="doc">
      <dgm:prSet loTypeId="urn:microsoft.com/office/officeart/2005/8/layout/default#1" loCatId="list" qsTypeId="urn:microsoft.com/office/officeart/2005/8/quickstyle/3d2#1" qsCatId="3D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A3EBBFCE-0C02-419F-A40C-1E326AAE387B}">
      <dgm:prSet phldrT="[Текст]" custT="1"/>
      <dgm:spPr/>
      <dgm:t>
        <a:bodyPr/>
        <a:lstStyle/>
        <a:p>
          <a:r>
            <a:rPr lang="ru-RU" sz="2000" dirty="0" smtClean="0">
              <a:latin typeface="Constantia" panose="02030602050306030303" pitchFamily="18" charset="0"/>
            </a:rPr>
            <a:t>Российская психология</a:t>
          </a:r>
        </a:p>
        <a:p>
          <a:r>
            <a:rPr lang="ru-RU" sz="2000" dirty="0" smtClean="0">
              <a:latin typeface="Constantia" panose="02030602050306030303" pitchFamily="18" charset="0"/>
            </a:rPr>
            <a:t>Информационно-аналитический портал</a:t>
          </a:r>
          <a:endParaRPr lang="en-US" sz="2000" dirty="0" smtClean="0">
            <a:latin typeface="Constantia" panose="02030602050306030303" pitchFamily="18" charset="0"/>
          </a:endParaRPr>
        </a:p>
        <a:p>
          <a:r>
            <a:rPr lang="en-US" sz="2800" dirty="0" smtClean="0">
              <a:latin typeface="Constantia" panose="02030602050306030303" pitchFamily="18" charset="0"/>
            </a:rPr>
            <a:t>rospsy.ru</a:t>
          </a:r>
          <a:endParaRPr lang="ru-RU" sz="2000" dirty="0">
            <a:latin typeface="Constantia" panose="02030602050306030303" pitchFamily="18" charset="0"/>
          </a:endParaRPr>
        </a:p>
      </dgm:t>
    </dgm:pt>
    <dgm:pt modelId="{F97D210C-D77A-42D2-A792-6BE528882B26}" type="parTrans" cxnId="{E00AE7BE-20D2-4886-9E01-0A94D94B80DD}">
      <dgm:prSet/>
      <dgm:spPr/>
      <dgm:t>
        <a:bodyPr/>
        <a:lstStyle/>
        <a:p>
          <a:endParaRPr lang="ru-RU"/>
        </a:p>
      </dgm:t>
    </dgm:pt>
    <dgm:pt modelId="{F9A4AA71-F3EC-4356-8040-FDCAC5D669F8}" type="sibTrans" cxnId="{E00AE7BE-20D2-4886-9E01-0A94D94B80DD}">
      <dgm:prSet/>
      <dgm:spPr/>
      <dgm:t>
        <a:bodyPr/>
        <a:lstStyle/>
        <a:p>
          <a:endParaRPr lang="ru-RU"/>
        </a:p>
      </dgm:t>
    </dgm:pt>
    <dgm:pt modelId="{283753F7-211A-43E2-A3A3-562DF3D83638}">
      <dgm:prSet phldrT="[Текст]" custT="1"/>
      <dgm:spPr/>
      <dgm:t>
        <a:bodyPr/>
        <a:lstStyle/>
        <a:p>
          <a:r>
            <a:rPr lang="ru-RU" sz="2000" dirty="0" smtClean="0">
              <a:latin typeface="Constantia" panose="02030602050306030303" pitchFamily="18" charset="0"/>
            </a:rPr>
            <a:t>Крымский республиканский институт </a:t>
          </a:r>
          <a:r>
            <a:rPr lang="ru-RU" sz="2000" dirty="0" err="1" smtClean="0">
              <a:latin typeface="Constantia" panose="02030602050306030303" pitchFamily="18" charset="0"/>
            </a:rPr>
            <a:t>постдипломного</a:t>
          </a:r>
          <a:r>
            <a:rPr lang="ru-RU" sz="2000" dirty="0" smtClean="0">
              <a:latin typeface="Constantia" panose="02030602050306030303" pitchFamily="18" charset="0"/>
            </a:rPr>
            <a:t> педагогического образования</a:t>
          </a:r>
        </a:p>
        <a:p>
          <a:r>
            <a:rPr lang="en-US" sz="2800" dirty="0" smtClean="0">
              <a:latin typeface="Constantia" panose="02030602050306030303" pitchFamily="18" charset="0"/>
            </a:rPr>
            <a:t>krippo.ru</a:t>
          </a:r>
          <a:endParaRPr lang="ru-RU" sz="2800" dirty="0" smtClean="0">
            <a:latin typeface="Constantia" panose="02030602050306030303" pitchFamily="18" charset="0"/>
          </a:endParaRPr>
        </a:p>
        <a:p>
          <a:r>
            <a:rPr lang="ru-RU" sz="2000" dirty="0" smtClean="0">
              <a:latin typeface="Constantia" panose="02030602050306030303" pitchFamily="18" charset="0"/>
            </a:rPr>
            <a:t>(раздел «Практическая психология»)</a:t>
          </a:r>
          <a:endParaRPr lang="ru-RU" sz="2000" dirty="0">
            <a:latin typeface="Constantia" panose="02030602050306030303" pitchFamily="18" charset="0"/>
          </a:endParaRPr>
        </a:p>
      </dgm:t>
    </dgm:pt>
    <dgm:pt modelId="{626E7D63-36FB-49E9-9C71-172882288D27}" type="parTrans" cxnId="{179A973E-8D80-431C-9FD9-82F2B7BBB5AD}">
      <dgm:prSet/>
      <dgm:spPr/>
      <dgm:t>
        <a:bodyPr/>
        <a:lstStyle/>
        <a:p>
          <a:endParaRPr lang="ru-RU"/>
        </a:p>
      </dgm:t>
    </dgm:pt>
    <dgm:pt modelId="{C91770D8-A191-407F-8A03-C9806D92BA20}" type="sibTrans" cxnId="{179A973E-8D80-431C-9FD9-82F2B7BBB5AD}">
      <dgm:prSet/>
      <dgm:spPr/>
      <dgm:t>
        <a:bodyPr/>
        <a:lstStyle/>
        <a:p>
          <a:endParaRPr lang="ru-RU"/>
        </a:p>
      </dgm:t>
    </dgm:pt>
    <dgm:pt modelId="{C6AB3CF9-B720-474C-B5EB-34FB38561066}">
      <dgm:prSet phldrT="[Текст]" custT="1"/>
      <dgm:spPr/>
      <dgm:t>
        <a:bodyPr/>
        <a:lstStyle/>
        <a:p>
          <a:r>
            <a:rPr lang="ru-RU" sz="2000" dirty="0" smtClean="0">
              <a:latin typeface="Constantia" panose="02030602050306030303" pitchFamily="18" charset="0"/>
            </a:rPr>
            <a:t>МБОУ ДО «Центр детского и юношеского творчества»</a:t>
          </a:r>
        </a:p>
        <a:p>
          <a:r>
            <a:rPr lang="en-US" sz="2800" dirty="0" smtClean="0">
              <a:latin typeface="Constantia" panose="02030602050306030303" pitchFamily="18" charset="0"/>
            </a:rPr>
            <a:t>cdyt.krymschool.ru</a:t>
          </a:r>
        </a:p>
        <a:p>
          <a:r>
            <a:rPr lang="ru-RU" sz="2000" dirty="0" smtClean="0">
              <a:latin typeface="Constantia" panose="02030602050306030303" pitchFamily="18" charset="0"/>
            </a:rPr>
            <a:t>(раздел «Педагогу-психологу»)</a:t>
          </a:r>
          <a:endParaRPr lang="ru-RU" sz="2000" dirty="0">
            <a:latin typeface="Constantia" panose="02030602050306030303" pitchFamily="18" charset="0"/>
          </a:endParaRPr>
        </a:p>
      </dgm:t>
    </dgm:pt>
    <dgm:pt modelId="{49CB1BAB-8690-4D1C-A46A-A3E5CF291BE1}" type="parTrans" cxnId="{52A4DEFA-C6D5-4CFF-B605-0DC6E20D3F49}">
      <dgm:prSet/>
      <dgm:spPr/>
      <dgm:t>
        <a:bodyPr/>
        <a:lstStyle/>
        <a:p>
          <a:endParaRPr lang="ru-RU"/>
        </a:p>
      </dgm:t>
    </dgm:pt>
    <dgm:pt modelId="{1380E18D-5262-4DBC-9C88-5FF9D5A1E1A1}" type="sibTrans" cxnId="{52A4DEFA-C6D5-4CFF-B605-0DC6E20D3F49}">
      <dgm:prSet/>
      <dgm:spPr/>
      <dgm:t>
        <a:bodyPr/>
        <a:lstStyle/>
        <a:p>
          <a:endParaRPr lang="ru-RU"/>
        </a:p>
      </dgm:t>
    </dgm:pt>
    <dgm:pt modelId="{9AB686CC-E6B3-469F-952B-483EBD4080D8}" type="pres">
      <dgm:prSet presAssocID="{6A2EC759-D4C7-4407-98AA-6880B3BE26A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5AAA05-F074-4D9C-89BC-CEB715D7EDB7}" type="pres">
      <dgm:prSet presAssocID="{A3EBBFCE-0C02-419F-A40C-1E326AAE387B}" presName="node" presStyleLbl="node1" presStyleIdx="0" presStyleCnt="3" custLinFactNeighborX="-1721" custLinFactNeighborY="-5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9802AD-DBDD-43B5-BC78-92FF9182B3D4}" type="pres">
      <dgm:prSet presAssocID="{F9A4AA71-F3EC-4356-8040-FDCAC5D669F8}" presName="sibTrans" presStyleCnt="0"/>
      <dgm:spPr/>
    </dgm:pt>
    <dgm:pt modelId="{AFADEACF-E75F-4F35-8D12-74240B087B92}" type="pres">
      <dgm:prSet presAssocID="{283753F7-211A-43E2-A3A3-562DF3D8363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094FE9-B91F-460B-A7A9-CE1A4653D9EF}" type="pres">
      <dgm:prSet presAssocID="{C91770D8-A191-407F-8A03-C9806D92BA20}" presName="sibTrans" presStyleCnt="0"/>
      <dgm:spPr/>
    </dgm:pt>
    <dgm:pt modelId="{8C544AC6-0259-453B-B071-26A75A6F68F2}" type="pres">
      <dgm:prSet presAssocID="{C6AB3CF9-B720-474C-B5EB-34FB3856106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A4DEFA-C6D5-4CFF-B605-0DC6E20D3F49}" srcId="{6A2EC759-D4C7-4407-98AA-6880B3BE26A8}" destId="{C6AB3CF9-B720-474C-B5EB-34FB38561066}" srcOrd="2" destOrd="0" parTransId="{49CB1BAB-8690-4D1C-A46A-A3E5CF291BE1}" sibTransId="{1380E18D-5262-4DBC-9C88-5FF9D5A1E1A1}"/>
    <dgm:cxn modelId="{578BF05E-8BC6-4EFF-8FC5-2433ADC385ED}" type="presOf" srcId="{A3EBBFCE-0C02-419F-A40C-1E326AAE387B}" destId="{4E5AAA05-F074-4D9C-89BC-CEB715D7EDB7}" srcOrd="0" destOrd="0" presId="urn:microsoft.com/office/officeart/2005/8/layout/default#1"/>
    <dgm:cxn modelId="{179A973E-8D80-431C-9FD9-82F2B7BBB5AD}" srcId="{6A2EC759-D4C7-4407-98AA-6880B3BE26A8}" destId="{283753F7-211A-43E2-A3A3-562DF3D83638}" srcOrd="1" destOrd="0" parTransId="{626E7D63-36FB-49E9-9C71-172882288D27}" sibTransId="{C91770D8-A191-407F-8A03-C9806D92BA20}"/>
    <dgm:cxn modelId="{0071E413-63C8-4FD3-80CE-55EF29268696}" type="presOf" srcId="{C6AB3CF9-B720-474C-B5EB-34FB38561066}" destId="{8C544AC6-0259-453B-B071-26A75A6F68F2}" srcOrd="0" destOrd="0" presId="urn:microsoft.com/office/officeart/2005/8/layout/default#1"/>
    <dgm:cxn modelId="{E00AE7BE-20D2-4886-9E01-0A94D94B80DD}" srcId="{6A2EC759-D4C7-4407-98AA-6880B3BE26A8}" destId="{A3EBBFCE-0C02-419F-A40C-1E326AAE387B}" srcOrd="0" destOrd="0" parTransId="{F97D210C-D77A-42D2-A792-6BE528882B26}" sibTransId="{F9A4AA71-F3EC-4356-8040-FDCAC5D669F8}"/>
    <dgm:cxn modelId="{0F0F0E90-73E6-435B-B2BC-9CCBD2C79888}" type="presOf" srcId="{6A2EC759-D4C7-4407-98AA-6880B3BE26A8}" destId="{9AB686CC-E6B3-469F-952B-483EBD4080D8}" srcOrd="0" destOrd="0" presId="urn:microsoft.com/office/officeart/2005/8/layout/default#1"/>
    <dgm:cxn modelId="{C653BB3A-F975-4D09-87CA-CD6FA25D6A87}" type="presOf" srcId="{283753F7-211A-43E2-A3A3-562DF3D83638}" destId="{AFADEACF-E75F-4F35-8D12-74240B087B92}" srcOrd="0" destOrd="0" presId="urn:microsoft.com/office/officeart/2005/8/layout/default#1"/>
    <dgm:cxn modelId="{F83BDC0E-5F17-4192-A64B-5B588850CDAE}" type="presParOf" srcId="{9AB686CC-E6B3-469F-952B-483EBD4080D8}" destId="{4E5AAA05-F074-4D9C-89BC-CEB715D7EDB7}" srcOrd="0" destOrd="0" presId="urn:microsoft.com/office/officeart/2005/8/layout/default#1"/>
    <dgm:cxn modelId="{83E363E2-28EA-4C8F-AA42-476067900D47}" type="presParOf" srcId="{9AB686CC-E6B3-469F-952B-483EBD4080D8}" destId="{A29802AD-DBDD-43B5-BC78-92FF9182B3D4}" srcOrd="1" destOrd="0" presId="urn:microsoft.com/office/officeart/2005/8/layout/default#1"/>
    <dgm:cxn modelId="{D1CF4546-1409-4FBB-B455-CE82A6336C5C}" type="presParOf" srcId="{9AB686CC-E6B3-469F-952B-483EBD4080D8}" destId="{AFADEACF-E75F-4F35-8D12-74240B087B92}" srcOrd="2" destOrd="0" presId="urn:microsoft.com/office/officeart/2005/8/layout/default#1"/>
    <dgm:cxn modelId="{0FA19368-370A-4933-A34B-6BF773F8ED80}" type="presParOf" srcId="{9AB686CC-E6B3-469F-952B-483EBD4080D8}" destId="{F7094FE9-B91F-460B-A7A9-CE1A4653D9EF}" srcOrd="3" destOrd="0" presId="urn:microsoft.com/office/officeart/2005/8/layout/default#1"/>
    <dgm:cxn modelId="{DE153F84-7014-4DDA-9C6A-9BDAD65BEFF3}" type="presParOf" srcId="{9AB686CC-E6B3-469F-952B-483EBD4080D8}" destId="{8C544AC6-0259-453B-B071-26A75A6F68F2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173799-A175-4EDD-9A7E-F2C98CDA7017}" type="doc">
      <dgm:prSet loTypeId="urn:microsoft.com/office/officeart/2005/8/layout/list1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3E86A815-77A5-48ED-8396-490A6C48823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dirty="0" smtClean="0">
              <a:latin typeface="Constantia" pitchFamily="18" charset="0"/>
            </a:rPr>
            <a:t>Модель сопровождения 8-классников</a:t>
          </a:r>
          <a:endParaRPr lang="ru-RU" sz="2000" dirty="0"/>
        </a:p>
      </dgm:t>
    </dgm:pt>
    <dgm:pt modelId="{E3259D45-8F39-418A-9187-760B5F7708B4}" type="parTrans" cxnId="{AB0A40DE-3B96-42CD-83C9-5F9359711904}">
      <dgm:prSet/>
      <dgm:spPr/>
      <dgm:t>
        <a:bodyPr/>
        <a:lstStyle/>
        <a:p>
          <a:endParaRPr lang="ru-RU"/>
        </a:p>
      </dgm:t>
    </dgm:pt>
    <dgm:pt modelId="{7B8AAEC1-A0B2-40DF-9773-94F3DE7ED5EF}" type="sibTrans" cxnId="{AB0A40DE-3B96-42CD-83C9-5F9359711904}">
      <dgm:prSet/>
      <dgm:spPr/>
      <dgm:t>
        <a:bodyPr/>
        <a:lstStyle/>
        <a:p>
          <a:endParaRPr lang="ru-RU"/>
        </a:p>
      </dgm:t>
    </dgm:pt>
    <dgm:pt modelId="{2901B9F0-1442-46F2-A5E7-1A45719382F6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Constantia" pitchFamily="18" charset="0"/>
            </a:rPr>
            <a:t>Рекомендации по организации профилактической работы</a:t>
          </a:r>
          <a:endParaRPr lang="ru-RU" sz="2000" dirty="0"/>
        </a:p>
      </dgm:t>
    </dgm:pt>
    <dgm:pt modelId="{9EBFF378-8BA1-4A68-960D-BCC0081D5E27}" type="parTrans" cxnId="{71CA9C3D-C008-4032-9DAF-A5D9C75DB47E}">
      <dgm:prSet/>
      <dgm:spPr/>
      <dgm:t>
        <a:bodyPr/>
        <a:lstStyle/>
        <a:p>
          <a:endParaRPr lang="ru-RU"/>
        </a:p>
      </dgm:t>
    </dgm:pt>
    <dgm:pt modelId="{1F2AFEF4-0C47-489D-866E-445F34B38E48}" type="sibTrans" cxnId="{71CA9C3D-C008-4032-9DAF-A5D9C75DB47E}">
      <dgm:prSet/>
      <dgm:spPr/>
      <dgm:t>
        <a:bodyPr/>
        <a:lstStyle/>
        <a:p>
          <a:endParaRPr lang="ru-RU"/>
        </a:p>
      </dgm:t>
    </dgm:pt>
    <dgm:pt modelId="{A6AAEF8D-E1E1-4678-AD83-5F4713627E2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Constantia" pitchFamily="18" charset="0"/>
            </a:rPr>
            <a:t>О Концепции развития психологической службы в системе образования в Российской Федерации на период до 2025 года</a:t>
          </a:r>
          <a:endParaRPr lang="ru-RU" sz="2000" dirty="0"/>
        </a:p>
      </dgm:t>
    </dgm:pt>
    <dgm:pt modelId="{237D8D2C-E64E-4B11-BAD6-BD9E7BAF506A}" type="parTrans" cxnId="{80818494-46C4-447F-A50F-525325D1C6F6}">
      <dgm:prSet/>
      <dgm:spPr/>
      <dgm:t>
        <a:bodyPr/>
        <a:lstStyle/>
        <a:p>
          <a:endParaRPr lang="ru-RU"/>
        </a:p>
      </dgm:t>
    </dgm:pt>
    <dgm:pt modelId="{49E768E8-634C-4C1D-BA15-DA6E62D8F391}" type="sibTrans" cxnId="{80818494-46C4-447F-A50F-525325D1C6F6}">
      <dgm:prSet/>
      <dgm:spPr/>
      <dgm:t>
        <a:bodyPr/>
        <a:lstStyle/>
        <a:p>
          <a:endParaRPr lang="ru-RU"/>
        </a:p>
      </dgm:t>
    </dgm:pt>
    <dgm:pt modelId="{D08F8DB7-7ABB-49A2-9943-07294FC02377}" type="pres">
      <dgm:prSet presAssocID="{FD173799-A175-4EDD-9A7E-F2C98CDA701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F7B80B-0EFB-4F27-8926-C69B3221D2B6}" type="pres">
      <dgm:prSet presAssocID="{3E86A815-77A5-48ED-8396-490A6C488232}" presName="parentLin" presStyleCnt="0"/>
      <dgm:spPr/>
    </dgm:pt>
    <dgm:pt modelId="{1760597F-E2B1-4D84-965C-98CCF6C39234}" type="pres">
      <dgm:prSet presAssocID="{3E86A815-77A5-48ED-8396-490A6C48823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D017E30-19EE-458A-8145-E2A3F7F8C239}" type="pres">
      <dgm:prSet presAssocID="{3E86A815-77A5-48ED-8396-490A6C488232}" presName="parentText" presStyleLbl="node1" presStyleIdx="0" presStyleCnt="3" custScaleX="137654" custScaleY="95042" custLinFactNeighborX="-7961" custLinFactNeighborY="115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59ED2-DA82-42D9-9F95-FCA389069AA0}" type="pres">
      <dgm:prSet presAssocID="{3E86A815-77A5-48ED-8396-490A6C488232}" presName="negativeSpace" presStyleCnt="0"/>
      <dgm:spPr/>
    </dgm:pt>
    <dgm:pt modelId="{C6F0F09D-BA6E-42DD-BA00-5FCB4D97E154}" type="pres">
      <dgm:prSet presAssocID="{3E86A815-77A5-48ED-8396-490A6C488232}" presName="childText" presStyleLbl="conFgAcc1" presStyleIdx="0" presStyleCnt="3">
        <dgm:presLayoutVars>
          <dgm:bulletEnabled val="1"/>
        </dgm:presLayoutVars>
      </dgm:prSet>
      <dgm:spPr/>
    </dgm:pt>
    <dgm:pt modelId="{4A6EA4B1-D196-4805-90D4-C074C9ECCF21}" type="pres">
      <dgm:prSet presAssocID="{7B8AAEC1-A0B2-40DF-9773-94F3DE7ED5EF}" presName="spaceBetweenRectangles" presStyleCnt="0"/>
      <dgm:spPr/>
    </dgm:pt>
    <dgm:pt modelId="{F47F22F2-479A-4685-90C8-D79B4A8DCE0A}" type="pres">
      <dgm:prSet presAssocID="{2901B9F0-1442-46F2-A5E7-1A45719382F6}" presName="parentLin" presStyleCnt="0"/>
      <dgm:spPr/>
    </dgm:pt>
    <dgm:pt modelId="{362223F8-3385-4BEA-9013-7D128CD0F53C}" type="pres">
      <dgm:prSet presAssocID="{2901B9F0-1442-46F2-A5E7-1A45719382F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F70819-653D-42CB-A01B-32B753250907}" type="pres">
      <dgm:prSet presAssocID="{2901B9F0-1442-46F2-A5E7-1A45719382F6}" presName="parentText" presStyleLbl="node1" presStyleIdx="1" presStyleCnt="3" custScaleX="136762" custScaleY="92377" custLinFactNeighborX="8479" custLinFactNeighborY="46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49426-E42D-4D67-B5F7-EA22F9F4B838}" type="pres">
      <dgm:prSet presAssocID="{2901B9F0-1442-46F2-A5E7-1A45719382F6}" presName="negativeSpace" presStyleCnt="0"/>
      <dgm:spPr/>
    </dgm:pt>
    <dgm:pt modelId="{E1A31AD4-8CB0-48AB-AC1D-0AAA8FF5CDC0}" type="pres">
      <dgm:prSet presAssocID="{2901B9F0-1442-46F2-A5E7-1A45719382F6}" presName="childText" presStyleLbl="conFgAcc1" presStyleIdx="1" presStyleCnt="3">
        <dgm:presLayoutVars>
          <dgm:bulletEnabled val="1"/>
        </dgm:presLayoutVars>
      </dgm:prSet>
      <dgm:spPr/>
    </dgm:pt>
    <dgm:pt modelId="{203CF6F8-880E-464E-A100-F07D82D823D6}" type="pres">
      <dgm:prSet presAssocID="{1F2AFEF4-0C47-489D-866E-445F34B38E48}" presName="spaceBetweenRectangles" presStyleCnt="0"/>
      <dgm:spPr/>
    </dgm:pt>
    <dgm:pt modelId="{83865BD7-12D3-4AAA-A52F-5E77678FF302}" type="pres">
      <dgm:prSet presAssocID="{A6AAEF8D-E1E1-4678-AD83-5F4713627E2D}" presName="parentLin" presStyleCnt="0"/>
      <dgm:spPr/>
    </dgm:pt>
    <dgm:pt modelId="{B8AA2BCB-1102-4D64-853C-CE68477A799E}" type="pres">
      <dgm:prSet presAssocID="{A6AAEF8D-E1E1-4678-AD83-5F4713627E2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6B10462-475F-41EF-B187-12EA31A8E7E7}" type="pres">
      <dgm:prSet presAssocID="{A6AAEF8D-E1E1-4678-AD83-5F4713627E2D}" presName="parentText" presStyleLbl="node1" presStyleIdx="2" presStyleCnt="3" custScaleX="136727" custScaleY="89412" custLinFactNeighborX="10804" custLinFactNeighborY="139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E51A02-BC91-45FD-B9C2-07F9799CE505}" type="pres">
      <dgm:prSet presAssocID="{A6AAEF8D-E1E1-4678-AD83-5F4713627E2D}" presName="negativeSpace" presStyleCnt="0"/>
      <dgm:spPr/>
    </dgm:pt>
    <dgm:pt modelId="{3FF32E4D-4495-4F0A-80F3-3406FE5FC822}" type="pres">
      <dgm:prSet presAssocID="{A6AAEF8D-E1E1-4678-AD83-5F4713627E2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5632F1D-6FF5-4140-A3D7-18556ABE222C}" type="presOf" srcId="{3E86A815-77A5-48ED-8396-490A6C488232}" destId="{5D017E30-19EE-458A-8145-E2A3F7F8C239}" srcOrd="1" destOrd="0" presId="urn:microsoft.com/office/officeart/2005/8/layout/list1"/>
    <dgm:cxn modelId="{AB0A40DE-3B96-42CD-83C9-5F9359711904}" srcId="{FD173799-A175-4EDD-9A7E-F2C98CDA7017}" destId="{3E86A815-77A5-48ED-8396-490A6C488232}" srcOrd="0" destOrd="0" parTransId="{E3259D45-8F39-418A-9187-760B5F7708B4}" sibTransId="{7B8AAEC1-A0B2-40DF-9773-94F3DE7ED5EF}"/>
    <dgm:cxn modelId="{EB04C2FC-B3C4-4F9D-A883-F05331858E24}" type="presOf" srcId="{FD173799-A175-4EDD-9A7E-F2C98CDA7017}" destId="{D08F8DB7-7ABB-49A2-9943-07294FC02377}" srcOrd="0" destOrd="0" presId="urn:microsoft.com/office/officeart/2005/8/layout/list1"/>
    <dgm:cxn modelId="{80818494-46C4-447F-A50F-525325D1C6F6}" srcId="{FD173799-A175-4EDD-9A7E-F2C98CDA7017}" destId="{A6AAEF8D-E1E1-4678-AD83-5F4713627E2D}" srcOrd="2" destOrd="0" parTransId="{237D8D2C-E64E-4B11-BAD6-BD9E7BAF506A}" sibTransId="{49E768E8-634C-4C1D-BA15-DA6E62D8F391}"/>
    <dgm:cxn modelId="{519F2164-C380-46D7-83B5-1E36C345E286}" type="presOf" srcId="{A6AAEF8D-E1E1-4678-AD83-5F4713627E2D}" destId="{16B10462-475F-41EF-B187-12EA31A8E7E7}" srcOrd="1" destOrd="0" presId="urn:microsoft.com/office/officeart/2005/8/layout/list1"/>
    <dgm:cxn modelId="{13A94E7F-A82C-4B67-817C-FA2D62A58D03}" type="presOf" srcId="{A6AAEF8D-E1E1-4678-AD83-5F4713627E2D}" destId="{B8AA2BCB-1102-4D64-853C-CE68477A799E}" srcOrd="0" destOrd="0" presId="urn:microsoft.com/office/officeart/2005/8/layout/list1"/>
    <dgm:cxn modelId="{02E5E969-41A3-4BD1-BBAD-8FA42A79AA97}" type="presOf" srcId="{3E86A815-77A5-48ED-8396-490A6C488232}" destId="{1760597F-E2B1-4D84-965C-98CCF6C39234}" srcOrd="0" destOrd="0" presId="urn:microsoft.com/office/officeart/2005/8/layout/list1"/>
    <dgm:cxn modelId="{924B8E15-D652-4D50-9D97-C0DDBF946B84}" type="presOf" srcId="{2901B9F0-1442-46F2-A5E7-1A45719382F6}" destId="{362223F8-3385-4BEA-9013-7D128CD0F53C}" srcOrd="0" destOrd="0" presId="urn:microsoft.com/office/officeart/2005/8/layout/list1"/>
    <dgm:cxn modelId="{1B8C1EB6-9785-43A9-BD71-875F8014BE5E}" type="presOf" srcId="{2901B9F0-1442-46F2-A5E7-1A45719382F6}" destId="{E8F70819-653D-42CB-A01B-32B753250907}" srcOrd="1" destOrd="0" presId="urn:microsoft.com/office/officeart/2005/8/layout/list1"/>
    <dgm:cxn modelId="{71CA9C3D-C008-4032-9DAF-A5D9C75DB47E}" srcId="{FD173799-A175-4EDD-9A7E-F2C98CDA7017}" destId="{2901B9F0-1442-46F2-A5E7-1A45719382F6}" srcOrd="1" destOrd="0" parTransId="{9EBFF378-8BA1-4A68-960D-BCC0081D5E27}" sibTransId="{1F2AFEF4-0C47-489D-866E-445F34B38E48}"/>
    <dgm:cxn modelId="{228F28DA-BC88-43BB-9F51-0C683122B4CA}" type="presParOf" srcId="{D08F8DB7-7ABB-49A2-9943-07294FC02377}" destId="{D0F7B80B-0EFB-4F27-8926-C69B3221D2B6}" srcOrd="0" destOrd="0" presId="urn:microsoft.com/office/officeart/2005/8/layout/list1"/>
    <dgm:cxn modelId="{B4075450-05BA-4FF4-9963-6667128CAEA1}" type="presParOf" srcId="{D0F7B80B-0EFB-4F27-8926-C69B3221D2B6}" destId="{1760597F-E2B1-4D84-965C-98CCF6C39234}" srcOrd="0" destOrd="0" presId="urn:microsoft.com/office/officeart/2005/8/layout/list1"/>
    <dgm:cxn modelId="{40E77DA5-0406-4AAF-BF5C-62FD4E19A89B}" type="presParOf" srcId="{D0F7B80B-0EFB-4F27-8926-C69B3221D2B6}" destId="{5D017E30-19EE-458A-8145-E2A3F7F8C239}" srcOrd="1" destOrd="0" presId="urn:microsoft.com/office/officeart/2005/8/layout/list1"/>
    <dgm:cxn modelId="{D569223A-20A3-4390-AC8F-144EA13D4954}" type="presParOf" srcId="{D08F8DB7-7ABB-49A2-9943-07294FC02377}" destId="{65D59ED2-DA82-42D9-9F95-FCA389069AA0}" srcOrd="1" destOrd="0" presId="urn:microsoft.com/office/officeart/2005/8/layout/list1"/>
    <dgm:cxn modelId="{DB2FB0B2-A73A-49A2-861D-BF1137C57BCA}" type="presParOf" srcId="{D08F8DB7-7ABB-49A2-9943-07294FC02377}" destId="{C6F0F09D-BA6E-42DD-BA00-5FCB4D97E154}" srcOrd="2" destOrd="0" presId="urn:microsoft.com/office/officeart/2005/8/layout/list1"/>
    <dgm:cxn modelId="{C1F001CA-419E-4221-8655-7315421EF80D}" type="presParOf" srcId="{D08F8DB7-7ABB-49A2-9943-07294FC02377}" destId="{4A6EA4B1-D196-4805-90D4-C074C9ECCF21}" srcOrd="3" destOrd="0" presId="urn:microsoft.com/office/officeart/2005/8/layout/list1"/>
    <dgm:cxn modelId="{F58BB486-7297-4D6F-B81A-6D7977F58A80}" type="presParOf" srcId="{D08F8DB7-7ABB-49A2-9943-07294FC02377}" destId="{F47F22F2-479A-4685-90C8-D79B4A8DCE0A}" srcOrd="4" destOrd="0" presId="urn:microsoft.com/office/officeart/2005/8/layout/list1"/>
    <dgm:cxn modelId="{A5287D93-EC66-469D-B4A4-0DC7FE275C1B}" type="presParOf" srcId="{F47F22F2-479A-4685-90C8-D79B4A8DCE0A}" destId="{362223F8-3385-4BEA-9013-7D128CD0F53C}" srcOrd="0" destOrd="0" presId="urn:microsoft.com/office/officeart/2005/8/layout/list1"/>
    <dgm:cxn modelId="{3658AB9C-746C-43F4-9267-AE4EA71B21B7}" type="presParOf" srcId="{F47F22F2-479A-4685-90C8-D79B4A8DCE0A}" destId="{E8F70819-653D-42CB-A01B-32B753250907}" srcOrd="1" destOrd="0" presId="urn:microsoft.com/office/officeart/2005/8/layout/list1"/>
    <dgm:cxn modelId="{8AA293B9-1292-49A3-9D7D-58F9390C979C}" type="presParOf" srcId="{D08F8DB7-7ABB-49A2-9943-07294FC02377}" destId="{25049426-E42D-4D67-B5F7-EA22F9F4B838}" srcOrd="5" destOrd="0" presId="urn:microsoft.com/office/officeart/2005/8/layout/list1"/>
    <dgm:cxn modelId="{DE69BBE5-81D0-49EA-8B61-B30C8DE96D3E}" type="presParOf" srcId="{D08F8DB7-7ABB-49A2-9943-07294FC02377}" destId="{E1A31AD4-8CB0-48AB-AC1D-0AAA8FF5CDC0}" srcOrd="6" destOrd="0" presId="urn:microsoft.com/office/officeart/2005/8/layout/list1"/>
    <dgm:cxn modelId="{7C0500AD-3CD8-4B0B-B3D7-4D51486C1CDD}" type="presParOf" srcId="{D08F8DB7-7ABB-49A2-9943-07294FC02377}" destId="{203CF6F8-880E-464E-A100-F07D82D823D6}" srcOrd="7" destOrd="0" presId="urn:microsoft.com/office/officeart/2005/8/layout/list1"/>
    <dgm:cxn modelId="{AA7BEC04-AFA1-4787-A73B-7B8CFFA27CA9}" type="presParOf" srcId="{D08F8DB7-7ABB-49A2-9943-07294FC02377}" destId="{83865BD7-12D3-4AAA-A52F-5E77678FF302}" srcOrd="8" destOrd="0" presId="urn:microsoft.com/office/officeart/2005/8/layout/list1"/>
    <dgm:cxn modelId="{193D7B60-F892-4295-9C34-032DAFCEC002}" type="presParOf" srcId="{83865BD7-12D3-4AAA-A52F-5E77678FF302}" destId="{B8AA2BCB-1102-4D64-853C-CE68477A799E}" srcOrd="0" destOrd="0" presId="urn:microsoft.com/office/officeart/2005/8/layout/list1"/>
    <dgm:cxn modelId="{715C71C4-A287-4F6A-AA98-B52337EA6AD8}" type="presParOf" srcId="{83865BD7-12D3-4AAA-A52F-5E77678FF302}" destId="{16B10462-475F-41EF-B187-12EA31A8E7E7}" srcOrd="1" destOrd="0" presId="urn:microsoft.com/office/officeart/2005/8/layout/list1"/>
    <dgm:cxn modelId="{D900C0DA-1E67-4C74-AC06-804D3B86AADE}" type="presParOf" srcId="{D08F8DB7-7ABB-49A2-9943-07294FC02377}" destId="{7CE51A02-BC91-45FD-B9C2-07F9799CE505}" srcOrd="9" destOrd="0" presId="urn:microsoft.com/office/officeart/2005/8/layout/list1"/>
    <dgm:cxn modelId="{0B668952-C552-43B7-B018-7B8D0955F3EC}" type="presParOf" srcId="{D08F8DB7-7ABB-49A2-9943-07294FC02377}" destId="{3FF32E4D-4495-4F0A-80F3-3406FE5FC82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3A612B-A4CD-4E05-97FC-EACC886ADCDE}" type="doc">
      <dgm:prSet loTypeId="urn:microsoft.com/office/officeart/2005/8/layout/radial4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18876AF-95C1-49BC-93B6-081FAFEF91FB}">
      <dgm:prSet phldrT="[Текст]" custT="1"/>
      <dgm:spPr/>
      <dgm:t>
        <a:bodyPr/>
        <a:lstStyle/>
        <a:p>
          <a:r>
            <a:rPr lang="ru-RU" sz="1800" dirty="0" smtClean="0">
              <a:latin typeface="Constantia" pitchFamily="18" charset="0"/>
            </a:rPr>
            <a:t>- Цели </a:t>
          </a:r>
        </a:p>
        <a:p>
          <a:r>
            <a:rPr lang="ru-RU" sz="1800" dirty="0" smtClean="0">
              <a:latin typeface="Constantia" pitchFamily="18" charset="0"/>
            </a:rPr>
            <a:t>- Направления диагностики</a:t>
          </a:r>
        </a:p>
        <a:p>
          <a:r>
            <a:rPr lang="ru-RU" sz="1800" dirty="0" smtClean="0">
              <a:latin typeface="Constantia" pitchFamily="18" charset="0"/>
            </a:rPr>
            <a:t>- Диагностические методики</a:t>
          </a:r>
          <a:endParaRPr lang="ru-RU" sz="1800" dirty="0">
            <a:latin typeface="Constantia" pitchFamily="18" charset="0"/>
          </a:endParaRPr>
        </a:p>
      </dgm:t>
    </dgm:pt>
    <dgm:pt modelId="{E686A3BB-F568-4E2F-88D8-31C0DDDBABC4}" type="parTrans" cxnId="{6D541F97-86EE-4E29-B496-6C99FEB72679}">
      <dgm:prSet/>
      <dgm:spPr/>
      <dgm:t>
        <a:bodyPr/>
        <a:lstStyle/>
        <a:p>
          <a:endParaRPr lang="ru-RU"/>
        </a:p>
      </dgm:t>
    </dgm:pt>
    <dgm:pt modelId="{B8B30AF9-7AE0-4336-BACB-3D11BD3A02D5}" type="sibTrans" cxnId="{6D541F97-86EE-4E29-B496-6C99FEB72679}">
      <dgm:prSet/>
      <dgm:spPr/>
      <dgm:t>
        <a:bodyPr/>
        <a:lstStyle/>
        <a:p>
          <a:endParaRPr lang="ru-RU"/>
        </a:p>
      </dgm:t>
    </dgm:pt>
    <dgm:pt modelId="{44BE257B-2996-47B0-B46F-85F2FDA6896A}">
      <dgm:prSet phldrT="[Текст]"/>
      <dgm:spPr/>
      <dgm:t>
        <a:bodyPr/>
        <a:lstStyle/>
        <a:p>
          <a:r>
            <a:rPr lang="ru-RU" dirty="0" smtClean="0">
              <a:latin typeface="Constantia" pitchFamily="18" charset="0"/>
            </a:rPr>
            <a:t>Рекомендации к психолого-педагогическому изучению детей первого года жизни</a:t>
          </a:r>
          <a:endParaRPr lang="ru-RU" dirty="0"/>
        </a:p>
      </dgm:t>
    </dgm:pt>
    <dgm:pt modelId="{1CEB4E5C-89DE-4E5C-AA28-9436A84389BC}" type="parTrans" cxnId="{6F0019A7-D077-412F-B214-2251E7D2074A}">
      <dgm:prSet/>
      <dgm:spPr/>
      <dgm:t>
        <a:bodyPr/>
        <a:lstStyle/>
        <a:p>
          <a:endParaRPr lang="ru-RU"/>
        </a:p>
      </dgm:t>
    </dgm:pt>
    <dgm:pt modelId="{E77F7067-B49A-455A-89D8-90AA8CEF133F}" type="sibTrans" cxnId="{6F0019A7-D077-412F-B214-2251E7D2074A}">
      <dgm:prSet/>
      <dgm:spPr/>
      <dgm:t>
        <a:bodyPr/>
        <a:lstStyle/>
        <a:p>
          <a:endParaRPr lang="ru-RU"/>
        </a:p>
      </dgm:t>
    </dgm:pt>
    <dgm:pt modelId="{F8F253EC-97AB-4109-B66A-72CA1BCE9B5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latin typeface="Constantia" pitchFamily="18" charset="0"/>
            </a:rPr>
            <a:t>Рекомендации к психолого-педагогическому изучению детей раннего возраста</a:t>
          </a:r>
          <a:endParaRPr lang="ru-RU" dirty="0" smtClean="0"/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D19F3853-5333-4D87-A85D-4F0B7BCDFD72}" type="parTrans" cxnId="{E9511675-574D-4E3F-B95E-C6E220F27F46}">
      <dgm:prSet/>
      <dgm:spPr/>
      <dgm:t>
        <a:bodyPr/>
        <a:lstStyle/>
        <a:p>
          <a:endParaRPr lang="ru-RU"/>
        </a:p>
      </dgm:t>
    </dgm:pt>
    <dgm:pt modelId="{51AC4145-B30A-452E-A923-35790DE310FE}" type="sibTrans" cxnId="{E9511675-574D-4E3F-B95E-C6E220F27F46}">
      <dgm:prSet/>
      <dgm:spPr/>
      <dgm:t>
        <a:bodyPr/>
        <a:lstStyle/>
        <a:p>
          <a:endParaRPr lang="ru-RU"/>
        </a:p>
      </dgm:t>
    </dgm:pt>
    <dgm:pt modelId="{105436FA-4E47-4A25-852A-CDC9EB125547}" type="pres">
      <dgm:prSet presAssocID="{003A612B-A4CD-4E05-97FC-EACC886ADCD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FD69F9-5BC6-4520-BAB8-D27A25CEA83B}" type="pres">
      <dgm:prSet presAssocID="{318876AF-95C1-49BC-93B6-081FAFEF91FB}" presName="centerShape" presStyleLbl="node0" presStyleIdx="0" presStyleCnt="1" custScaleX="124464" custScaleY="75450"/>
      <dgm:spPr/>
      <dgm:t>
        <a:bodyPr/>
        <a:lstStyle/>
        <a:p>
          <a:endParaRPr lang="ru-RU"/>
        </a:p>
      </dgm:t>
    </dgm:pt>
    <dgm:pt modelId="{963DDE1C-D99D-41D1-89A8-F2A5C3910AF4}" type="pres">
      <dgm:prSet presAssocID="{1CEB4E5C-89DE-4E5C-AA28-9436A84389BC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E4ECAD63-E47C-4594-A612-33CDAF6D5EC6}" type="pres">
      <dgm:prSet presAssocID="{44BE257B-2996-47B0-B46F-85F2FDA6896A}" presName="node" presStyleLbl="node1" presStyleIdx="0" presStyleCnt="2" custRadScaleRad="107674" custRadScaleInc="-34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CD2C0-CFF2-4C64-AB5B-91338BDFFE7A}" type="pres">
      <dgm:prSet presAssocID="{D19F3853-5333-4D87-A85D-4F0B7BCDFD72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52A44B8C-1792-4414-A35E-66C887B086CD}" type="pres">
      <dgm:prSet presAssocID="{F8F253EC-97AB-4109-B66A-72CA1BCE9B55}" presName="node" presStyleLbl="node1" presStyleIdx="1" presStyleCnt="2" custRadScaleRad="107041" custRadScaleInc="25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0019A7-D077-412F-B214-2251E7D2074A}" srcId="{318876AF-95C1-49BC-93B6-081FAFEF91FB}" destId="{44BE257B-2996-47B0-B46F-85F2FDA6896A}" srcOrd="0" destOrd="0" parTransId="{1CEB4E5C-89DE-4E5C-AA28-9436A84389BC}" sibTransId="{E77F7067-B49A-455A-89D8-90AA8CEF133F}"/>
    <dgm:cxn modelId="{E6859B49-9C03-41AF-A615-31A19F28895F}" type="presOf" srcId="{44BE257B-2996-47B0-B46F-85F2FDA6896A}" destId="{E4ECAD63-E47C-4594-A612-33CDAF6D5EC6}" srcOrd="0" destOrd="0" presId="urn:microsoft.com/office/officeart/2005/8/layout/radial4"/>
    <dgm:cxn modelId="{FA71E695-4220-40AF-9A4C-D3BF7D44885B}" type="presOf" srcId="{F8F253EC-97AB-4109-B66A-72CA1BCE9B55}" destId="{52A44B8C-1792-4414-A35E-66C887B086CD}" srcOrd="0" destOrd="0" presId="urn:microsoft.com/office/officeart/2005/8/layout/radial4"/>
    <dgm:cxn modelId="{2035A0EC-FEA3-494A-A998-E5B5DA175322}" type="presOf" srcId="{1CEB4E5C-89DE-4E5C-AA28-9436A84389BC}" destId="{963DDE1C-D99D-41D1-89A8-F2A5C3910AF4}" srcOrd="0" destOrd="0" presId="urn:microsoft.com/office/officeart/2005/8/layout/radial4"/>
    <dgm:cxn modelId="{0281B605-DAE5-4785-A48D-FF0D4F4B74CB}" type="presOf" srcId="{D19F3853-5333-4D87-A85D-4F0B7BCDFD72}" destId="{35ACD2C0-CFF2-4C64-AB5B-91338BDFFE7A}" srcOrd="0" destOrd="0" presId="urn:microsoft.com/office/officeart/2005/8/layout/radial4"/>
    <dgm:cxn modelId="{6D541F97-86EE-4E29-B496-6C99FEB72679}" srcId="{003A612B-A4CD-4E05-97FC-EACC886ADCDE}" destId="{318876AF-95C1-49BC-93B6-081FAFEF91FB}" srcOrd="0" destOrd="0" parTransId="{E686A3BB-F568-4E2F-88D8-31C0DDDBABC4}" sibTransId="{B8B30AF9-7AE0-4336-BACB-3D11BD3A02D5}"/>
    <dgm:cxn modelId="{53D6C467-FF0C-4C9D-8D17-B36A8B925FD6}" type="presOf" srcId="{003A612B-A4CD-4E05-97FC-EACC886ADCDE}" destId="{105436FA-4E47-4A25-852A-CDC9EB125547}" srcOrd="0" destOrd="0" presId="urn:microsoft.com/office/officeart/2005/8/layout/radial4"/>
    <dgm:cxn modelId="{559647E8-9639-4FC3-BB1B-C7CDAC633C0D}" type="presOf" srcId="{318876AF-95C1-49BC-93B6-081FAFEF91FB}" destId="{CFFD69F9-5BC6-4520-BAB8-D27A25CEA83B}" srcOrd="0" destOrd="0" presId="urn:microsoft.com/office/officeart/2005/8/layout/radial4"/>
    <dgm:cxn modelId="{E9511675-574D-4E3F-B95E-C6E220F27F46}" srcId="{318876AF-95C1-49BC-93B6-081FAFEF91FB}" destId="{F8F253EC-97AB-4109-B66A-72CA1BCE9B55}" srcOrd="1" destOrd="0" parTransId="{D19F3853-5333-4D87-A85D-4F0B7BCDFD72}" sibTransId="{51AC4145-B30A-452E-A923-35790DE310FE}"/>
    <dgm:cxn modelId="{15898775-FBB0-4050-90B7-0CE22406163B}" type="presParOf" srcId="{105436FA-4E47-4A25-852A-CDC9EB125547}" destId="{CFFD69F9-5BC6-4520-BAB8-D27A25CEA83B}" srcOrd="0" destOrd="0" presId="urn:microsoft.com/office/officeart/2005/8/layout/radial4"/>
    <dgm:cxn modelId="{673898A3-6DB3-4769-B6B8-64B1C4830AE5}" type="presParOf" srcId="{105436FA-4E47-4A25-852A-CDC9EB125547}" destId="{963DDE1C-D99D-41D1-89A8-F2A5C3910AF4}" srcOrd="1" destOrd="0" presId="urn:microsoft.com/office/officeart/2005/8/layout/radial4"/>
    <dgm:cxn modelId="{C8165910-1E13-42FD-B927-593F970B6386}" type="presParOf" srcId="{105436FA-4E47-4A25-852A-CDC9EB125547}" destId="{E4ECAD63-E47C-4594-A612-33CDAF6D5EC6}" srcOrd="2" destOrd="0" presId="urn:microsoft.com/office/officeart/2005/8/layout/radial4"/>
    <dgm:cxn modelId="{E6A9395A-4999-4BFB-84B5-4ACD5A437BA9}" type="presParOf" srcId="{105436FA-4E47-4A25-852A-CDC9EB125547}" destId="{35ACD2C0-CFF2-4C64-AB5B-91338BDFFE7A}" srcOrd="3" destOrd="0" presId="urn:microsoft.com/office/officeart/2005/8/layout/radial4"/>
    <dgm:cxn modelId="{FEA3E381-079F-42AB-BE8C-D170E64407D1}" type="presParOf" srcId="{105436FA-4E47-4A25-852A-CDC9EB125547}" destId="{52A44B8C-1792-4414-A35E-66C887B086CD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3C9C40-4F5E-47A4-A4FF-7C8A1CD9EC79}" type="doc">
      <dgm:prSet loTypeId="urn:microsoft.com/office/officeart/2005/8/layout/default" loCatId="list" qsTypeId="urn:microsoft.com/office/officeart/2005/8/quickstyle/3d2#2" qsCatId="3D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544F55BC-CC02-40C6-8D1B-DD655469AA09}">
      <dgm:prSet phldrT="[Текст]" custT="1"/>
      <dgm:spPr/>
      <dgm:t>
        <a:bodyPr/>
        <a:lstStyle/>
        <a:p>
          <a:r>
            <a:rPr lang="ru-RU" sz="1800" dirty="0" err="1" smtClean="0">
              <a:latin typeface="Constantia" pitchFamily="18" charset="0"/>
            </a:rPr>
            <a:t>Профстандарт</a:t>
          </a:r>
          <a:r>
            <a:rPr lang="ru-RU" sz="1800" dirty="0" smtClean="0">
              <a:latin typeface="Constantia" pitchFamily="18" charset="0"/>
            </a:rPr>
            <a:t> «Педагог-психолог (психолог в сфере образования)»</a:t>
          </a:r>
        </a:p>
        <a:p>
          <a:r>
            <a:rPr lang="ru-RU" sz="1800" dirty="0" smtClean="0">
              <a:latin typeface="Constantia" pitchFamily="18" charset="0"/>
            </a:rPr>
            <a:t>(приказ Министерства труда и социальной защиты РФ от 24 июля 2015 г. № 514н</a:t>
          </a:r>
          <a:endParaRPr lang="ru-RU" sz="1800" dirty="0">
            <a:latin typeface="Constantia" pitchFamily="18" charset="0"/>
          </a:endParaRPr>
        </a:p>
      </dgm:t>
    </dgm:pt>
    <dgm:pt modelId="{F68D26F0-CB6B-4754-89A8-E8EF7D21580C}" type="parTrans" cxnId="{EBCA6761-89CC-44B5-B1B1-74F2D5EE2D7D}">
      <dgm:prSet/>
      <dgm:spPr/>
      <dgm:t>
        <a:bodyPr/>
        <a:lstStyle/>
        <a:p>
          <a:endParaRPr lang="ru-RU"/>
        </a:p>
      </dgm:t>
    </dgm:pt>
    <dgm:pt modelId="{C15F3DA6-30C4-42AD-9B89-89713D795917}" type="sibTrans" cxnId="{EBCA6761-89CC-44B5-B1B1-74F2D5EE2D7D}">
      <dgm:prSet/>
      <dgm:spPr/>
      <dgm:t>
        <a:bodyPr/>
        <a:lstStyle/>
        <a:p>
          <a:endParaRPr lang="ru-RU"/>
        </a:p>
      </dgm:t>
    </dgm:pt>
    <dgm:pt modelId="{CCB8BAC8-278B-4DA6-9403-92B256CEB181}">
      <dgm:prSet phldrT="[Текст]" custT="1"/>
      <dgm:spPr/>
      <dgm:t>
        <a:bodyPr/>
        <a:lstStyle/>
        <a:p>
          <a:r>
            <a:rPr lang="ru-RU" sz="1800" b="0" i="0" smtClean="0">
              <a:latin typeface="Constantia" pitchFamily="18" charset="0"/>
            </a:rPr>
            <a:t>Письмо Минобрнауки России №07-4576 от 30.07.2018 «О направлении информации»</a:t>
          </a:r>
        </a:p>
        <a:p>
          <a:r>
            <a:rPr lang="ru-RU" sz="1800" b="0" i="0" smtClean="0">
              <a:latin typeface="Constantia" pitchFamily="18" charset="0"/>
            </a:rPr>
            <a:t>(информация о Всероссийском конкурсе психолого-педагогических программ )</a:t>
          </a:r>
          <a:endParaRPr lang="ru-RU" sz="1800" dirty="0">
            <a:latin typeface="Constantia" pitchFamily="18" charset="0"/>
          </a:endParaRPr>
        </a:p>
      </dgm:t>
    </dgm:pt>
    <dgm:pt modelId="{DA66EF75-72E3-4B2E-AD8C-A000E658D7A5}" type="parTrans" cxnId="{A07BF7FA-CFFA-44E6-B403-5EA52C12E144}">
      <dgm:prSet/>
      <dgm:spPr/>
      <dgm:t>
        <a:bodyPr/>
        <a:lstStyle/>
        <a:p>
          <a:endParaRPr lang="ru-RU"/>
        </a:p>
      </dgm:t>
    </dgm:pt>
    <dgm:pt modelId="{570D695A-8E43-4978-9807-F55760F98F3E}" type="sibTrans" cxnId="{A07BF7FA-CFFA-44E6-B403-5EA52C12E144}">
      <dgm:prSet/>
      <dgm:spPr/>
      <dgm:t>
        <a:bodyPr/>
        <a:lstStyle/>
        <a:p>
          <a:endParaRPr lang="ru-RU"/>
        </a:p>
      </dgm:t>
    </dgm:pt>
    <dgm:pt modelId="{FB9F3DE6-E188-4494-8CF7-FA83D309E538}">
      <dgm:prSet phldrT="[Текст]" custT="1"/>
      <dgm:spPr/>
      <dgm:t>
        <a:bodyPr/>
        <a:lstStyle/>
        <a:p>
          <a:r>
            <a:rPr lang="ru-RU" sz="1800" b="0" dirty="0" smtClean="0">
              <a:latin typeface="Constantia" pitchFamily="18" charset="0"/>
            </a:rPr>
            <a:t>Концепция развития психологической службы в системе образования в РФ до 2025 года</a:t>
          </a:r>
          <a:endParaRPr lang="ru-RU" sz="1800" dirty="0">
            <a:latin typeface="Constantia" pitchFamily="18" charset="0"/>
          </a:endParaRPr>
        </a:p>
      </dgm:t>
    </dgm:pt>
    <dgm:pt modelId="{3FD957AC-65AB-4426-8562-F7FCD972C522}" type="parTrans" cxnId="{9EFE550E-AB8B-4CA0-ABF5-FF38CC581C17}">
      <dgm:prSet/>
      <dgm:spPr/>
      <dgm:t>
        <a:bodyPr/>
        <a:lstStyle/>
        <a:p>
          <a:endParaRPr lang="ru-RU"/>
        </a:p>
      </dgm:t>
    </dgm:pt>
    <dgm:pt modelId="{DAC266ED-5842-4D21-B4E0-0DEDCDE9800D}" type="sibTrans" cxnId="{9EFE550E-AB8B-4CA0-ABF5-FF38CC581C17}">
      <dgm:prSet/>
      <dgm:spPr/>
      <dgm:t>
        <a:bodyPr/>
        <a:lstStyle/>
        <a:p>
          <a:endParaRPr lang="ru-RU"/>
        </a:p>
      </dgm:t>
    </dgm:pt>
    <dgm:pt modelId="{85927462-6E14-4B00-B4F4-2BC98EA2A44E}">
      <dgm:prSet phldrT="[Текст]" custT="1"/>
      <dgm:spPr/>
      <dgm:t>
        <a:bodyPr/>
        <a:lstStyle/>
        <a:p>
          <a:r>
            <a:rPr lang="ru-RU" sz="1800" b="0" i="0" dirty="0" smtClean="0">
              <a:latin typeface="Constantia" pitchFamily="18" charset="0"/>
            </a:rPr>
            <a:t>Комплект методических пособий «Школа будущих родителей»</a:t>
          </a:r>
        </a:p>
        <a:p>
          <a:r>
            <a:rPr lang="ru-RU" sz="1800" b="0" i="0" dirty="0" smtClean="0">
              <a:latin typeface="Constantia" pitchFamily="18" charset="0"/>
            </a:rPr>
            <a:t>(Национальная родительская ассоциация в партнёрстве с </a:t>
          </a:r>
          <a:r>
            <a:rPr lang="ru-RU" sz="1800" b="0" i="0" dirty="0" err="1" smtClean="0">
              <a:latin typeface="Constantia" pitchFamily="18" charset="0"/>
            </a:rPr>
            <a:t>Минобрнауки</a:t>
          </a:r>
          <a:r>
            <a:rPr lang="ru-RU" sz="1800" b="0" i="0" dirty="0" smtClean="0">
              <a:latin typeface="Constantia" pitchFamily="18" charset="0"/>
            </a:rPr>
            <a:t> России )</a:t>
          </a:r>
          <a:endParaRPr lang="ru-RU" sz="1800" dirty="0">
            <a:latin typeface="Constantia" pitchFamily="18" charset="0"/>
          </a:endParaRPr>
        </a:p>
      </dgm:t>
    </dgm:pt>
    <dgm:pt modelId="{290B57EE-2502-4FFC-9559-C5B3E9B89F10}" type="parTrans" cxnId="{439C74B6-2FEC-41E6-95BB-1BBA311571A6}">
      <dgm:prSet/>
      <dgm:spPr/>
      <dgm:t>
        <a:bodyPr/>
        <a:lstStyle/>
        <a:p>
          <a:endParaRPr lang="ru-RU"/>
        </a:p>
      </dgm:t>
    </dgm:pt>
    <dgm:pt modelId="{6011E2D9-F43E-4669-BD2C-E32949F852D2}" type="sibTrans" cxnId="{439C74B6-2FEC-41E6-95BB-1BBA311571A6}">
      <dgm:prSet/>
      <dgm:spPr/>
      <dgm:t>
        <a:bodyPr/>
        <a:lstStyle/>
        <a:p>
          <a:endParaRPr lang="ru-RU"/>
        </a:p>
      </dgm:t>
    </dgm:pt>
    <dgm:pt modelId="{0CF509D4-3B2D-40C3-BF5E-5FA151B3F54C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Constantia" pitchFamily="18" charset="0"/>
            </a:rPr>
            <a:t>Письмо МОН РФ от 17.12.2015г. №08-2386 «Методические рекомендации по использованию в образовательной деятельности перечня «100 лучших фильмов для школьников»</a:t>
          </a:r>
          <a:endParaRPr lang="ru-RU" sz="1800" dirty="0">
            <a:solidFill>
              <a:schemeClr val="tx1"/>
            </a:solidFill>
            <a:latin typeface="Constantia" pitchFamily="18" charset="0"/>
          </a:endParaRPr>
        </a:p>
      </dgm:t>
    </dgm:pt>
    <dgm:pt modelId="{CF47F95B-9E4D-473F-A9E5-0C6336E3C654}" type="parTrans" cxnId="{EAFA4E85-708E-4046-914D-6938922B1DC9}">
      <dgm:prSet/>
      <dgm:spPr/>
      <dgm:t>
        <a:bodyPr/>
        <a:lstStyle/>
        <a:p>
          <a:endParaRPr lang="ru-RU"/>
        </a:p>
      </dgm:t>
    </dgm:pt>
    <dgm:pt modelId="{B5862615-B4D9-4522-86AE-CDFB62D0BD21}" type="sibTrans" cxnId="{EAFA4E85-708E-4046-914D-6938922B1DC9}">
      <dgm:prSet/>
      <dgm:spPr/>
      <dgm:t>
        <a:bodyPr/>
        <a:lstStyle/>
        <a:p>
          <a:endParaRPr lang="ru-RU"/>
        </a:p>
      </dgm:t>
    </dgm:pt>
    <dgm:pt modelId="{C4E435DA-CAE7-43A7-BA17-79E7CA8372F0}" type="pres">
      <dgm:prSet presAssocID="{D43C9C40-4F5E-47A4-A4FF-7C8A1CD9EC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7A2DBE-23A3-4787-9D43-FF58625B5AC7}" type="pres">
      <dgm:prSet presAssocID="{544F55BC-CC02-40C6-8D1B-DD655469AA09}" presName="node" presStyleLbl="node1" presStyleIdx="0" presStyleCnt="5" custScaleX="122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63FE5-4E95-4AFE-8081-00A4084F77CD}" type="pres">
      <dgm:prSet presAssocID="{C15F3DA6-30C4-42AD-9B89-89713D795917}" presName="sibTrans" presStyleCnt="0"/>
      <dgm:spPr/>
    </dgm:pt>
    <dgm:pt modelId="{9F17389B-B68B-4F8C-ABAB-ECE198803B62}" type="pres">
      <dgm:prSet presAssocID="{CCB8BAC8-278B-4DA6-9403-92B256CEB181}" presName="node" presStyleLbl="node1" presStyleIdx="1" presStyleCnt="5" custScaleX="123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2790A-2173-41D5-AEC1-51FD7AE93D82}" type="pres">
      <dgm:prSet presAssocID="{570D695A-8E43-4978-9807-F55760F98F3E}" presName="sibTrans" presStyleCnt="0"/>
      <dgm:spPr/>
    </dgm:pt>
    <dgm:pt modelId="{DF0F04C9-4EF2-4673-9539-A9B8B2FFD013}" type="pres">
      <dgm:prSet presAssocID="{FB9F3DE6-E188-4494-8CF7-FA83D309E53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5DAD64-4FD5-45FF-80FC-7700582A18FC}" type="pres">
      <dgm:prSet presAssocID="{DAC266ED-5842-4D21-B4E0-0DEDCDE9800D}" presName="sibTrans" presStyleCnt="0"/>
      <dgm:spPr/>
    </dgm:pt>
    <dgm:pt modelId="{98A6E53F-D34B-476A-985C-633DDCFD7748}" type="pres">
      <dgm:prSet presAssocID="{85927462-6E14-4B00-B4F4-2BC98EA2A44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8E614A-DBCD-4ED0-9B54-D572B1E2845B}" type="pres">
      <dgm:prSet presAssocID="{6011E2D9-F43E-4669-BD2C-E32949F852D2}" presName="sibTrans" presStyleCnt="0"/>
      <dgm:spPr/>
    </dgm:pt>
    <dgm:pt modelId="{BFAC1DD5-1361-408F-962D-00B0EA4E1238}" type="pres">
      <dgm:prSet presAssocID="{0CF509D4-3B2D-40C3-BF5E-5FA151B3F54C}" presName="node" presStyleLbl="node1" presStyleIdx="4" presStyleCnt="5" custScaleX="1265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7BF7FA-CFFA-44E6-B403-5EA52C12E144}" srcId="{D43C9C40-4F5E-47A4-A4FF-7C8A1CD9EC79}" destId="{CCB8BAC8-278B-4DA6-9403-92B256CEB181}" srcOrd="1" destOrd="0" parTransId="{DA66EF75-72E3-4B2E-AD8C-A000E658D7A5}" sibTransId="{570D695A-8E43-4978-9807-F55760F98F3E}"/>
    <dgm:cxn modelId="{B7D40114-C70D-42B0-B697-703CC011FF54}" type="presOf" srcId="{0CF509D4-3B2D-40C3-BF5E-5FA151B3F54C}" destId="{BFAC1DD5-1361-408F-962D-00B0EA4E1238}" srcOrd="0" destOrd="0" presId="urn:microsoft.com/office/officeart/2005/8/layout/default"/>
    <dgm:cxn modelId="{00176446-9860-409A-8DBC-4793C81E96C9}" type="presOf" srcId="{544F55BC-CC02-40C6-8D1B-DD655469AA09}" destId="{867A2DBE-23A3-4787-9D43-FF58625B5AC7}" srcOrd="0" destOrd="0" presId="urn:microsoft.com/office/officeart/2005/8/layout/default"/>
    <dgm:cxn modelId="{EAFA4E85-708E-4046-914D-6938922B1DC9}" srcId="{D43C9C40-4F5E-47A4-A4FF-7C8A1CD9EC79}" destId="{0CF509D4-3B2D-40C3-BF5E-5FA151B3F54C}" srcOrd="4" destOrd="0" parTransId="{CF47F95B-9E4D-473F-A9E5-0C6336E3C654}" sibTransId="{B5862615-B4D9-4522-86AE-CDFB62D0BD21}"/>
    <dgm:cxn modelId="{8B497A53-7C03-4DE2-8BB7-97C35202A591}" type="presOf" srcId="{FB9F3DE6-E188-4494-8CF7-FA83D309E538}" destId="{DF0F04C9-4EF2-4673-9539-A9B8B2FFD013}" srcOrd="0" destOrd="0" presId="urn:microsoft.com/office/officeart/2005/8/layout/default"/>
    <dgm:cxn modelId="{73E19727-D3BB-4EBF-A943-448DAD2A7707}" type="presOf" srcId="{85927462-6E14-4B00-B4F4-2BC98EA2A44E}" destId="{98A6E53F-D34B-476A-985C-633DDCFD7748}" srcOrd="0" destOrd="0" presId="urn:microsoft.com/office/officeart/2005/8/layout/default"/>
    <dgm:cxn modelId="{76538D5F-D03D-4B36-9079-321E9F9AFDAA}" type="presOf" srcId="{D43C9C40-4F5E-47A4-A4FF-7C8A1CD9EC79}" destId="{C4E435DA-CAE7-43A7-BA17-79E7CA8372F0}" srcOrd="0" destOrd="0" presId="urn:microsoft.com/office/officeart/2005/8/layout/default"/>
    <dgm:cxn modelId="{EBCA6761-89CC-44B5-B1B1-74F2D5EE2D7D}" srcId="{D43C9C40-4F5E-47A4-A4FF-7C8A1CD9EC79}" destId="{544F55BC-CC02-40C6-8D1B-DD655469AA09}" srcOrd="0" destOrd="0" parTransId="{F68D26F0-CB6B-4754-89A8-E8EF7D21580C}" sibTransId="{C15F3DA6-30C4-42AD-9B89-89713D795917}"/>
    <dgm:cxn modelId="{9EFE550E-AB8B-4CA0-ABF5-FF38CC581C17}" srcId="{D43C9C40-4F5E-47A4-A4FF-7C8A1CD9EC79}" destId="{FB9F3DE6-E188-4494-8CF7-FA83D309E538}" srcOrd="2" destOrd="0" parTransId="{3FD957AC-65AB-4426-8562-F7FCD972C522}" sibTransId="{DAC266ED-5842-4D21-B4E0-0DEDCDE9800D}"/>
    <dgm:cxn modelId="{439C74B6-2FEC-41E6-95BB-1BBA311571A6}" srcId="{D43C9C40-4F5E-47A4-A4FF-7C8A1CD9EC79}" destId="{85927462-6E14-4B00-B4F4-2BC98EA2A44E}" srcOrd="3" destOrd="0" parTransId="{290B57EE-2502-4FFC-9559-C5B3E9B89F10}" sibTransId="{6011E2D9-F43E-4669-BD2C-E32949F852D2}"/>
    <dgm:cxn modelId="{C855EADE-4B5D-428F-AB17-DED1C8078F08}" type="presOf" srcId="{CCB8BAC8-278B-4DA6-9403-92B256CEB181}" destId="{9F17389B-B68B-4F8C-ABAB-ECE198803B62}" srcOrd="0" destOrd="0" presId="urn:microsoft.com/office/officeart/2005/8/layout/default"/>
    <dgm:cxn modelId="{F8495965-598F-49A1-9452-C89CEAE5BBEC}" type="presParOf" srcId="{C4E435DA-CAE7-43A7-BA17-79E7CA8372F0}" destId="{867A2DBE-23A3-4787-9D43-FF58625B5AC7}" srcOrd="0" destOrd="0" presId="urn:microsoft.com/office/officeart/2005/8/layout/default"/>
    <dgm:cxn modelId="{2C598193-E940-4CE4-8D9A-5487502FD09D}" type="presParOf" srcId="{C4E435DA-CAE7-43A7-BA17-79E7CA8372F0}" destId="{C1763FE5-4E95-4AFE-8081-00A4084F77CD}" srcOrd="1" destOrd="0" presId="urn:microsoft.com/office/officeart/2005/8/layout/default"/>
    <dgm:cxn modelId="{42D47664-0426-4955-9B73-84E2BEF9FFB9}" type="presParOf" srcId="{C4E435DA-CAE7-43A7-BA17-79E7CA8372F0}" destId="{9F17389B-B68B-4F8C-ABAB-ECE198803B62}" srcOrd="2" destOrd="0" presId="urn:microsoft.com/office/officeart/2005/8/layout/default"/>
    <dgm:cxn modelId="{1B741CDC-EC6C-4523-AE0F-9222F361ED62}" type="presParOf" srcId="{C4E435DA-CAE7-43A7-BA17-79E7CA8372F0}" destId="{40F2790A-2173-41D5-AEC1-51FD7AE93D82}" srcOrd="3" destOrd="0" presId="urn:microsoft.com/office/officeart/2005/8/layout/default"/>
    <dgm:cxn modelId="{52A1F7F3-CA95-4126-A7E5-240E1F4150B9}" type="presParOf" srcId="{C4E435DA-CAE7-43A7-BA17-79E7CA8372F0}" destId="{DF0F04C9-4EF2-4673-9539-A9B8B2FFD013}" srcOrd="4" destOrd="0" presId="urn:microsoft.com/office/officeart/2005/8/layout/default"/>
    <dgm:cxn modelId="{63B77A3B-FBF3-46F7-85AA-303C14B04E6F}" type="presParOf" srcId="{C4E435DA-CAE7-43A7-BA17-79E7CA8372F0}" destId="{F15DAD64-4FD5-45FF-80FC-7700582A18FC}" srcOrd="5" destOrd="0" presId="urn:microsoft.com/office/officeart/2005/8/layout/default"/>
    <dgm:cxn modelId="{49C060EA-80C0-440D-9F70-6CD79C76A78A}" type="presParOf" srcId="{C4E435DA-CAE7-43A7-BA17-79E7CA8372F0}" destId="{98A6E53F-D34B-476A-985C-633DDCFD7748}" srcOrd="6" destOrd="0" presId="urn:microsoft.com/office/officeart/2005/8/layout/default"/>
    <dgm:cxn modelId="{018C8BC8-FCC3-400D-BB43-B5FC977347C4}" type="presParOf" srcId="{C4E435DA-CAE7-43A7-BA17-79E7CA8372F0}" destId="{568E614A-DBCD-4ED0-9B54-D572B1E2845B}" srcOrd="7" destOrd="0" presId="urn:microsoft.com/office/officeart/2005/8/layout/default"/>
    <dgm:cxn modelId="{393E2F83-F723-4C8E-934C-50AC5978B518}" type="presParOf" srcId="{C4E435DA-CAE7-43A7-BA17-79E7CA8372F0}" destId="{BFAC1DD5-1361-408F-962D-00B0EA4E123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586405-931E-4F95-9437-812DF72BCF16}" type="doc">
      <dgm:prSet loTypeId="urn:microsoft.com/office/officeart/2005/8/layout/v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D2866D9-9038-4596-9D74-0A19B081B4C1}">
      <dgm:prSet phldrT="[Текст]" custT="1"/>
      <dgm:spPr/>
      <dgm:t>
        <a:bodyPr/>
        <a:lstStyle/>
        <a:p>
          <a:r>
            <a:rPr lang="ru-RU" sz="2200" b="1" dirty="0" smtClean="0">
              <a:latin typeface="Constantia" pitchFamily="18" charset="0"/>
            </a:rPr>
            <a:t>Морбицр В.В.,</a:t>
          </a:r>
          <a:r>
            <a:rPr lang="ru-RU" sz="2000" dirty="0" smtClean="0">
              <a:latin typeface="Constantia" pitchFamily="18" charset="0"/>
            </a:rPr>
            <a:t> методист МБОУ ДО «ЦДЮТ»</a:t>
          </a:r>
          <a:endParaRPr lang="ru-RU" sz="2000" dirty="0">
            <a:latin typeface="Constantia" pitchFamily="18" charset="0"/>
          </a:endParaRPr>
        </a:p>
      </dgm:t>
    </dgm:pt>
    <dgm:pt modelId="{0E218190-7746-491C-AAD6-000B813B2508}" type="parTrans" cxnId="{B79CEE8F-C432-463F-910E-BCD17621B22A}">
      <dgm:prSet/>
      <dgm:spPr/>
      <dgm:t>
        <a:bodyPr/>
        <a:lstStyle/>
        <a:p>
          <a:endParaRPr lang="ru-RU"/>
        </a:p>
      </dgm:t>
    </dgm:pt>
    <dgm:pt modelId="{6C4390ED-D0AC-4574-BDA9-C77516881F1C}" type="sibTrans" cxnId="{B79CEE8F-C432-463F-910E-BCD17621B22A}">
      <dgm:prSet/>
      <dgm:spPr/>
      <dgm:t>
        <a:bodyPr/>
        <a:lstStyle/>
        <a:p>
          <a:endParaRPr lang="ru-RU"/>
        </a:p>
      </dgm:t>
    </dgm:pt>
    <dgm:pt modelId="{828A617F-2CCB-42D4-B6B8-204EB675938F}">
      <dgm:prSet phldrT="[Текст]" custT="1"/>
      <dgm:spPr/>
      <dgm:t>
        <a:bodyPr/>
        <a:lstStyle/>
        <a:p>
          <a:r>
            <a:rPr lang="ru-RU" sz="2200" b="1" dirty="0" smtClean="0">
              <a:latin typeface="Constantia" pitchFamily="18" charset="0"/>
            </a:rPr>
            <a:t>Щеглова Е.П., </a:t>
          </a:r>
          <a:r>
            <a:rPr lang="ru-RU" sz="2000" dirty="0" smtClean="0">
              <a:latin typeface="Constantia" pitchFamily="18" charset="0"/>
            </a:rPr>
            <a:t>педагог-психолог МБОУ «</a:t>
          </a:r>
          <a:r>
            <a:rPr lang="ru-RU" sz="2000" dirty="0" err="1" smtClean="0">
              <a:latin typeface="Constantia" pitchFamily="18" charset="0"/>
            </a:rPr>
            <a:t>Мирновская</a:t>
          </a:r>
          <a:r>
            <a:rPr lang="ru-RU" sz="2000" dirty="0" smtClean="0">
              <a:latin typeface="Constantia" pitchFamily="18" charset="0"/>
            </a:rPr>
            <a:t> школа №2» </a:t>
          </a:r>
          <a:endParaRPr lang="ru-RU" sz="2000" dirty="0">
            <a:latin typeface="Constantia" pitchFamily="18" charset="0"/>
          </a:endParaRPr>
        </a:p>
      </dgm:t>
    </dgm:pt>
    <dgm:pt modelId="{539CFD7D-231F-433A-96FD-558CF221A8EC}" type="parTrans" cxnId="{C4A56CD4-7352-4A39-B6EF-8FE3FC3216E5}">
      <dgm:prSet/>
      <dgm:spPr/>
      <dgm:t>
        <a:bodyPr/>
        <a:lstStyle/>
        <a:p>
          <a:endParaRPr lang="ru-RU"/>
        </a:p>
      </dgm:t>
    </dgm:pt>
    <dgm:pt modelId="{EE363E76-2B88-46F0-BA3F-1D34353F24E8}" type="sibTrans" cxnId="{C4A56CD4-7352-4A39-B6EF-8FE3FC3216E5}">
      <dgm:prSet/>
      <dgm:spPr/>
      <dgm:t>
        <a:bodyPr/>
        <a:lstStyle/>
        <a:p>
          <a:endParaRPr lang="ru-RU"/>
        </a:p>
      </dgm:t>
    </dgm:pt>
    <dgm:pt modelId="{F41DEC18-CA93-4BD5-B244-C3001A91F8FC}">
      <dgm:prSet phldrT="[Текст]" custT="1"/>
      <dgm:spPr/>
      <dgm:t>
        <a:bodyPr/>
        <a:lstStyle/>
        <a:p>
          <a:r>
            <a:rPr lang="ru-RU" sz="2200" b="1" dirty="0" err="1" smtClean="0">
              <a:latin typeface="Constantia" pitchFamily="18" charset="0"/>
            </a:rPr>
            <a:t>Гологузова</a:t>
          </a:r>
          <a:r>
            <a:rPr lang="ru-RU" sz="2200" b="1" dirty="0" smtClean="0">
              <a:latin typeface="Constantia" pitchFamily="18" charset="0"/>
            </a:rPr>
            <a:t> Е.Е., </a:t>
          </a:r>
          <a:r>
            <a:rPr lang="ru-RU" sz="2000" dirty="0" smtClean="0">
              <a:latin typeface="Constantia" pitchFamily="18" charset="0"/>
            </a:rPr>
            <a:t>педагог-психолог МБДОУ «Детский сад «Солнышко» п. Гвардейское» </a:t>
          </a:r>
          <a:endParaRPr lang="ru-RU" sz="2000" dirty="0">
            <a:latin typeface="Constantia" pitchFamily="18" charset="0"/>
          </a:endParaRPr>
        </a:p>
      </dgm:t>
    </dgm:pt>
    <dgm:pt modelId="{D6F32A92-91A2-4C88-8980-8D8ED7A13DCC}" type="parTrans" cxnId="{1088F9CC-D6B1-4534-971B-4F3626FABC4F}">
      <dgm:prSet/>
      <dgm:spPr/>
      <dgm:t>
        <a:bodyPr/>
        <a:lstStyle/>
        <a:p>
          <a:endParaRPr lang="ru-RU"/>
        </a:p>
      </dgm:t>
    </dgm:pt>
    <dgm:pt modelId="{E4B3EA4D-8A42-42AD-8F9A-DCC34FAC5152}" type="sibTrans" cxnId="{1088F9CC-D6B1-4534-971B-4F3626FABC4F}">
      <dgm:prSet/>
      <dgm:spPr/>
      <dgm:t>
        <a:bodyPr/>
        <a:lstStyle/>
        <a:p>
          <a:endParaRPr lang="ru-RU"/>
        </a:p>
      </dgm:t>
    </dgm:pt>
    <dgm:pt modelId="{D646D8B5-2F91-40D6-868F-8A1B35BA403D}">
      <dgm:prSet custT="1"/>
      <dgm:spPr/>
      <dgm:t>
        <a:bodyPr/>
        <a:lstStyle/>
        <a:p>
          <a:r>
            <a:rPr lang="ru-RU" sz="2200" b="1" dirty="0" err="1" smtClean="0">
              <a:latin typeface="Constantia" pitchFamily="18" charset="0"/>
            </a:rPr>
            <a:t>Асрян</a:t>
          </a:r>
          <a:r>
            <a:rPr lang="ru-RU" sz="2200" b="1" dirty="0" smtClean="0">
              <a:latin typeface="Constantia" pitchFamily="18" charset="0"/>
            </a:rPr>
            <a:t> А.Ф., </a:t>
          </a:r>
          <a:r>
            <a:rPr lang="ru-RU" sz="2000" dirty="0" smtClean="0">
              <a:latin typeface="Constantia" pitchFamily="18" charset="0"/>
            </a:rPr>
            <a:t>педагог-психолог МБОУ «</a:t>
          </a:r>
          <a:r>
            <a:rPr lang="ru-RU" sz="2000" dirty="0" err="1" smtClean="0">
              <a:latin typeface="Constantia" pitchFamily="18" charset="0"/>
            </a:rPr>
            <a:t>Скворцовская</a:t>
          </a:r>
          <a:r>
            <a:rPr lang="ru-RU" sz="2000" dirty="0" smtClean="0">
              <a:latin typeface="Constantia" pitchFamily="18" charset="0"/>
            </a:rPr>
            <a:t> школа» </a:t>
          </a:r>
          <a:endParaRPr lang="ru-RU" sz="2000" dirty="0">
            <a:latin typeface="Constantia" pitchFamily="18" charset="0"/>
          </a:endParaRPr>
        </a:p>
      </dgm:t>
    </dgm:pt>
    <dgm:pt modelId="{305B5880-6859-465A-B605-FB7FEB73F5FA}" type="parTrans" cxnId="{ADAF45DB-B5F7-40AD-B18A-0CB69447077F}">
      <dgm:prSet/>
      <dgm:spPr/>
      <dgm:t>
        <a:bodyPr/>
        <a:lstStyle/>
        <a:p>
          <a:endParaRPr lang="ru-RU"/>
        </a:p>
      </dgm:t>
    </dgm:pt>
    <dgm:pt modelId="{F0A987ED-5936-4229-A7DA-DA9E21EA610C}" type="sibTrans" cxnId="{ADAF45DB-B5F7-40AD-B18A-0CB69447077F}">
      <dgm:prSet/>
      <dgm:spPr/>
      <dgm:t>
        <a:bodyPr/>
        <a:lstStyle/>
        <a:p>
          <a:endParaRPr lang="ru-RU"/>
        </a:p>
      </dgm:t>
    </dgm:pt>
    <dgm:pt modelId="{18DE23C0-1018-41DE-AD66-13C566834B9E}">
      <dgm:prSet custT="1"/>
      <dgm:spPr/>
      <dgm:t>
        <a:bodyPr/>
        <a:lstStyle/>
        <a:p>
          <a:r>
            <a:rPr lang="ru-RU" sz="2200" b="1" dirty="0" smtClean="0">
              <a:latin typeface="Constantia" pitchFamily="18" charset="0"/>
            </a:rPr>
            <a:t>Дубина В.А.,</a:t>
          </a:r>
          <a:r>
            <a:rPr lang="ru-RU" sz="2200" dirty="0" smtClean="0">
              <a:latin typeface="Constantia" pitchFamily="18" charset="0"/>
            </a:rPr>
            <a:t> </a:t>
          </a:r>
          <a:r>
            <a:rPr lang="ru-RU" sz="2000" dirty="0" smtClean="0">
              <a:latin typeface="Constantia" pitchFamily="18" charset="0"/>
            </a:rPr>
            <a:t>педагог-психолог МБДОУ «Детский сад «Вишенка» с. Красное»</a:t>
          </a:r>
          <a:endParaRPr lang="ru-RU" sz="2000" dirty="0">
            <a:latin typeface="Constantia" pitchFamily="18" charset="0"/>
          </a:endParaRPr>
        </a:p>
      </dgm:t>
    </dgm:pt>
    <dgm:pt modelId="{E6573CC5-F1A1-4A14-A751-6301A6095951}" type="parTrans" cxnId="{1BBA6B4E-BB03-47E8-AE54-1025F79B1757}">
      <dgm:prSet/>
      <dgm:spPr/>
    </dgm:pt>
    <dgm:pt modelId="{8382FA7B-441A-4050-B1E0-E11A9EC93AC9}" type="sibTrans" cxnId="{1BBA6B4E-BB03-47E8-AE54-1025F79B1757}">
      <dgm:prSet/>
      <dgm:spPr/>
    </dgm:pt>
    <dgm:pt modelId="{59550B98-9B36-477B-850A-E70D024AC119}" type="pres">
      <dgm:prSet presAssocID="{E2586405-931E-4F95-9437-812DF72BCF1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A5B83C-ACE0-4E3A-BD7B-9089F8E8F14E}" type="pres">
      <dgm:prSet presAssocID="{E2586405-931E-4F95-9437-812DF72BCF16}" presName="dummyMaxCanvas" presStyleCnt="0">
        <dgm:presLayoutVars/>
      </dgm:prSet>
      <dgm:spPr/>
    </dgm:pt>
    <dgm:pt modelId="{7F7C602C-DF2F-4E73-B1E1-FB18D0C67132}" type="pres">
      <dgm:prSet presAssocID="{E2586405-931E-4F95-9437-812DF72BCF16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3AE53-40E0-44D0-844B-C6124D5CBE0C}" type="pres">
      <dgm:prSet presAssocID="{E2586405-931E-4F95-9437-812DF72BCF16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0FA2B6-B37B-4AD1-A7D6-F2597886BB98}" type="pres">
      <dgm:prSet presAssocID="{E2586405-931E-4F95-9437-812DF72BCF16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EBFAF-E907-4F16-AA48-8B6CB190E460}" type="pres">
      <dgm:prSet presAssocID="{E2586405-931E-4F95-9437-812DF72BCF16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2A08D-39C5-49CC-B2D5-B16BBECC8775}" type="pres">
      <dgm:prSet presAssocID="{E2586405-931E-4F95-9437-812DF72BCF16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6933A0-E0BF-4474-A239-A21EAC0B5D7E}" type="pres">
      <dgm:prSet presAssocID="{E2586405-931E-4F95-9437-812DF72BCF16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C63EE-AE17-46FC-B23E-CCE859B42C43}" type="pres">
      <dgm:prSet presAssocID="{E2586405-931E-4F95-9437-812DF72BCF16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E199F0-09D8-494A-94F4-5FEBC7A42436}" type="pres">
      <dgm:prSet presAssocID="{E2586405-931E-4F95-9437-812DF72BCF16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06BDE-E28A-476F-9C28-E2A3962E62C2}" type="pres">
      <dgm:prSet presAssocID="{E2586405-931E-4F95-9437-812DF72BCF16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9E155-D14B-4119-9534-D0F06C0C752C}" type="pres">
      <dgm:prSet presAssocID="{E2586405-931E-4F95-9437-812DF72BCF16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89D03B-0527-4B67-BD94-DB29BEC73D04}" type="pres">
      <dgm:prSet presAssocID="{E2586405-931E-4F95-9437-812DF72BCF16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3C42BF-8EC3-4399-B27C-2DA0EB963A39}" type="pres">
      <dgm:prSet presAssocID="{E2586405-931E-4F95-9437-812DF72BCF16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6A4131-22BE-4F84-B3D8-89CF4A072B1A}" type="pres">
      <dgm:prSet presAssocID="{E2586405-931E-4F95-9437-812DF72BCF16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590A4-209D-4074-BD81-73F97D60EFD0}" type="pres">
      <dgm:prSet presAssocID="{E2586405-931E-4F95-9437-812DF72BCF16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4BB281-2691-4F8B-B6D6-BE11E5F70763}" type="presOf" srcId="{DD2866D9-9038-4596-9D74-0A19B081B4C1}" destId="{BB79E155-D14B-4119-9534-D0F06C0C752C}" srcOrd="1" destOrd="0" presId="urn:microsoft.com/office/officeart/2005/8/layout/vProcess5"/>
    <dgm:cxn modelId="{AE59247B-CFC8-41CD-AA01-87659855BC0F}" type="presOf" srcId="{E2586405-931E-4F95-9437-812DF72BCF16}" destId="{59550B98-9B36-477B-850A-E70D024AC119}" srcOrd="0" destOrd="0" presId="urn:microsoft.com/office/officeart/2005/8/layout/vProcess5"/>
    <dgm:cxn modelId="{1BBA6B4E-BB03-47E8-AE54-1025F79B1757}" srcId="{E2586405-931E-4F95-9437-812DF72BCF16}" destId="{18DE23C0-1018-41DE-AD66-13C566834B9E}" srcOrd="4" destOrd="0" parTransId="{E6573CC5-F1A1-4A14-A751-6301A6095951}" sibTransId="{8382FA7B-441A-4050-B1E0-E11A9EC93AC9}"/>
    <dgm:cxn modelId="{EEF11B0B-C6C2-4F61-BF95-800EAD83B406}" type="presOf" srcId="{D646D8B5-2F91-40D6-868F-8A1B35BA403D}" destId="{71B3AE53-40E0-44D0-844B-C6124D5CBE0C}" srcOrd="0" destOrd="0" presId="urn:microsoft.com/office/officeart/2005/8/layout/vProcess5"/>
    <dgm:cxn modelId="{11952437-08CD-4EBE-9AEF-5AFB50811E52}" type="presOf" srcId="{D646D8B5-2F91-40D6-868F-8A1B35BA403D}" destId="{2889D03B-0527-4B67-BD94-DB29BEC73D04}" srcOrd="1" destOrd="0" presId="urn:microsoft.com/office/officeart/2005/8/layout/vProcess5"/>
    <dgm:cxn modelId="{34D00959-0EDE-4C94-B837-FABB02EE0AF8}" type="presOf" srcId="{E4B3EA4D-8A42-42AD-8F9A-DCC34FAC5152}" destId="{15006BDE-E28A-476F-9C28-E2A3962E62C2}" srcOrd="0" destOrd="0" presId="urn:microsoft.com/office/officeart/2005/8/layout/vProcess5"/>
    <dgm:cxn modelId="{0AE1F069-E7BE-48E6-A8A7-5C52ED03B1DE}" type="presOf" srcId="{828A617F-2CCB-42D4-B6B8-204EB675938F}" destId="{A80FA2B6-B37B-4AD1-A7D6-F2597886BB98}" srcOrd="0" destOrd="0" presId="urn:microsoft.com/office/officeart/2005/8/layout/vProcess5"/>
    <dgm:cxn modelId="{FAC0E61F-CD7C-4B17-9F79-9D087D848293}" type="presOf" srcId="{F0A987ED-5936-4229-A7DA-DA9E21EA610C}" destId="{7CFC63EE-AE17-46FC-B23E-CCE859B42C43}" srcOrd="0" destOrd="0" presId="urn:microsoft.com/office/officeart/2005/8/layout/vProcess5"/>
    <dgm:cxn modelId="{AFA39099-FD7F-4F09-BFAC-468BBDA1C82A}" type="presOf" srcId="{6C4390ED-D0AC-4574-BDA9-C77516881F1C}" destId="{0B6933A0-E0BF-4474-A239-A21EAC0B5D7E}" srcOrd="0" destOrd="0" presId="urn:microsoft.com/office/officeart/2005/8/layout/vProcess5"/>
    <dgm:cxn modelId="{90F5B985-AFB7-4AD3-A076-8607489C2494}" type="presOf" srcId="{18DE23C0-1018-41DE-AD66-13C566834B9E}" destId="{113590A4-209D-4074-BD81-73F97D60EFD0}" srcOrd="1" destOrd="0" presId="urn:microsoft.com/office/officeart/2005/8/layout/vProcess5"/>
    <dgm:cxn modelId="{EB4D5123-A3AF-4887-B00E-D2C49EC879DB}" type="presOf" srcId="{F41DEC18-CA93-4BD5-B244-C3001A91F8FC}" destId="{133EBFAF-E907-4F16-AA48-8B6CB190E460}" srcOrd="0" destOrd="0" presId="urn:microsoft.com/office/officeart/2005/8/layout/vProcess5"/>
    <dgm:cxn modelId="{BD103C2B-1116-47DD-AB39-E9CD3AAAC496}" type="presOf" srcId="{18DE23C0-1018-41DE-AD66-13C566834B9E}" destId="{4792A08D-39C5-49CC-B2D5-B16BBECC8775}" srcOrd="0" destOrd="0" presId="urn:microsoft.com/office/officeart/2005/8/layout/vProcess5"/>
    <dgm:cxn modelId="{A822A237-DD27-4505-BC35-B6BE49F956BD}" type="presOf" srcId="{EE363E76-2B88-46F0-BA3F-1D34353F24E8}" destId="{EDE199F0-09D8-494A-94F4-5FEBC7A42436}" srcOrd="0" destOrd="0" presId="urn:microsoft.com/office/officeart/2005/8/layout/vProcess5"/>
    <dgm:cxn modelId="{EB332CA1-E76F-45C5-8D9C-18A756B855B6}" type="presOf" srcId="{828A617F-2CCB-42D4-B6B8-204EB675938F}" destId="{443C42BF-8EC3-4399-B27C-2DA0EB963A39}" srcOrd="1" destOrd="0" presId="urn:microsoft.com/office/officeart/2005/8/layout/vProcess5"/>
    <dgm:cxn modelId="{B79CEE8F-C432-463F-910E-BCD17621B22A}" srcId="{E2586405-931E-4F95-9437-812DF72BCF16}" destId="{DD2866D9-9038-4596-9D74-0A19B081B4C1}" srcOrd="0" destOrd="0" parTransId="{0E218190-7746-491C-AAD6-000B813B2508}" sibTransId="{6C4390ED-D0AC-4574-BDA9-C77516881F1C}"/>
    <dgm:cxn modelId="{C4A56CD4-7352-4A39-B6EF-8FE3FC3216E5}" srcId="{E2586405-931E-4F95-9437-812DF72BCF16}" destId="{828A617F-2CCB-42D4-B6B8-204EB675938F}" srcOrd="2" destOrd="0" parTransId="{539CFD7D-231F-433A-96FD-558CF221A8EC}" sibTransId="{EE363E76-2B88-46F0-BA3F-1D34353F24E8}"/>
    <dgm:cxn modelId="{1088F9CC-D6B1-4534-971B-4F3626FABC4F}" srcId="{E2586405-931E-4F95-9437-812DF72BCF16}" destId="{F41DEC18-CA93-4BD5-B244-C3001A91F8FC}" srcOrd="3" destOrd="0" parTransId="{D6F32A92-91A2-4C88-8980-8D8ED7A13DCC}" sibTransId="{E4B3EA4D-8A42-42AD-8F9A-DCC34FAC5152}"/>
    <dgm:cxn modelId="{088D7950-1E37-4A28-8211-89E797F4F20F}" type="presOf" srcId="{F41DEC18-CA93-4BD5-B244-C3001A91F8FC}" destId="{236A4131-22BE-4F84-B3D8-89CF4A072B1A}" srcOrd="1" destOrd="0" presId="urn:microsoft.com/office/officeart/2005/8/layout/vProcess5"/>
    <dgm:cxn modelId="{BB5882C5-C143-49B8-8D28-C3EA84B2E7C1}" type="presOf" srcId="{DD2866D9-9038-4596-9D74-0A19B081B4C1}" destId="{7F7C602C-DF2F-4E73-B1E1-FB18D0C67132}" srcOrd="0" destOrd="0" presId="urn:microsoft.com/office/officeart/2005/8/layout/vProcess5"/>
    <dgm:cxn modelId="{ADAF45DB-B5F7-40AD-B18A-0CB69447077F}" srcId="{E2586405-931E-4F95-9437-812DF72BCF16}" destId="{D646D8B5-2F91-40D6-868F-8A1B35BA403D}" srcOrd="1" destOrd="0" parTransId="{305B5880-6859-465A-B605-FB7FEB73F5FA}" sibTransId="{F0A987ED-5936-4229-A7DA-DA9E21EA610C}"/>
    <dgm:cxn modelId="{A4EEB05B-EF6D-45AC-9152-9888D5CC9C95}" type="presParOf" srcId="{59550B98-9B36-477B-850A-E70D024AC119}" destId="{DCA5B83C-ACE0-4E3A-BD7B-9089F8E8F14E}" srcOrd="0" destOrd="0" presId="urn:microsoft.com/office/officeart/2005/8/layout/vProcess5"/>
    <dgm:cxn modelId="{864FEAF3-5628-4F71-BFD0-730A15ED0B4A}" type="presParOf" srcId="{59550B98-9B36-477B-850A-E70D024AC119}" destId="{7F7C602C-DF2F-4E73-B1E1-FB18D0C67132}" srcOrd="1" destOrd="0" presId="urn:microsoft.com/office/officeart/2005/8/layout/vProcess5"/>
    <dgm:cxn modelId="{805D7663-926A-43D7-8CED-382E8E253377}" type="presParOf" srcId="{59550B98-9B36-477B-850A-E70D024AC119}" destId="{71B3AE53-40E0-44D0-844B-C6124D5CBE0C}" srcOrd="2" destOrd="0" presId="urn:microsoft.com/office/officeart/2005/8/layout/vProcess5"/>
    <dgm:cxn modelId="{0A839AE8-D18C-4A4F-993B-EFDCD59BFC10}" type="presParOf" srcId="{59550B98-9B36-477B-850A-E70D024AC119}" destId="{A80FA2B6-B37B-4AD1-A7D6-F2597886BB98}" srcOrd="3" destOrd="0" presId="urn:microsoft.com/office/officeart/2005/8/layout/vProcess5"/>
    <dgm:cxn modelId="{A9DBC0DD-FD35-4CA7-9C49-E770C07ADF98}" type="presParOf" srcId="{59550B98-9B36-477B-850A-E70D024AC119}" destId="{133EBFAF-E907-4F16-AA48-8B6CB190E460}" srcOrd="4" destOrd="0" presId="urn:microsoft.com/office/officeart/2005/8/layout/vProcess5"/>
    <dgm:cxn modelId="{1D69DBAF-8FC3-4B10-B218-E7DFAF0DEC30}" type="presParOf" srcId="{59550B98-9B36-477B-850A-E70D024AC119}" destId="{4792A08D-39C5-49CC-B2D5-B16BBECC8775}" srcOrd="5" destOrd="0" presId="urn:microsoft.com/office/officeart/2005/8/layout/vProcess5"/>
    <dgm:cxn modelId="{63E33948-0493-4EC3-B399-8A7A221D9DB5}" type="presParOf" srcId="{59550B98-9B36-477B-850A-E70D024AC119}" destId="{0B6933A0-E0BF-4474-A239-A21EAC0B5D7E}" srcOrd="6" destOrd="0" presId="urn:microsoft.com/office/officeart/2005/8/layout/vProcess5"/>
    <dgm:cxn modelId="{C8284F52-5477-4018-BD70-626E123B4832}" type="presParOf" srcId="{59550B98-9B36-477B-850A-E70D024AC119}" destId="{7CFC63EE-AE17-46FC-B23E-CCE859B42C43}" srcOrd="7" destOrd="0" presId="urn:microsoft.com/office/officeart/2005/8/layout/vProcess5"/>
    <dgm:cxn modelId="{F5C06B97-4809-4E22-A60D-8FB6DE0F3E72}" type="presParOf" srcId="{59550B98-9B36-477B-850A-E70D024AC119}" destId="{EDE199F0-09D8-494A-94F4-5FEBC7A42436}" srcOrd="8" destOrd="0" presId="urn:microsoft.com/office/officeart/2005/8/layout/vProcess5"/>
    <dgm:cxn modelId="{CA3192CE-6EAA-4313-9E63-DCDB806939D2}" type="presParOf" srcId="{59550B98-9B36-477B-850A-E70D024AC119}" destId="{15006BDE-E28A-476F-9C28-E2A3962E62C2}" srcOrd="9" destOrd="0" presId="urn:microsoft.com/office/officeart/2005/8/layout/vProcess5"/>
    <dgm:cxn modelId="{819EAC79-49B8-49CD-83D2-6252B0C19023}" type="presParOf" srcId="{59550B98-9B36-477B-850A-E70D024AC119}" destId="{BB79E155-D14B-4119-9534-D0F06C0C752C}" srcOrd="10" destOrd="0" presId="urn:microsoft.com/office/officeart/2005/8/layout/vProcess5"/>
    <dgm:cxn modelId="{2E2F8044-97C5-431E-904B-B769770CF90B}" type="presParOf" srcId="{59550B98-9B36-477B-850A-E70D024AC119}" destId="{2889D03B-0527-4B67-BD94-DB29BEC73D04}" srcOrd="11" destOrd="0" presId="urn:microsoft.com/office/officeart/2005/8/layout/vProcess5"/>
    <dgm:cxn modelId="{DC67E26B-D58C-4035-9BF2-2AD1792C8D6A}" type="presParOf" srcId="{59550B98-9B36-477B-850A-E70D024AC119}" destId="{443C42BF-8EC3-4399-B27C-2DA0EB963A39}" srcOrd="12" destOrd="0" presId="urn:microsoft.com/office/officeart/2005/8/layout/vProcess5"/>
    <dgm:cxn modelId="{9BB6F8BF-F084-4F16-86E8-53A6DA60E3C3}" type="presParOf" srcId="{59550B98-9B36-477B-850A-E70D024AC119}" destId="{236A4131-22BE-4F84-B3D8-89CF4A072B1A}" srcOrd="13" destOrd="0" presId="urn:microsoft.com/office/officeart/2005/8/layout/vProcess5"/>
    <dgm:cxn modelId="{0D193DCE-FE52-42C8-BD41-3857AB75B18E}" type="presParOf" srcId="{59550B98-9B36-477B-850A-E70D024AC119}" destId="{113590A4-209D-4074-BD81-73F97D60EFD0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920EC-386C-4ACC-B6F8-718841429655}">
      <dsp:nvSpPr>
        <dsp:cNvPr id="0" name=""/>
        <dsp:cNvSpPr/>
      </dsp:nvSpPr>
      <dsp:spPr>
        <a:xfrm>
          <a:off x="0" y="693541"/>
          <a:ext cx="9980023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E6938B-E866-4E13-B039-6A4B71BD2A3E}">
      <dsp:nvSpPr>
        <dsp:cNvPr id="0" name=""/>
        <dsp:cNvSpPr/>
      </dsp:nvSpPr>
      <dsp:spPr>
        <a:xfrm>
          <a:off x="499001" y="44101"/>
          <a:ext cx="9076092" cy="129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55" tIns="0" rIns="264055" bIns="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kern="1200" dirty="0" smtClean="0"/>
            <a:t>Методические рекомендации </a:t>
          </a:r>
          <a:r>
            <a:rPr lang="ru-RU" kern="1200" dirty="0" err="1" smtClean="0"/>
            <a:t>Минобраз</a:t>
          </a:r>
          <a:r>
            <a:rPr lang="ru-RU" kern="1200" dirty="0" smtClean="0"/>
            <a:t> по проведению обучения родителей (законных представителей) несовершеннолетних детей основам детской психологии и педагогики</a:t>
          </a:r>
        </a:p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kern="1200" dirty="0" smtClean="0"/>
            <a:t>(письмо КРИППО от 26.08.</a:t>
          </a:r>
          <a:r>
            <a:rPr lang="de-DE" kern="1200" dirty="0" smtClean="0"/>
            <a:t>20</a:t>
          </a:r>
          <a:r>
            <a:rPr lang="ru-RU" kern="1200" dirty="0" smtClean="0"/>
            <a:t>15 г</a:t>
          </a:r>
          <a:r>
            <a:rPr lang="de-DE" kern="1200" dirty="0" smtClean="0"/>
            <a:t>. № </a:t>
          </a:r>
          <a:r>
            <a:rPr lang="ru-RU" kern="1200" dirty="0" smtClean="0"/>
            <a:t>848/01-04)</a:t>
          </a:r>
          <a:endParaRPr lang="ru-RU" sz="1800" kern="1200" dirty="0">
            <a:latin typeface="Constantia" pitchFamily="18" charset="0"/>
          </a:endParaRPr>
        </a:p>
      </dsp:txBody>
      <dsp:txXfrm>
        <a:off x="562407" y="107507"/>
        <a:ext cx="8949280" cy="1172068"/>
      </dsp:txXfrm>
    </dsp:sp>
    <dsp:sp modelId="{21B402FA-3696-4966-AA9F-3374DD397EBF}">
      <dsp:nvSpPr>
        <dsp:cNvPr id="0" name=""/>
        <dsp:cNvSpPr/>
      </dsp:nvSpPr>
      <dsp:spPr>
        <a:xfrm>
          <a:off x="0" y="3083167"/>
          <a:ext cx="9980023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E3E65B-1ECC-4C2A-9311-E73C8002DCB7}">
      <dsp:nvSpPr>
        <dsp:cNvPr id="0" name=""/>
        <dsp:cNvSpPr/>
      </dsp:nvSpPr>
      <dsp:spPr>
        <a:xfrm>
          <a:off x="499001" y="2039941"/>
          <a:ext cx="9049964" cy="16485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55" tIns="0" rIns="264055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kern="1200" dirty="0" smtClean="0"/>
            <a:t>«Методические рекомендации по организации обучения родителей (законных представителей) несовершеннолетних детей основам психологических знаний в образовательных организациях Республики Крым»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kern="1200" dirty="0" smtClean="0"/>
            <a:t>(письмо КРИППО от 03.11.2015 г. № 1169//01-04)</a:t>
          </a:r>
        </a:p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Constantia" pitchFamily="18" charset="0"/>
          </a:endParaRPr>
        </a:p>
      </dsp:txBody>
      <dsp:txXfrm>
        <a:off x="579477" y="2120417"/>
        <a:ext cx="8889012" cy="1487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AAA05-F074-4D9C-89BC-CEB715D7EDB7}">
      <dsp:nvSpPr>
        <dsp:cNvPr id="0" name=""/>
        <dsp:cNvSpPr/>
      </dsp:nvSpPr>
      <dsp:spPr>
        <a:xfrm>
          <a:off x="789511" y="0"/>
          <a:ext cx="3795581" cy="2277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onstantia" panose="02030602050306030303" pitchFamily="18" charset="0"/>
            </a:rPr>
            <a:t>Российская психология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onstantia" panose="02030602050306030303" pitchFamily="18" charset="0"/>
            </a:rPr>
            <a:t>Информационно-аналитический портал</a:t>
          </a:r>
          <a:endParaRPr lang="en-US" sz="2000" kern="1200" dirty="0" smtClean="0">
            <a:latin typeface="Constantia" panose="02030602050306030303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onstantia" panose="02030602050306030303" pitchFamily="18" charset="0"/>
            </a:rPr>
            <a:t>rospsy.ru</a:t>
          </a:r>
          <a:endParaRPr lang="ru-RU" sz="2000" kern="1200" dirty="0">
            <a:latin typeface="Constantia" panose="02030602050306030303" pitchFamily="18" charset="0"/>
          </a:endParaRPr>
        </a:p>
      </dsp:txBody>
      <dsp:txXfrm>
        <a:off x="789511" y="0"/>
        <a:ext cx="3795581" cy="2277349"/>
      </dsp:txXfrm>
    </dsp:sp>
    <dsp:sp modelId="{AFADEACF-E75F-4F35-8D12-74240B087B92}">
      <dsp:nvSpPr>
        <dsp:cNvPr id="0" name=""/>
        <dsp:cNvSpPr/>
      </dsp:nvSpPr>
      <dsp:spPr>
        <a:xfrm>
          <a:off x="5029973" y="406"/>
          <a:ext cx="3795581" cy="2277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tint val="96000"/>
                <a:lumMod val="104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onstantia" panose="02030602050306030303" pitchFamily="18" charset="0"/>
            </a:rPr>
            <a:t>Крымский республиканский институт </a:t>
          </a:r>
          <a:r>
            <a:rPr lang="ru-RU" sz="2000" kern="1200" dirty="0" err="1" smtClean="0">
              <a:latin typeface="Constantia" panose="02030602050306030303" pitchFamily="18" charset="0"/>
            </a:rPr>
            <a:t>постдипломного</a:t>
          </a:r>
          <a:r>
            <a:rPr lang="ru-RU" sz="2000" kern="1200" dirty="0" smtClean="0">
              <a:latin typeface="Constantia" panose="02030602050306030303" pitchFamily="18" charset="0"/>
            </a:rPr>
            <a:t> педагогического образования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onstantia" panose="02030602050306030303" pitchFamily="18" charset="0"/>
            </a:rPr>
            <a:t>krippo.ru</a:t>
          </a:r>
          <a:endParaRPr lang="ru-RU" sz="2800" kern="1200" dirty="0" smtClean="0">
            <a:latin typeface="Constantia" panose="02030602050306030303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onstantia" panose="02030602050306030303" pitchFamily="18" charset="0"/>
            </a:rPr>
            <a:t>(раздел «Практическая психология»)</a:t>
          </a:r>
          <a:endParaRPr lang="ru-RU" sz="2000" kern="1200" dirty="0">
            <a:latin typeface="Constantia" panose="02030602050306030303" pitchFamily="18" charset="0"/>
          </a:endParaRPr>
        </a:p>
      </dsp:txBody>
      <dsp:txXfrm>
        <a:off x="5029973" y="406"/>
        <a:ext cx="3795581" cy="2277349"/>
      </dsp:txXfrm>
    </dsp:sp>
    <dsp:sp modelId="{8C544AC6-0259-453B-B071-26A75A6F68F2}">
      <dsp:nvSpPr>
        <dsp:cNvPr id="0" name=""/>
        <dsp:cNvSpPr/>
      </dsp:nvSpPr>
      <dsp:spPr>
        <a:xfrm>
          <a:off x="2942403" y="2657314"/>
          <a:ext cx="3795581" cy="227734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96000"/>
                <a:lumMod val="104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onstantia" panose="02030602050306030303" pitchFamily="18" charset="0"/>
            </a:rPr>
            <a:t>МБОУ ДО «Центр детского и юношеского творчества»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onstantia" panose="02030602050306030303" pitchFamily="18" charset="0"/>
            </a:rPr>
            <a:t>cdyt.krymschool.ru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onstantia" panose="02030602050306030303" pitchFamily="18" charset="0"/>
            </a:rPr>
            <a:t>(раздел «Педагогу-психологу»)</a:t>
          </a:r>
          <a:endParaRPr lang="ru-RU" sz="2000" kern="1200" dirty="0">
            <a:latin typeface="Constantia" panose="02030602050306030303" pitchFamily="18" charset="0"/>
          </a:endParaRPr>
        </a:p>
      </dsp:txBody>
      <dsp:txXfrm>
        <a:off x="2942403" y="2657314"/>
        <a:ext cx="3795581" cy="2277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0F09D-BA6E-42DD-BA00-5FCB4D97E154}">
      <dsp:nvSpPr>
        <dsp:cNvPr id="0" name=""/>
        <dsp:cNvSpPr/>
      </dsp:nvSpPr>
      <dsp:spPr>
        <a:xfrm>
          <a:off x="0" y="532637"/>
          <a:ext cx="9300754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17E30-19EE-458A-8145-E2A3F7F8C239}">
      <dsp:nvSpPr>
        <dsp:cNvPr id="0" name=""/>
        <dsp:cNvSpPr/>
      </dsp:nvSpPr>
      <dsp:spPr>
        <a:xfrm>
          <a:off x="422164" y="166562"/>
          <a:ext cx="8839474" cy="1038086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082" tIns="0" rIns="246082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kern="1200" dirty="0" smtClean="0">
              <a:latin typeface="Constantia" pitchFamily="18" charset="0"/>
            </a:rPr>
            <a:t>Модель сопровождения 8-классников</a:t>
          </a:r>
          <a:endParaRPr lang="ru-RU" sz="2000" kern="1200" dirty="0"/>
        </a:p>
      </dsp:txBody>
      <dsp:txXfrm>
        <a:off x="472839" y="217237"/>
        <a:ext cx="8738124" cy="936736"/>
      </dsp:txXfrm>
    </dsp:sp>
    <dsp:sp modelId="{E1A31AD4-8CB0-48AB-AC1D-0AAA8FF5CDC0}">
      <dsp:nvSpPr>
        <dsp:cNvPr id="0" name=""/>
        <dsp:cNvSpPr/>
      </dsp:nvSpPr>
      <dsp:spPr>
        <a:xfrm>
          <a:off x="0" y="2127695"/>
          <a:ext cx="9300754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F70819-653D-42CB-A01B-32B753250907}">
      <dsp:nvSpPr>
        <dsp:cNvPr id="0" name=""/>
        <dsp:cNvSpPr/>
      </dsp:nvSpPr>
      <dsp:spPr>
        <a:xfrm>
          <a:off x="466387" y="1715713"/>
          <a:ext cx="8834366" cy="100897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082" tIns="0" rIns="246082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Constantia" pitchFamily="18" charset="0"/>
            </a:rPr>
            <a:t>Рекомендации по организации профилактической работы</a:t>
          </a:r>
          <a:endParaRPr lang="ru-RU" sz="2000" kern="1200" dirty="0"/>
        </a:p>
      </dsp:txBody>
      <dsp:txXfrm>
        <a:off x="515641" y="1764967"/>
        <a:ext cx="8735858" cy="910470"/>
      </dsp:txXfrm>
    </dsp:sp>
    <dsp:sp modelId="{3FF32E4D-4495-4F0A-80F3-3406FE5FC822}">
      <dsp:nvSpPr>
        <dsp:cNvPr id="0" name=""/>
        <dsp:cNvSpPr/>
      </dsp:nvSpPr>
      <dsp:spPr>
        <a:xfrm>
          <a:off x="0" y="3690369"/>
          <a:ext cx="9300754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10462-475F-41EF-B187-12EA31A8E7E7}">
      <dsp:nvSpPr>
        <dsp:cNvPr id="0" name=""/>
        <dsp:cNvSpPr/>
      </dsp:nvSpPr>
      <dsp:spPr>
        <a:xfrm>
          <a:off x="468648" y="3412525"/>
          <a:ext cx="8832105" cy="976593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082" tIns="0" rIns="246082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Constantia" pitchFamily="18" charset="0"/>
            </a:rPr>
            <a:t>О Концепции развития психологической службы в системе образования в Российской Федерации на период до 2025 года</a:t>
          </a:r>
          <a:endParaRPr lang="ru-RU" sz="2000" kern="1200" dirty="0"/>
        </a:p>
      </dsp:txBody>
      <dsp:txXfrm>
        <a:off x="516321" y="3460198"/>
        <a:ext cx="8736759" cy="8812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FD69F9-5BC6-4520-BAB8-D27A25CEA83B}">
      <dsp:nvSpPr>
        <dsp:cNvPr id="0" name=""/>
        <dsp:cNvSpPr/>
      </dsp:nvSpPr>
      <dsp:spPr>
        <a:xfrm>
          <a:off x="3120069" y="1906966"/>
          <a:ext cx="2909666" cy="17638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Constantia" pitchFamily="18" charset="0"/>
            </a:rPr>
            <a:t>- Цели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Constantia" pitchFamily="18" charset="0"/>
            </a:rPr>
            <a:t>- Направления диагностики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Constantia" pitchFamily="18" charset="0"/>
            </a:rPr>
            <a:t>- Диагностические методики</a:t>
          </a:r>
          <a:endParaRPr lang="ru-RU" sz="1800" kern="1200" dirty="0">
            <a:latin typeface="Constantia" pitchFamily="18" charset="0"/>
          </a:endParaRPr>
        </a:p>
      </dsp:txBody>
      <dsp:txXfrm>
        <a:off x="3546180" y="2165274"/>
        <a:ext cx="2057444" cy="1247222"/>
      </dsp:txXfrm>
    </dsp:sp>
    <dsp:sp modelId="{963DDE1C-D99D-41D1-89A8-F2A5C3910AF4}">
      <dsp:nvSpPr>
        <dsp:cNvPr id="0" name=""/>
        <dsp:cNvSpPr/>
      </dsp:nvSpPr>
      <dsp:spPr>
        <a:xfrm rot="12715050">
          <a:off x="1625059" y="1237277"/>
          <a:ext cx="1987218" cy="6662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ECAD63-E47C-4594-A612-33CDAF6D5EC6}">
      <dsp:nvSpPr>
        <dsp:cNvPr id="0" name=""/>
        <dsp:cNvSpPr/>
      </dsp:nvSpPr>
      <dsp:spPr>
        <a:xfrm>
          <a:off x="664848" y="156741"/>
          <a:ext cx="2220869" cy="17766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Constantia" pitchFamily="18" charset="0"/>
            </a:rPr>
            <a:t>Рекомендации к психолого-педагогическому изучению детей первого года жизни</a:t>
          </a:r>
          <a:endParaRPr lang="ru-RU" sz="1700" kern="1200" dirty="0"/>
        </a:p>
      </dsp:txBody>
      <dsp:txXfrm>
        <a:off x="716886" y="208779"/>
        <a:ext cx="2116793" cy="1672619"/>
      </dsp:txXfrm>
    </dsp:sp>
    <dsp:sp modelId="{35ACD2C0-CFF2-4C64-AB5B-91338BDFFE7A}">
      <dsp:nvSpPr>
        <dsp:cNvPr id="0" name=""/>
        <dsp:cNvSpPr/>
      </dsp:nvSpPr>
      <dsp:spPr>
        <a:xfrm rot="19639536">
          <a:off x="5514674" y="1219156"/>
          <a:ext cx="1976646" cy="6662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310247"/>
                <a:satOff val="-621"/>
                <a:lumOff val="16667"/>
                <a:alphaOff val="0"/>
                <a:tint val="96000"/>
                <a:lumMod val="104000"/>
              </a:schemeClr>
            </a:gs>
            <a:gs pos="100000">
              <a:schemeClr val="accent3">
                <a:hueOff val="3310247"/>
                <a:satOff val="-621"/>
                <a:lumOff val="1666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A44B8C-1792-4414-A35E-66C887B086CD}">
      <dsp:nvSpPr>
        <dsp:cNvPr id="0" name=""/>
        <dsp:cNvSpPr/>
      </dsp:nvSpPr>
      <dsp:spPr>
        <a:xfrm>
          <a:off x="6224486" y="130378"/>
          <a:ext cx="2220869" cy="17766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310247"/>
                <a:satOff val="-621"/>
                <a:lumOff val="16667"/>
                <a:alphaOff val="0"/>
                <a:tint val="96000"/>
                <a:lumMod val="104000"/>
              </a:schemeClr>
            </a:gs>
            <a:gs pos="100000">
              <a:schemeClr val="accent3">
                <a:hueOff val="3310247"/>
                <a:satOff val="-621"/>
                <a:lumOff val="1666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kern="1200" dirty="0" smtClean="0">
              <a:latin typeface="Constantia" pitchFamily="18" charset="0"/>
            </a:rPr>
            <a:t>Рекомендации к психолого-педагогическому изучению детей раннего возраста</a:t>
          </a:r>
          <a:endParaRPr lang="ru-RU" sz="17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6276524" y="182416"/>
        <a:ext cx="2116793" cy="16726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A2DBE-23A3-4787-9D43-FF58625B5AC7}">
      <dsp:nvSpPr>
        <dsp:cNvPr id="0" name=""/>
        <dsp:cNvSpPr/>
      </dsp:nvSpPr>
      <dsp:spPr>
        <a:xfrm>
          <a:off x="953585" y="4004"/>
          <a:ext cx="3973632" cy="1945268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Constantia" pitchFamily="18" charset="0"/>
            </a:rPr>
            <a:t>Профстандарт</a:t>
          </a:r>
          <a:r>
            <a:rPr lang="ru-RU" sz="1800" kern="1200" dirty="0" smtClean="0">
              <a:latin typeface="Constantia" pitchFamily="18" charset="0"/>
            </a:rPr>
            <a:t> «Педагог-психолог (психолог в сфере образования)»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Constantia" pitchFamily="18" charset="0"/>
            </a:rPr>
            <a:t>(приказ Министерства труда и социальной защиты РФ от 24 июля 2015 г. № 514н</a:t>
          </a:r>
          <a:endParaRPr lang="ru-RU" sz="1800" kern="1200" dirty="0">
            <a:latin typeface="Constantia" pitchFamily="18" charset="0"/>
          </a:endParaRPr>
        </a:p>
      </dsp:txBody>
      <dsp:txXfrm>
        <a:off x="953585" y="4004"/>
        <a:ext cx="3973632" cy="1945268"/>
      </dsp:txXfrm>
    </dsp:sp>
    <dsp:sp modelId="{9F17389B-B68B-4F8C-ABAB-ECE198803B62}">
      <dsp:nvSpPr>
        <dsp:cNvPr id="0" name=""/>
        <dsp:cNvSpPr/>
      </dsp:nvSpPr>
      <dsp:spPr>
        <a:xfrm>
          <a:off x="5251430" y="4004"/>
          <a:ext cx="4010139" cy="1945268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127441"/>
                <a:satOff val="-9676"/>
                <a:lumOff val="8572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127441"/>
                <a:satOff val="-9676"/>
                <a:lumOff val="857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smtClean="0">
              <a:latin typeface="Constantia" pitchFamily="18" charset="0"/>
            </a:rPr>
            <a:t>Письмо Минобрнауки России №07-4576 от 30.07.2018 «О направлении информации»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smtClean="0">
              <a:latin typeface="Constantia" pitchFamily="18" charset="0"/>
            </a:rPr>
            <a:t>(информация о Всероссийском конкурсе психолого-педагогических программ )</a:t>
          </a:r>
          <a:endParaRPr lang="ru-RU" sz="1800" kern="1200" dirty="0">
            <a:latin typeface="Constantia" pitchFamily="18" charset="0"/>
          </a:endParaRPr>
        </a:p>
      </dsp:txBody>
      <dsp:txXfrm>
        <a:off x="5251430" y="4004"/>
        <a:ext cx="4010139" cy="1945268"/>
      </dsp:txXfrm>
    </dsp:sp>
    <dsp:sp modelId="{DF0F04C9-4EF2-4673-9539-A9B8B2FFD013}">
      <dsp:nvSpPr>
        <dsp:cNvPr id="0" name=""/>
        <dsp:cNvSpPr/>
      </dsp:nvSpPr>
      <dsp:spPr>
        <a:xfrm>
          <a:off x="1703357" y="2273485"/>
          <a:ext cx="3242114" cy="1945268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254882"/>
                <a:satOff val="-19351"/>
                <a:lumOff val="17144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254882"/>
                <a:satOff val="-19351"/>
                <a:lumOff val="1714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latin typeface="Constantia" pitchFamily="18" charset="0"/>
            </a:rPr>
            <a:t>Концепция развития психологической службы в системе образования в РФ до 2025 года</a:t>
          </a:r>
          <a:endParaRPr lang="ru-RU" sz="1800" kern="1200" dirty="0">
            <a:latin typeface="Constantia" pitchFamily="18" charset="0"/>
          </a:endParaRPr>
        </a:p>
      </dsp:txBody>
      <dsp:txXfrm>
        <a:off x="1703357" y="2273485"/>
        <a:ext cx="3242114" cy="1945268"/>
      </dsp:txXfrm>
    </dsp:sp>
    <dsp:sp modelId="{98A6E53F-D34B-476A-985C-633DDCFD7748}">
      <dsp:nvSpPr>
        <dsp:cNvPr id="0" name=""/>
        <dsp:cNvSpPr/>
      </dsp:nvSpPr>
      <dsp:spPr>
        <a:xfrm>
          <a:off x="5269683" y="2273485"/>
          <a:ext cx="3242114" cy="1945268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382324"/>
                <a:satOff val="-29027"/>
                <a:lumOff val="25716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382324"/>
                <a:satOff val="-29027"/>
                <a:lumOff val="2571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latin typeface="Constantia" pitchFamily="18" charset="0"/>
            </a:rPr>
            <a:t>Комплект методических пособий «Школа будущих родителей»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latin typeface="Constantia" pitchFamily="18" charset="0"/>
            </a:rPr>
            <a:t>(Национальная родительская ассоциация в партнёрстве с </a:t>
          </a:r>
          <a:r>
            <a:rPr lang="ru-RU" sz="1800" b="0" i="0" kern="1200" dirty="0" err="1" smtClean="0">
              <a:latin typeface="Constantia" pitchFamily="18" charset="0"/>
            </a:rPr>
            <a:t>Минобрнауки</a:t>
          </a:r>
          <a:r>
            <a:rPr lang="ru-RU" sz="1800" b="0" i="0" kern="1200" dirty="0" smtClean="0">
              <a:latin typeface="Constantia" pitchFamily="18" charset="0"/>
            </a:rPr>
            <a:t> России )</a:t>
          </a:r>
          <a:endParaRPr lang="ru-RU" sz="1800" kern="1200" dirty="0">
            <a:latin typeface="Constantia" pitchFamily="18" charset="0"/>
          </a:endParaRPr>
        </a:p>
      </dsp:txBody>
      <dsp:txXfrm>
        <a:off x="5269683" y="2273485"/>
        <a:ext cx="3242114" cy="1945268"/>
      </dsp:txXfrm>
    </dsp:sp>
    <dsp:sp modelId="{BFAC1DD5-1361-408F-962D-00B0EA4E1238}">
      <dsp:nvSpPr>
        <dsp:cNvPr id="0" name=""/>
        <dsp:cNvSpPr/>
      </dsp:nvSpPr>
      <dsp:spPr>
        <a:xfrm>
          <a:off x="3056713" y="4542965"/>
          <a:ext cx="4101728" cy="1945268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509765"/>
                <a:satOff val="-38702"/>
                <a:lumOff val="34288"/>
                <a:alphaOff val="0"/>
                <a:tint val="96000"/>
                <a:lumMod val="104000"/>
              </a:schemeClr>
            </a:gs>
            <a:gs pos="100000">
              <a:schemeClr val="accent3">
                <a:shade val="80000"/>
                <a:hueOff val="509765"/>
                <a:satOff val="-38702"/>
                <a:lumOff val="342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onstantia" pitchFamily="18" charset="0"/>
            </a:rPr>
            <a:t>Письмо МОН РФ от 17.12.2015г. №08-2386 «Методические рекомендации по использованию в образовательной деятельности перечня «100 лучших фильмов для школьников»</a:t>
          </a:r>
          <a:endParaRPr lang="ru-RU" sz="1800" kern="1200" dirty="0">
            <a:solidFill>
              <a:schemeClr val="tx1"/>
            </a:solidFill>
            <a:latin typeface="Constantia" pitchFamily="18" charset="0"/>
          </a:endParaRPr>
        </a:p>
      </dsp:txBody>
      <dsp:txXfrm>
        <a:off x="3056713" y="4542965"/>
        <a:ext cx="4101728" cy="19452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C602C-DF2F-4E73-B1E1-FB18D0C67132}">
      <dsp:nvSpPr>
        <dsp:cNvPr id="0" name=""/>
        <dsp:cNvSpPr/>
      </dsp:nvSpPr>
      <dsp:spPr>
        <a:xfrm>
          <a:off x="0" y="0"/>
          <a:ext cx="7417510" cy="872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Constantia" pitchFamily="18" charset="0"/>
            </a:rPr>
            <a:t>Морбицр В.В.,</a:t>
          </a:r>
          <a:r>
            <a:rPr lang="ru-RU" sz="2000" kern="1200" dirty="0" smtClean="0">
              <a:latin typeface="Constantia" pitchFamily="18" charset="0"/>
            </a:rPr>
            <a:t> методист МБОУ ДО «ЦДЮТ»</a:t>
          </a:r>
          <a:endParaRPr lang="ru-RU" sz="2000" kern="1200" dirty="0">
            <a:latin typeface="Constantia" pitchFamily="18" charset="0"/>
          </a:endParaRPr>
        </a:p>
      </dsp:txBody>
      <dsp:txXfrm>
        <a:off x="25550" y="25550"/>
        <a:ext cx="6374126" cy="821237"/>
      </dsp:txXfrm>
    </dsp:sp>
    <dsp:sp modelId="{71B3AE53-40E0-44D0-844B-C6124D5CBE0C}">
      <dsp:nvSpPr>
        <dsp:cNvPr id="0" name=""/>
        <dsp:cNvSpPr/>
      </dsp:nvSpPr>
      <dsp:spPr>
        <a:xfrm>
          <a:off x="553905" y="993495"/>
          <a:ext cx="7417510" cy="872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78742"/>
                <a:satOff val="5916"/>
                <a:lumOff val="196"/>
                <a:alphaOff val="0"/>
                <a:tint val="96000"/>
                <a:lumMod val="104000"/>
              </a:schemeClr>
            </a:gs>
            <a:gs pos="100000">
              <a:schemeClr val="accent4">
                <a:hueOff val="278742"/>
                <a:satOff val="5916"/>
                <a:lumOff val="19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err="1" smtClean="0">
              <a:latin typeface="Constantia" pitchFamily="18" charset="0"/>
            </a:rPr>
            <a:t>Асрян</a:t>
          </a:r>
          <a:r>
            <a:rPr lang="ru-RU" sz="2200" b="1" kern="1200" dirty="0" smtClean="0">
              <a:latin typeface="Constantia" pitchFamily="18" charset="0"/>
            </a:rPr>
            <a:t> А.Ф., </a:t>
          </a:r>
          <a:r>
            <a:rPr lang="ru-RU" sz="2000" kern="1200" dirty="0" smtClean="0">
              <a:latin typeface="Constantia" pitchFamily="18" charset="0"/>
            </a:rPr>
            <a:t>педагог-психолог МБОУ «</a:t>
          </a:r>
          <a:r>
            <a:rPr lang="ru-RU" sz="2000" kern="1200" dirty="0" err="1" smtClean="0">
              <a:latin typeface="Constantia" pitchFamily="18" charset="0"/>
            </a:rPr>
            <a:t>Скворцовская</a:t>
          </a:r>
          <a:r>
            <a:rPr lang="ru-RU" sz="2000" kern="1200" dirty="0" smtClean="0">
              <a:latin typeface="Constantia" pitchFamily="18" charset="0"/>
            </a:rPr>
            <a:t> школа» </a:t>
          </a:r>
          <a:endParaRPr lang="ru-RU" sz="2000" kern="1200" dirty="0">
            <a:latin typeface="Constantia" pitchFamily="18" charset="0"/>
          </a:endParaRPr>
        </a:p>
      </dsp:txBody>
      <dsp:txXfrm>
        <a:off x="579455" y="1019045"/>
        <a:ext cx="6245486" cy="821237"/>
      </dsp:txXfrm>
    </dsp:sp>
    <dsp:sp modelId="{A80FA2B6-B37B-4AD1-A7D6-F2597886BB98}">
      <dsp:nvSpPr>
        <dsp:cNvPr id="0" name=""/>
        <dsp:cNvSpPr/>
      </dsp:nvSpPr>
      <dsp:spPr>
        <a:xfrm>
          <a:off x="1107810" y="1986991"/>
          <a:ext cx="7417510" cy="872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57484"/>
                <a:satOff val="11831"/>
                <a:lumOff val="392"/>
                <a:alphaOff val="0"/>
                <a:tint val="96000"/>
                <a:lumMod val="104000"/>
              </a:schemeClr>
            </a:gs>
            <a:gs pos="100000">
              <a:schemeClr val="accent4">
                <a:hueOff val="557484"/>
                <a:satOff val="11831"/>
                <a:lumOff val="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Constantia" pitchFamily="18" charset="0"/>
            </a:rPr>
            <a:t>Щеглова Е.П., </a:t>
          </a:r>
          <a:r>
            <a:rPr lang="ru-RU" sz="2000" kern="1200" dirty="0" smtClean="0">
              <a:latin typeface="Constantia" pitchFamily="18" charset="0"/>
            </a:rPr>
            <a:t>педагог-психолог МБОУ «</a:t>
          </a:r>
          <a:r>
            <a:rPr lang="ru-RU" sz="2000" kern="1200" dirty="0" err="1" smtClean="0">
              <a:latin typeface="Constantia" pitchFamily="18" charset="0"/>
            </a:rPr>
            <a:t>Мирновская</a:t>
          </a:r>
          <a:r>
            <a:rPr lang="ru-RU" sz="2000" kern="1200" dirty="0" smtClean="0">
              <a:latin typeface="Constantia" pitchFamily="18" charset="0"/>
            </a:rPr>
            <a:t> школа №2» </a:t>
          </a:r>
          <a:endParaRPr lang="ru-RU" sz="2000" kern="1200" dirty="0">
            <a:latin typeface="Constantia" pitchFamily="18" charset="0"/>
          </a:endParaRPr>
        </a:p>
      </dsp:txBody>
      <dsp:txXfrm>
        <a:off x="1133360" y="2012541"/>
        <a:ext cx="6245486" cy="821237"/>
      </dsp:txXfrm>
    </dsp:sp>
    <dsp:sp modelId="{133EBFAF-E907-4F16-AA48-8B6CB190E460}">
      <dsp:nvSpPr>
        <dsp:cNvPr id="0" name=""/>
        <dsp:cNvSpPr/>
      </dsp:nvSpPr>
      <dsp:spPr>
        <a:xfrm>
          <a:off x="1661715" y="2980486"/>
          <a:ext cx="7417510" cy="872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6226"/>
                <a:satOff val="17747"/>
                <a:lumOff val="589"/>
                <a:alphaOff val="0"/>
                <a:tint val="96000"/>
                <a:lumMod val="104000"/>
              </a:schemeClr>
            </a:gs>
            <a:gs pos="100000">
              <a:schemeClr val="accent4">
                <a:hueOff val="836226"/>
                <a:satOff val="17747"/>
                <a:lumOff val="58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err="1" smtClean="0">
              <a:latin typeface="Constantia" pitchFamily="18" charset="0"/>
            </a:rPr>
            <a:t>Гологузова</a:t>
          </a:r>
          <a:r>
            <a:rPr lang="ru-RU" sz="2200" b="1" kern="1200" dirty="0" smtClean="0">
              <a:latin typeface="Constantia" pitchFamily="18" charset="0"/>
            </a:rPr>
            <a:t> Е.Е., </a:t>
          </a:r>
          <a:r>
            <a:rPr lang="ru-RU" sz="2000" kern="1200" dirty="0" smtClean="0">
              <a:latin typeface="Constantia" pitchFamily="18" charset="0"/>
            </a:rPr>
            <a:t>педагог-психолог МБДОУ «Детский сад «Солнышко» п. Гвардейское» </a:t>
          </a:r>
          <a:endParaRPr lang="ru-RU" sz="2000" kern="1200" dirty="0">
            <a:latin typeface="Constantia" pitchFamily="18" charset="0"/>
          </a:endParaRPr>
        </a:p>
      </dsp:txBody>
      <dsp:txXfrm>
        <a:off x="1687265" y="3006036"/>
        <a:ext cx="6245486" cy="821237"/>
      </dsp:txXfrm>
    </dsp:sp>
    <dsp:sp modelId="{4792A08D-39C5-49CC-B2D5-B16BBECC8775}">
      <dsp:nvSpPr>
        <dsp:cNvPr id="0" name=""/>
        <dsp:cNvSpPr/>
      </dsp:nvSpPr>
      <dsp:spPr>
        <a:xfrm>
          <a:off x="2215620" y="3973982"/>
          <a:ext cx="7417510" cy="872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114968"/>
                <a:satOff val="23662"/>
                <a:lumOff val="785"/>
                <a:alphaOff val="0"/>
                <a:tint val="96000"/>
                <a:lumMod val="104000"/>
              </a:schemeClr>
            </a:gs>
            <a:gs pos="100000">
              <a:schemeClr val="accent4">
                <a:hueOff val="1114968"/>
                <a:satOff val="23662"/>
                <a:lumOff val="78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Constantia" pitchFamily="18" charset="0"/>
            </a:rPr>
            <a:t>Дубина В.А.,</a:t>
          </a:r>
          <a:r>
            <a:rPr lang="ru-RU" sz="2200" kern="1200" dirty="0" smtClean="0">
              <a:latin typeface="Constantia" pitchFamily="18" charset="0"/>
            </a:rPr>
            <a:t> </a:t>
          </a:r>
          <a:r>
            <a:rPr lang="ru-RU" sz="2000" kern="1200" dirty="0" smtClean="0">
              <a:latin typeface="Constantia" pitchFamily="18" charset="0"/>
            </a:rPr>
            <a:t>педагог-психолог МБДОУ «Детский сад «Вишенка» с. Красное»</a:t>
          </a:r>
          <a:endParaRPr lang="ru-RU" sz="2000" kern="1200" dirty="0">
            <a:latin typeface="Constantia" pitchFamily="18" charset="0"/>
          </a:endParaRPr>
        </a:p>
      </dsp:txBody>
      <dsp:txXfrm>
        <a:off x="2241170" y="3999532"/>
        <a:ext cx="6245486" cy="821237"/>
      </dsp:txXfrm>
    </dsp:sp>
    <dsp:sp modelId="{0B6933A0-E0BF-4474-A239-A21EAC0B5D7E}">
      <dsp:nvSpPr>
        <dsp:cNvPr id="0" name=""/>
        <dsp:cNvSpPr/>
      </dsp:nvSpPr>
      <dsp:spPr>
        <a:xfrm>
          <a:off x="6850491" y="637291"/>
          <a:ext cx="567019" cy="5670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6978070" y="637291"/>
        <a:ext cx="311861" cy="426682"/>
      </dsp:txXfrm>
    </dsp:sp>
    <dsp:sp modelId="{7CFC63EE-AE17-46FC-B23E-CCE859B42C43}">
      <dsp:nvSpPr>
        <dsp:cNvPr id="0" name=""/>
        <dsp:cNvSpPr/>
      </dsp:nvSpPr>
      <dsp:spPr>
        <a:xfrm>
          <a:off x="7404396" y="1630786"/>
          <a:ext cx="567019" cy="5670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372698"/>
            <a:satOff val="8904"/>
            <a:lumOff val="544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372698"/>
              <a:satOff val="8904"/>
              <a:lumOff val="54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7531975" y="1630786"/>
        <a:ext cx="311861" cy="426682"/>
      </dsp:txXfrm>
    </dsp:sp>
    <dsp:sp modelId="{EDE199F0-09D8-494A-94F4-5FEBC7A42436}">
      <dsp:nvSpPr>
        <dsp:cNvPr id="0" name=""/>
        <dsp:cNvSpPr/>
      </dsp:nvSpPr>
      <dsp:spPr>
        <a:xfrm>
          <a:off x="7958301" y="2609743"/>
          <a:ext cx="567019" cy="5670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745397"/>
            <a:satOff val="17809"/>
            <a:lumOff val="1089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745397"/>
              <a:satOff val="17809"/>
              <a:lumOff val="108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8085880" y="2609743"/>
        <a:ext cx="311861" cy="426682"/>
      </dsp:txXfrm>
    </dsp:sp>
    <dsp:sp modelId="{15006BDE-E28A-476F-9C28-E2A3962E62C2}">
      <dsp:nvSpPr>
        <dsp:cNvPr id="0" name=""/>
        <dsp:cNvSpPr/>
      </dsp:nvSpPr>
      <dsp:spPr>
        <a:xfrm>
          <a:off x="8512206" y="3612931"/>
          <a:ext cx="567019" cy="5670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18095"/>
            <a:satOff val="26713"/>
            <a:lumOff val="1633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1118095"/>
              <a:satOff val="26713"/>
              <a:lumOff val="163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8639785" y="3612931"/>
        <a:ext cx="311861" cy="426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/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B2A75-5325-460F-BC05-59615889D894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8D22F3CD-785E-45F0-B8DA-D69BF1BDAA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546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EAAC-8D83-452C-8194-CA1151522752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239EB7BC-1DF8-4A39-9D0F-60559799BC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115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36"/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7D7FE-F39A-453B-8AEF-9C64629AF2B3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D108E37F-6F32-44D9-8F4A-1340B9401A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6919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BE329-129A-4231-A659-5E4CB28894D4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374021FD-2510-4F00-9AE7-8DACC03A8C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7307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36"/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992DD-6B72-4223-A0D9-BA963FF9FD31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32F99211-99FB-48AE-B773-B75AB4AC55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32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F9A4B-B5B1-4805-8E8D-CB0BB34CA427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A74B1CBC-C85D-43EB-AC80-AC86F06E6C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6716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8A83A-6F9D-4409-8731-A227AF9270B4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4D64-083E-4854-BF30-A6467D6AB9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5663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33319-3FBD-4EB2-A6C7-19C286A3E9EF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5E652-FCE0-491A-AEA7-40C079E2FF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256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B628-B6D5-4A5C-8476-F98B43139F8C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FC965-17FB-4D21-84FC-61E7E60BDC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258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F3E42-1592-4138-82B9-495F581745BE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36E005BB-21C7-4EC5-8E57-32C612A3F5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08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F27DE-E271-4ED3-A2A3-3746BBA6AA76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1634A-29FD-45AD-BEC9-9F1C560343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878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07008-9E71-4A55-BD56-7BB192B77071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7975D-8488-41C2-8A72-59C2ACCEB7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8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5C730-4B53-45D7-B7DF-D83D3D4EDDEF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F8EE0-444B-4F13-856D-89C19A810B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4985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44525-99FE-4AA2-A4ED-C21007652178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40E92-FA77-4D63-BABD-8A4370D538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609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CAD2-9D7E-4C7E-ABE6-0C165EBB6E3B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3B932-47ED-4589-9A27-A83E249976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437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DD344-9107-4D49-898E-89DB3C733A44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97A1C2A8-5EDD-4EA6-B781-388FF178D5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256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C5DEE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BFEF11-0430-455B-ABBE-EE1F3DA84CD6}" type="datetimeFigureOut">
              <a:rPr lang="ru-RU"/>
              <a:pPr>
                <a:defRPr/>
              </a:pPr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solidFill>
                  <a:srgbClr val="FEFFFF"/>
                </a:solidFill>
              </a:defRPr>
            </a:lvl1pPr>
          </a:lstStyle>
          <a:p>
            <a:fld id="{88842876-BC36-4BDC-A023-374FE84BCA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78DB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ctrTitle"/>
          </p:nvPr>
        </p:nvSpPr>
        <p:spPr>
          <a:xfrm>
            <a:off x="2654300" y="1038225"/>
            <a:ext cx="8915400" cy="3254375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Инструктивно-методическое совещание</a:t>
            </a:r>
            <a:br>
              <a:rPr lang="ru-RU" altLang="ru-RU" sz="2000" smtClean="0"/>
            </a:br>
            <a:r>
              <a:rPr lang="ru-RU" altLang="ru-RU" sz="2800" b="1" smtClean="0">
                <a:solidFill>
                  <a:schemeClr val="tx1"/>
                </a:solidFill>
                <a:latin typeface="Constantia" panose="02030602050306030303" pitchFamily="18" charset="0"/>
              </a:rPr>
              <a:t>«Особенности деятельности психологической службы ОО в 2018/2019 учебном году. Организация работы, направленной на решение приоритетных задач психологического сопровождения реализации ФГОС НОО, ООО, ДО и ОВЗ»</a:t>
            </a:r>
          </a:p>
        </p:txBody>
      </p:sp>
      <p:sp>
        <p:nvSpPr>
          <p:cNvPr id="1843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5059363"/>
            <a:ext cx="8915400" cy="1127125"/>
          </a:xfrm>
        </p:spPr>
        <p:txBody>
          <a:bodyPr/>
          <a:lstStyle/>
          <a:p>
            <a:pPr algn="r" eaLnBrk="1" hangingPunct="1"/>
            <a:r>
              <a:rPr lang="ru-RU" altLang="ru-RU" sz="1800" smtClean="0">
                <a:solidFill>
                  <a:schemeClr val="tx1"/>
                </a:solidFill>
              </a:rPr>
              <a:t>Морбицр В.В.,</a:t>
            </a:r>
          </a:p>
          <a:p>
            <a:pPr algn="r" eaLnBrk="1" hangingPunct="1"/>
            <a:r>
              <a:rPr lang="ru-RU" altLang="ru-RU" sz="1800" smtClean="0">
                <a:solidFill>
                  <a:schemeClr val="tx1"/>
                </a:solidFill>
              </a:rPr>
              <a:t>методист МБОУ ДО «Центр детского и юношеского творчества»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2667000" y="217488"/>
            <a:ext cx="9010650" cy="854075"/>
          </a:xfrm>
        </p:spPr>
        <p:txBody>
          <a:bodyPr/>
          <a:lstStyle/>
          <a:p>
            <a:pPr algn="ctr"/>
            <a:r>
              <a:rPr lang="ru-RU" altLang="ru-RU" sz="2400" b="1" smtClean="0"/>
              <a:t>Нормирование рабочего времени педагога-психолога и социального педагога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38388" y="1201738"/>
            <a:ext cx="9471025" cy="5368925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 Приказ Министерства образования и науки РФ от 22 декабря 2014 г. N 1601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«О продолжительности рабочего времени (нормах часов педагогической работы за ставку заработной платы) педагогических работников и о порядке определения учебной нагрузки педагогических работников, оговариваемой в трудовом договоре»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Приказ Министерства образования и науки Российской Федерации от 27.03.2006 г. № 69 «Об особенностях режима рабочего времени и времени отдыха педагогических и других работников образовательных учреждений»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  Инструктивное письмо Министерства образования РФ от 24.12.2001 г. № 29/1886-6 «Об использовании рабочего времени педагога-психолога образовательного учреждения»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  Решение коллегии Министерства образования Российской Федерации «О состоянии и перспективах развития службы практической психологии образования в Российской Федерации» от 29.03.1995 г. № 7/1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1800" u="sng" dirty="0" smtClean="0">
                <a:solidFill>
                  <a:schemeClr val="tx1"/>
                </a:solidFill>
              </a:rPr>
              <a:t> Письма Минобразования России от 01.03.99 N 3 и от 19.05.2000 N 27/970-6 «Об использовании рабочего времени педагога-психолога образовательного учреждения» - </a:t>
            </a:r>
            <a:r>
              <a:rPr lang="ru-RU" sz="1600" i="1" u="sng" dirty="0" smtClean="0">
                <a:solidFill>
                  <a:schemeClr val="tx1"/>
                </a:solidFill>
              </a:rPr>
              <a:t>утратили силу</a:t>
            </a:r>
          </a:p>
          <a:p>
            <a:pPr>
              <a:buFont typeface="Wingdings" pitchFamily="2" charset="2"/>
              <a:buChar char="q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87042" name="Picture 2" descr="http://ozpp.ru/netcat_files/Image/1389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571" y="187083"/>
            <a:ext cx="2081349" cy="19944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6138" y="744538"/>
            <a:ext cx="95885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Инструктивно-методическое письмо КРИППО</a:t>
            </a:r>
            <a:endParaRPr lang="ru-RU" sz="2400" b="1" dirty="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776550" y="1672047"/>
          <a:ext cx="9300754" cy="4663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2024063" y="247650"/>
            <a:ext cx="9771062" cy="1358900"/>
          </a:xfrm>
        </p:spPr>
        <p:txBody>
          <a:bodyPr/>
          <a:lstStyle/>
          <a:p>
            <a:r>
              <a:rPr lang="ru-RU" altLang="ru-RU" sz="2000" b="1" smtClean="0"/>
              <a:t>Письмо Министерства образования и науки Российской Федерации от 28.04.16 г. № АК-923/07 «О направлении методических рекомендаций по вопросам совершенствования индивидуальной профилактической работы с обучающимися с девиантным поведением»</a:t>
            </a:r>
            <a:r>
              <a:rPr lang="ru-RU" altLang="ru-RU" b="1" smtClean="0"/>
              <a:t/>
            </a:r>
            <a:br>
              <a:rPr lang="ru-RU" altLang="ru-RU" b="1" smtClean="0"/>
            </a:br>
            <a:endParaRPr lang="ru-RU" altLang="ru-RU" smtClean="0"/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966788" y="1684338"/>
            <a:ext cx="10933112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ru-RU" altLang="ru-RU" b="1">
                <a:solidFill>
                  <a:srgbClr val="0070C0"/>
                </a:solidFill>
              </a:rPr>
              <a:t>Психолого-педагогическая помощь:</a:t>
            </a:r>
          </a:p>
          <a:p>
            <a:r>
              <a:rPr lang="ru-RU" altLang="ru-RU">
                <a:latin typeface="Constantia" panose="02030602050306030303" pitchFamily="18" charset="0"/>
              </a:rPr>
              <a:t>1) психолого-педагогическое консультирование обучающихся, их родителей или иных законных представителей и педагогических работников;</a:t>
            </a:r>
          </a:p>
          <a:p>
            <a:r>
              <a:rPr lang="ru-RU" altLang="ru-RU">
                <a:latin typeface="Constantia" panose="02030602050306030303" pitchFamily="18" charset="0"/>
              </a:rPr>
              <a:t>2) коррекционно-развивающие занятия с обучающимися;</a:t>
            </a:r>
          </a:p>
          <a:p>
            <a:r>
              <a:rPr lang="ru-RU" altLang="ru-RU">
                <a:latin typeface="Constantia" panose="02030602050306030303" pitchFamily="18" charset="0"/>
              </a:rPr>
              <a:t>3) помощь обучающимся в профориентации, получении профессии и социальной адаптации.</a:t>
            </a:r>
          </a:p>
          <a:p>
            <a:endParaRPr lang="ru-RU" altLang="ru-RU"/>
          </a:p>
          <a:p>
            <a:r>
              <a:rPr lang="ru-RU" altLang="ru-RU" b="1">
                <a:solidFill>
                  <a:srgbClr val="0070C0"/>
                </a:solidFill>
              </a:rPr>
              <a:t>Индивидуальную профилактическую работу в отношении</a:t>
            </a:r>
          </a:p>
          <a:p>
            <a:r>
              <a:rPr lang="ru-RU" altLang="ru-RU" b="1">
                <a:solidFill>
                  <a:srgbClr val="0070C0"/>
                </a:solidFill>
              </a:rPr>
              <a:t>несовершеннолетних обучающихся с девиантным поведением проводят при наличии одного из следующих документов:</a:t>
            </a:r>
          </a:p>
          <a:p>
            <a:r>
              <a:rPr lang="ru-RU" altLang="ru-RU">
                <a:latin typeface="Constantia" panose="02030602050306030303" pitchFamily="18" charset="0"/>
              </a:rPr>
              <a:t>а) заявление несовершеннолетнего либо его родителей или иных законных представителей об оказании им помощи;</a:t>
            </a:r>
          </a:p>
          <a:p>
            <a:r>
              <a:rPr lang="ru-RU" altLang="ru-RU">
                <a:latin typeface="Constantia" panose="02030602050306030303" pitchFamily="18" charset="0"/>
              </a:rPr>
              <a:t>б) приговор, определение или постановление суда;</a:t>
            </a:r>
          </a:p>
          <a:p>
            <a:r>
              <a:rPr lang="ru-RU" altLang="ru-RU">
                <a:latin typeface="Constantia" panose="02030602050306030303" pitchFamily="18" charset="0"/>
              </a:rPr>
              <a:t>в) постановление комиссии по делам несовершеннолетних и защите их прав, прокурора, руководителя следственного органа, следователя, органа дознания или начальника органа внутренних дел;</a:t>
            </a:r>
          </a:p>
          <a:p>
            <a:r>
              <a:rPr lang="ru-RU" altLang="ru-RU">
                <a:latin typeface="Constantia" panose="02030602050306030303" pitchFamily="18" charset="0"/>
              </a:rPr>
              <a:t>г) документы, определенные Федеральным законом от 24 июня 1999 г. N 120-ФЗ, как основания помещения несовершеннолетних в учреждения системы профилактики;</a:t>
            </a:r>
          </a:p>
          <a:p>
            <a:r>
              <a:rPr lang="ru-RU" altLang="ru-RU">
                <a:latin typeface="Constantia" panose="02030602050306030303" pitchFamily="18" charset="0"/>
              </a:rPr>
              <a:t>д) заключение, утвержденное руководителем органа или учреждения системы профилактики, по результатам проведенной проверки жалоб, заявлений или других сообщений.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2090738" y="222250"/>
            <a:ext cx="9601200" cy="731838"/>
          </a:xfrm>
        </p:spPr>
        <p:txBody>
          <a:bodyPr/>
          <a:lstStyle/>
          <a:p>
            <a:r>
              <a:rPr lang="ru-RU" altLang="ru-RU" sz="2000" b="1" smtClean="0"/>
              <a:t>Письмо Министерства образования и науки РФ от 13.01.16 г. № ВК-15/07 «О направлении методических рекомендаций»</a:t>
            </a:r>
            <a:br>
              <a:rPr lang="ru-RU" altLang="ru-RU" sz="2000" b="1" smtClean="0"/>
            </a:br>
            <a:r>
              <a:rPr lang="ru-RU" altLang="ru-RU" sz="1400" b="1" smtClean="0"/>
              <a:t/>
            </a:r>
            <a:br>
              <a:rPr lang="ru-RU" altLang="ru-RU" sz="1400" b="1" smtClean="0"/>
            </a:br>
            <a:r>
              <a:rPr lang="ru-RU" altLang="ru-RU" sz="1400" smtClean="0"/>
              <a:t/>
            </a:r>
            <a:br>
              <a:rPr lang="ru-RU" altLang="ru-RU" sz="1400" smtClean="0"/>
            </a:br>
            <a:r>
              <a:rPr lang="ru-RU" altLang="ru-RU" sz="1400" smtClean="0"/>
              <a:t/>
            </a:r>
            <a:br>
              <a:rPr lang="ru-RU" altLang="ru-RU" sz="1400" smtClean="0"/>
            </a:br>
            <a:r>
              <a:rPr lang="ru-RU" altLang="ru-RU" sz="1400" b="1" smtClean="0"/>
              <a:t/>
            </a:r>
            <a:br>
              <a:rPr lang="ru-RU" altLang="ru-RU" sz="1400" b="1" smtClean="0"/>
            </a:br>
            <a:endParaRPr lang="ru-RU" altLang="ru-RU" sz="1400" smtClean="0"/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2141538" y="1123950"/>
            <a:ext cx="9575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ru-RU" altLang="ru-RU" b="1">
                <a:latin typeface="Constantia" panose="02030602050306030303" pitchFamily="18" charset="0"/>
              </a:rPr>
              <a:t>Рекомендации Министерства образования и науки РФ органам государственной власти субъектов РФ в сфере образования по реализации моделей раннего выявления отклонений и комплексного сопровождения с целью коррекции первых  признаков отклонений в развитии детей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2227943" y="2625635"/>
          <a:ext cx="9149806" cy="38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698171" y="169817"/>
          <a:ext cx="10215155" cy="6492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2592388" y="1566863"/>
            <a:ext cx="8132762" cy="2482850"/>
          </a:xfrm>
        </p:spPr>
        <p:txBody>
          <a:bodyPr/>
          <a:lstStyle/>
          <a:p>
            <a:pPr algn="ctr"/>
            <a:r>
              <a:rPr lang="ru-RU" altLang="ru-RU" sz="4000" smtClean="0"/>
              <a:t>План методической работы</a:t>
            </a:r>
            <a:br>
              <a:rPr lang="ru-RU" altLang="ru-RU" sz="4000" smtClean="0"/>
            </a:br>
            <a:r>
              <a:rPr lang="ru-RU" altLang="ru-RU" sz="4000" smtClean="0"/>
              <a:t>на </a:t>
            </a:r>
            <a:r>
              <a:rPr lang="en-US" altLang="ru-RU" sz="4000" smtClean="0"/>
              <a:t>I</a:t>
            </a:r>
            <a:r>
              <a:rPr lang="ru-RU" altLang="ru-RU" sz="4000" smtClean="0"/>
              <a:t> полугодие 201</a:t>
            </a:r>
            <a:r>
              <a:rPr lang="en-US" altLang="ru-RU" sz="4000" smtClean="0"/>
              <a:t>8</a:t>
            </a:r>
            <a:r>
              <a:rPr lang="ru-RU" altLang="ru-RU" sz="4000" smtClean="0"/>
              <a:t>/201</a:t>
            </a:r>
            <a:r>
              <a:rPr lang="en-US" altLang="ru-RU" sz="4000" smtClean="0"/>
              <a:t>9</a:t>
            </a:r>
            <a:r>
              <a:rPr lang="ru-RU" altLang="ru-RU" sz="4000" smtClean="0"/>
              <a:t> учебного года</a:t>
            </a:r>
          </a:p>
        </p:txBody>
      </p:sp>
      <p:pic>
        <p:nvPicPr>
          <p:cNvPr id="25606" name="Picture 6" descr="http://kum.uz/ru/uploads/posts/2016-08/medium/1472123549_fquf0b8us-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39497" y="3328861"/>
            <a:ext cx="2982686" cy="3372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2038350" y="352425"/>
            <a:ext cx="9466263" cy="862013"/>
          </a:xfrm>
        </p:spPr>
        <p:txBody>
          <a:bodyPr/>
          <a:lstStyle/>
          <a:p>
            <a:pPr algn="ctr"/>
            <a:r>
              <a:rPr lang="ru-RU" altLang="ru-RU" sz="2400" b="1" smtClean="0"/>
              <a:t>Семинары-практикумы, инструктивно-методические совещания</a:t>
            </a:r>
          </a:p>
        </p:txBody>
      </p:sp>
      <p:graphicFrame>
        <p:nvGraphicFramePr>
          <p:cNvPr id="26673" name="Group 49"/>
          <p:cNvGraphicFramePr>
            <a:graphicFrameLocks noGrp="1"/>
          </p:cNvGraphicFramePr>
          <p:nvPr/>
        </p:nvGraphicFramePr>
        <p:xfrm>
          <a:off x="2032000" y="1423988"/>
          <a:ext cx="9607550" cy="494347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573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192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Октябрь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Семинар-практикум для педагогов-психологов ОУ </a:t>
                      </a: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 и методы психологической подготовки обучающихся к ГИА»</a:t>
                      </a:r>
                      <a:endParaRPr kumimoji="0" lang="ru-RU" sz="2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МБОУ «Гвардейская школа-гимназия №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3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863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Ноябрь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Семинар-практикум для педагогов-психологов ДОУ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Психологическое сопровождение детей с ограниченными возможностями здоровья в образовательном процессе ДОУ 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МБДОУ «Детский сад «Золотой ключик» с. Мирное»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561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Декабрь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(январь)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Инструктивно-методическое совещание 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Итоги методической работы и деятельности психологических служб ОУ и ДОУ за 1 полугодие 2018/2019 учебного года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nstantia" pitchFamily="18" charset="0"/>
                        </a:rPr>
                        <a:t>МБОУ ДО «ЦДЮТ»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2589213" y="352425"/>
            <a:ext cx="8915400" cy="862013"/>
          </a:xfrm>
        </p:spPr>
        <p:txBody>
          <a:bodyPr/>
          <a:lstStyle/>
          <a:p>
            <a:pPr algn="ctr"/>
            <a:r>
              <a:rPr lang="ru-RU" altLang="ru-RU" sz="2400" b="1" smtClean="0"/>
              <a:t>«Школа молодого педагога-психолога»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32000" y="1463675"/>
          <a:ext cx="9607550" cy="4087813"/>
        </p:xfrm>
        <a:graphic>
          <a:graphicData uri="http://schemas.openxmlformats.org/drawingml/2006/table">
            <a:tbl>
              <a:tblPr/>
              <a:tblGrid>
                <a:gridCol w="1573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193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Сентябрь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Занятие 1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(педагоги-психологи  ДОУ)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«</a:t>
                      </a: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психодиагностической работы в ДОУ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»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МБДОУ «Детский сад «Солнышко» с. Мазанка»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587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Декабрь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Занятие 2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(педагоги-психологи ОУ)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«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работы педагога-психолога по формированию и оценке уровня сформированности универсальных учебных действий в основной школе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МБОУ «Первомайская школа»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2579688" y="196850"/>
            <a:ext cx="8912225" cy="835025"/>
          </a:xfrm>
        </p:spPr>
        <p:txBody>
          <a:bodyPr/>
          <a:lstStyle/>
          <a:p>
            <a:pPr algn="ctr"/>
            <a:r>
              <a:rPr lang="ru-RU" altLang="ru-RU" sz="2400" b="1" smtClean="0"/>
              <a:t>График проведения групповых консультаций для молодых специалистов в МБОУ ДО «ЦДЮТ»</a:t>
            </a:r>
          </a:p>
        </p:txBody>
      </p:sp>
      <p:graphicFrame>
        <p:nvGraphicFramePr>
          <p:cNvPr id="29783" name="Group 87"/>
          <p:cNvGraphicFramePr>
            <a:graphicFrameLocks noGrp="1"/>
          </p:cNvGraphicFramePr>
          <p:nvPr/>
        </p:nvGraphicFramePr>
        <p:xfrm>
          <a:off x="576263" y="1325563"/>
          <a:ext cx="11320462" cy="5260975"/>
        </p:xfrm>
        <a:graphic>
          <a:graphicData uri="http://schemas.openxmlformats.org/drawingml/2006/table">
            <a:tbl>
              <a:tblPr/>
              <a:tblGrid>
                <a:gridCol w="59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0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84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Сентябрь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Ведение деловой документации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1-й год работы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4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Октябрь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Планирование работы педагога-психолога и социального педагога: виды, формы, особенности. Составление психокоррекционных и развивающих программ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1-2 годы работы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5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Ноябрь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Организация и проведение мониторинга уровня сформированности УУД у обучающихся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1-3 годы работы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51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Декабрь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Оформление портфолио профессиональной деятельности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Аттестуемые специалисты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5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Февраль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Аналих результатов психодиагностических исследований. Разработка психологических рекомендаций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1-3 годы работы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540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Март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Подготовка к выступлению на заседании педагогического совета, родительском собрании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1-3 годы работы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858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Май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Анализ работы за учебный год, подготовка отчетных материалов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1-2 годы работы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2605088" y="341313"/>
            <a:ext cx="8912225" cy="1577975"/>
          </a:xfrm>
        </p:spPr>
        <p:txBody>
          <a:bodyPr/>
          <a:lstStyle/>
          <a:p>
            <a:r>
              <a:rPr lang="ru-RU" altLang="ru-RU" sz="2400" b="1" smtClean="0"/>
              <a:t>Тематические выезды в МБОУ</a:t>
            </a:r>
            <a:br>
              <a:rPr lang="ru-RU" altLang="ru-RU" sz="2400" b="1" smtClean="0"/>
            </a:br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400" b="1" smtClean="0"/>
              <a:t>«Роль психологической службы в профессиональном самоопределении обучающихся»</a:t>
            </a:r>
          </a:p>
        </p:txBody>
      </p:sp>
      <p:graphicFrame>
        <p:nvGraphicFramePr>
          <p:cNvPr id="30750" name="Group 30"/>
          <p:cNvGraphicFramePr>
            <a:graphicFrameLocks noGrp="1"/>
          </p:cNvGraphicFramePr>
          <p:nvPr/>
        </p:nvGraphicFramePr>
        <p:xfrm>
          <a:off x="2754313" y="2260600"/>
          <a:ext cx="8823325" cy="2667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4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90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E4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Сентябрь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E4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МБОУ «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Перевальненская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 школа»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E4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C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Октябрь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C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МБОУ «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Молодежненская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 школа №2»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CE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Ноябрь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МБОУ «Кубанская школа»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2589213" y="1241425"/>
            <a:ext cx="8915400" cy="1920875"/>
          </a:xfrm>
        </p:spPr>
        <p:txBody>
          <a:bodyPr/>
          <a:lstStyle/>
          <a:p>
            <a:pPr algn="ctr"/>
            <a:r>
              <a:rPr lang="ru-RU" altLang="ru-RU" sz="2800" smtClean="0"/>
              <a:t>Анализ методической работы и деятельности психологических служб образовательных учреждений</a:t>
            </a:r>
            <a:br>
              <a:rPr lang="ru-RU" altLang="ru-RU" sz="2800" smtClean="0"/>
            </a:br>
            <a:r>
              <a:rPr lang="ru-RU" altLang="ru-RU" sz="2800" smtClean="0"/>
              <a:t>за 2 полугодие 2017/2018 учебного года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7275" y="4652963"/>
            <a:ext cx="4449763" cy="1747837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Морбицр В.В.,</a:t>
            </a:r>
          </a:p>
          <a:p>
            <a:pPr>
              <a:defRPr/>
            </a:pPr>
            <a:r>
              <a:rPr lang="ru-RU" dirty="0" smtClean="0"/>
              <a:t>методист МБОУ ДО «Центр детского и юношеского творчества»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2605088" y="341313"/>
            <a:ext cx="8912225" cy="1879600"/>
          </a:xfrm>
        </p:spPr>
        <p:txBody>
          <a:bodyPr/>
          <a:lstStyle/>
          <a:p>
            <a:r>
              <a:rPr lang="ru-RU" altLang="ru-RU" sz="2400" b="1" smtClean="0"/>
              <a:t>Тематические выезды в МБДОУ</a:t>
            </a:r>
            <a:br>
              <a:rPr lang="ru-RU" altLang="ru-RU" sz="2400" b="1" smtClean="0"/>
            </a:br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400" b="1" smtClean="0"/>
              <a:t>«Состояние деятельности психологической службы ДОУ по формированию и оценке психологической готовности детей к обучению в школе»</a:t>
            </a:r>
          </a:p>
        </p:txBody>
      </p:sp>
      <p:graphicFrame>
        <p:nvGraphicFramePr>
          <p:cNvPr id="30750" name="Group 30"/>
          <p:cNvGraphicFramePr>
            <a:graphicFrameLocks noGrp="1"/>
          </p:cNvGraphicFramePr>
          <p:nvPr/>
        </p:nvGraphicFramePr>
        <p:xfrm>
          <a:off x="2701925" y="2678113"/>
          <a:ext cx="8823325" cy="27178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4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90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E4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Январь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E4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МБДОУ «Детский сад «Березка» с. Урожайное»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E4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C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Февраль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C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МБОУ «Детский сад «Ромашка» с. Константиновка»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CE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Март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МБОУ «Детский сад «Теремок» с. Залесье»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 idx="4294967295"/>
          </p:nvPr>
        </p:nvSpPr>
        <p:spPr>
          <a:xfrm>
            <a:off x="2374900" y="460375"/>
            <a:ext cx="9102725" cy="490538"/>
          </a:xfrm>
        </p:spPr>
        <p:txBody>
          <a:bodyPr/>
          <a:lstStyle/>
          <a:p>
            <a:r>
              <a:rPr lang="ru-RU" altLang="ru-RU" sz="2400" smtClean="0"/>
              <a:t>Состав творческой группы педагогов-психологов ОУ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4294967295"/>
          </p:nvPr>
        </p:nvSpPr>
        <p:spPr>
          <a:xfrm>
            <a:off x="2003425" y="3752850"/>
            <a:ext cx="9759950" cy="2798763"/>
          </a:xfrm>
        </p:spPr>
        <p:txBody>
          <a:bodyPr/>
          <a:lstStyle/>
          <a:p>
            <a:r>
              <a:rPr lang="ru-RU" altLang="ru-RU" sz="1800" b="1" u="sng" smtClean="0">
                <a:solidFill>
                  <a:schemeClr val="tx1"/>
                </a:solidFill>
              </a:rPr>
              <a:t>Сентябрь</a:t>
            </a:r>
            <a:r>
              <a:rPr lang="ru-RU" altLang="ru-RU" sz="1800" smtClean="0">
                <a:solidFill>
                  <a:schemeClr val="tx1"/>
                </a:solidFill>
              </a:rPr>
              <a:t> – Разработка материалов для проведения подготовительного этапа анонимного социально-психологического тестирования, направленного на раннее выявление незаконного потребления наркотических средств и психотропных веществ.</a:t>
            </a:r>
          </a:p>
          <a:p>
            <a:r>
              <a:rPr lang="ru-RU" altLang="ru-RU" sz="1800" b="1" u="sng" smtClean="0">
                <a:solidFill>
                  <a:schemeClr val="tx1"/>
                </a:solidFill>
              </a:rPr>
              <a:t>Октябрь</a:t>
            </a:r>
            <a:r>
              <a:rPr lang="ru-RU" altLang="ru-RU" sz="1800" smtClean="0">
                <a:solidFill>
                  <a:schemeClr val="tx1"/>
                </a:solidFill>
              </a:rPr>
              <a:t> – Планирование мероприятий по профилактике употребления наркотических средств среди несовершеннолетних.</a:t>
            </a:r>
          </a:p>
          <a:p>
            <a:r>
              <a:rPr lang="ru-RU" altLang="ru-RU" sz="1800" b="1" u="sng" smtClean="0">
                <a:solidFill>
                  <a:schemeClr val="tx1"/>
                </a:solidFill>
              </a:rPr>
              <a:t>Декабрь</a:t>
            </a:r>
            <a:r>
              <a:rPr lang="ru-RU" altLang="ru-RU" sz="1800" smtClean="0">
                <a:solidFill>
                  <a:schemeClr val="tx1"/>
                </a:solidFill>
              </a:rPr>
              <a:t> – Организация и проведение месячника профориентации «Профессиональный компас».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101850" y="1009650"/>
            <a:ext cx="960755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/>
              <a:t>Морбицр В.В.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/>
              <a:t>Мурина К.Н.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/>
              <a:t>Кондратюк Е.А.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/>
              <a:t>Халилова С.А.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/>
              <a:t>Шилько Е.С.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2359025" y="3200400"/>
            <a:ext cx="945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</a:rPr>
              <a:t>Тематика заседаний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>
          <a:xfrm>
            <a:off x="2362200" y="265113"/>
            <a:ext cx="9102725" cy="490537"/>
          </a:xfrm>
        </p:spPr>
        <p:txBody>
          <a:bodyPr/>
          <a:lstStyle/>
          <a:p>
            <a:r>
              <a:rPr lang="ru-RU" altLang="ru-RU" sz="2400" smtClean="0"/>
              <a:t>Состав творческой группы педагогов-психологов ДОУ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1985963" y="3243263"/>
            <a:ext cx="9979025" cy="3157537"/>
          </a:xfrm>
        </p:spPr>
        <p:txBody>
          <a:bodyPr/>
          <a:lstStyle/>
          <a:p>
            <a:r>
              <a:rPr lang="ru-RU" altLang="ru-RU" sz="1800" b="1" u="sng" smtClean="0">
                <a:solidFill>
                  <a:schemeClr val="tx1"/>
                </a:solidFill>
              </a:rPr>
              <a:t>Сентябрь </a:t>
            </a:r>
            <a:r>
              <a:rPr lang="ru-RU" altLang="ru-RU" sz="1800" smtClean="0">
                <a:solidFill>
                  <a:schemeClr val="tx1"/>
                </a:solidFill>
              </a:rPr>
              <a:t>– Макет программы психологического сопровождения ребенка с ОВЗ в образовательном процессе ДОУ.</a:t>
            </a:r>
          </a:p>
          <a:p>
            <a:r>
              <a:rPr lang="ru-RU" altLang="ru-RU" sz="1800" b="1" u="sng" smtClean="0">
                <a:solidFill>
                  <a:schemeClr val="tx1"/>
                </a:solidFill>
              </a:rPr>
              <a:t>Октябрь </a:t>
            </a:r>
            <a:r>
              <a:rPr lang="ru-RU" altLang="ru-RU" sz="1800" smtClean="0">
                <a:solidFill>
                  <a:schemeClr val="tx1"/>
                </a:solidFill>
              </a:rPr>
              <a:t>- Методические рекомендации по организации психологического сопровождения детей с ОВЗ в ДОУ.</a:t>
            </a:r>
          </a:p>
          <a:p>
            <a:r>
              <a:rPr lang="ru-RU" altLang="ru-RU" sz="1800" b="1" u="sng" smtClean="0">
                <a:solidFill>
                  <a:schemeClr val="tx1"/>
                </a:solidFill>
              </a:rPr>
              <a:t>Ноябрь </a:t>
            </a:r>
            <a:r>
              <a:rPr lang="ru-RU" altLang="ru-RU" sz="1800" smtClean="0">
                <a:solidFill>
                  <a:schemeClr val="tx1"/>
                </a:solidFill>
              </a:rPr>
              <a:t>- Методические рекомендации по организации работы психолога, направленной на профилактику и коррекцию поведенческих проблем в дошкольном возрасте.</a:t>
            </a:r>
          </a:p>
          <a:p>
            <a:r>
              <a:rPr lang="ru-RU" altLang="ru-RU" sz="1800" b="1" u="sng" smtClean="0">
                <a:solidFill>
                  <a:schemeClr val="tx1"/>
                </a:solidFill>
              </a:rPr>
              <a:t>Февраль</a:t>
            </a:r>
            <a:r>
              <a:rPr lang="ru-RU" altLang="ru-RU" sz="1800" smtClean="0">
                <a:solidFill>
                  <a:schemeClr val="tx1"/>
                </a:solidFill>
              </a:rPr>
              <a:t> - Методические рекомендации по организации работы психолога, направленной на профилактику и коррекцию поведенческих проблем в дошкольном возрасте.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101850" y="722313"/>
            <a:ext cx="96075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ru-RU" altLang="ru-RU"/>
              <a:t>Кузнецова И.А.</a:t>
            </a:r>
          </a:p>
          <a:p>
            <a:pPr>
              <a:buFontTx/>
              <a:buAutoNum type="arabicPeriod"/>
            </a:pPr>
            <a:r>
              <a:rPr lang="ru-RU" altLang="ru-RU"/>
              <a:t>Дубина В.А.</a:t>
            </a:r>
          </a:p>
          <a:p>
            <a:pPr>
              <a:buFontTx/>
              <a:buAutoNum type="arabicPeriod"/>
            </a:pPr>
            <a:r>
              <a:rPr lang="ru-RU" altLang="ru-RU"/>
              <a:t>Гологузова Е.Е.</a:t>
            </a:r>
          </a:p>
          <a:p>
            <a:pPr>
              <a:buFontTx/>
              <a:buAutoNum type="arabicPeriod"/>
            </a:pPr>
            <a:r>
              <a:rPr lang="ru-RU" altLang="ru-RU"/>
              <a:t>Ниязова С.С.</a:t>
            </a:r>
          </a:p>
          <a:p>
            <a:pPr>
              <a:buFontTx/>
              <a:buAutoNum type="arabicPeriod"/>
            </a:pPr>
            <a:r>
              <a:rPr lang="ru-RU" altLang="ru-RU"/>
              <a:t>Трофимова Ю.С.</a:t>
            </a:r>
          </a:p>
          <a:p>
            <a:pPr>
              <a:buFontTx/>
              <a:buAutoNum type="arabicPeriod"/>
            </a:pPr>
            <a:r>
              <a:rPr lang="ru-RU" altLang="ru-RU"/>
              <a:t>Ермолаева Ж.Г.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281238" y="2703513"/>
            <a:ext cx="945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</a:rPr>
              <a:t>Тематика заседаний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839787"/>
          </a:xfrm>
        </p:spPr>
        <p:txBody>
          <a:bodyPr/>
          <a:lstStyle/>
          <a:p>
            <a:pPr algn="ctr"/>
            <a:r>
              <a:rPr lang="ru-RU" altLang="ru-RU" sz="2400" smtClean="0">
                <a:solidFill>
                  <a:schemeClr val="tx1"/>
                </a:solidFill>
              </a:rPr>
              <a:t>Состав районной экспертной группы педагогов-психологов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031999" y="1606731"/>
          <a:ext cx="9633131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1751013" y="692150"/>
            <a:ext cx="10201275" cy="954088"/>
          </a:xfrm>
        </p:spPr>
        <p:txBody>
          <a:bodyPr/>
          <a:lstStyle/>
          <a:p>
            <a:pPr algn="ctr"/>
            <a:r>
              <a:rPr lang="ru-RU" altLang="ru-RU" sz="2400" b="1" smtClean="0"/>
              <a:t>Групповые консультации</a:t>
            </a:r>
          </a:p>
        </p:txBody>
      </p:sp>
      <p:sp>
        <p:nvSpPr>
          <p:cNvPr id="23555" name="Rectangle 1"/>
          <p:cNvSpPr>
            <a:spLocks noChangeArrowheads="1"/>
          </p:cNvSpPr>
          <p:nvPr/>
        </p:nvSpPr>
        <p:spPr bwMode="auto">
          <a:xfrm>
            <a:off x="1724025" y="1751013"/>
            <a:ext cx="9798050" cy="393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20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Ведение деловой документации; </a:t>
            </a: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20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планирование работы педагога-психолога и социального педагога: виды, формы, особенности;</a:t>
            </a:r>
            <a:endParaRPr lang="ru-RU" altLang="ru-RU" sz="2200">
              <a:latin typeface="Constantia" panose="02030602050306030303" pitchFamily="18" charset="0"/>
            </a:endParaRP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20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составление психокоррекционных и развивающих программ;</a:t>
            </a:r>
            <a:endParaRPr lang="ru-RU" altLang="ru-RU" sz="2200">
              <a:latin typeface="Constantia" panose="02030602050306030303" pitchFamily="18" charset="0"/>
            </a:endParaRP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20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организация и проведение мониторинга уровня сформированности УУД у обучающихся;</a:t>
            </a:r>
            <a:endParaRPr lang="ru-RU" altLang="ru-RU" sz="2200">
              <a:latin typeface="Constantia" panose="02030602050306030303" pitchFamily="18" charset="0"/>
            </a:endParaRP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20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подготовка к выступлению на заседании педагогического совета, родительском собрании;</a:t>
            </a:r>
            <a:endParaRPr lang="ru-RU" altLang="ru-RU" sz="2200">
              <a:latin typeface="Constantia" panose="02030602050306030303" pitchFamily="18" charset="0"/>
            </a:endParaRP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20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анализ работы за учебный год, подготовка отчетных материалов.</a:t>
            </a:r>
            <a:endParaRPr lang="ru-RU" altLang="ru-RU" sz="2200"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1816100" y="234950"/>
            <a:ext cx="10045700" cy="1096963"/>
          </a:xfrm>
        </p:spPr>
        <p:txBody>
          <a:bodyPr/>
          <a:lstStyle/>
          <a:p>
            <a:pPr algn="ctr"/>
            <a:r>
              <a:rPr lang="ru-RU" altLang="ru-RU" sz="2000" b="1" smtClean="0"/>
              <a:t>Рекомендации по итогам тематических выездов по вопросу</a:t>
            </a:r>
            <a:br>
              <a:rPr lang="ru-RU" altLang="ru-RU" sz="2000" b="1" smtClean="0"/>
            </a:br>
            <a:r>
              <a:rPr lang="ru-RU" altLang="ru-RU" sz="2000" b="1" smtClean="0"/>
              <a:t>«Роль психологической службы в работе по формированию и оценке уровня развития универсальных учебных действий у обучающихся»</a:t>
            </a:r>
            <a:r>
              <a:rPr lang="ru-RU" altLang="ru-RU" sz="2400" smtClean="0"/>
              <a:t/>
            </a:r>
            <a:br>
              <a:rPr lang="ru-RU" altLang="ru-RU" sz="2400" smtClean="0"/>
            </a:br>
            <a:endParaRPr lang="ru-RU" altLang="ru-RU" sz="240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24025" y="1423988"/>
          <a:ext cx="10240963" cy="5022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1164">
                <a:tc>
                  <a:txBody>
                    <a:bodyPr/>
                    <a:lstStyle/>
                    <a:p>
                      <a:pPr lvl="0"/>
                      <a:r>
                        <a:rPr lang="ru-RU" sz="1800" b="0" kern="1200" dirty="0" smtClean="0">
                          <a:solidFill>
                            <a:schemeClr val="lt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Учитывать результаты психологических исследований, направленных на оценку уровня сформированности УУД у обучающихся, при планировании коррекционно-развивающих мероприятий (май-июнь, ежегодно).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8100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С целью полного охвата обучающихся работой, направленной на формирование и развитие УУД, рассмотреть возможность реализации краткосрочных коррекционно-развивающих программ (май-июнь 2018 г).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5485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Обеспечить качественный анализ результатов психологических исследований, направленных на оценку уровня сформированности УУД у обучающихся и разработку практико-ориентированных рекомендаций по преодолению трудностей формирования УУД (май, ежегодно).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58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Оформлять сводные таблицы результатов тестирований (постоянно).</a:t>
                      </a:r>
                    </a:p>
                  </a:txBody>
                  <a:tcPr marL="91437" marR="914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843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Для проведения психодиагностической работы применять методики, соответствующие возрасту обучающихся (постоянно).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816100" y="234950"/>
            <a:ext cx="10045700" cy="1358900"/>
          </a:xfrm>
        </p:spPr>
        <p:txBody>
          <a:bodyPr/>
          <a:lstStyle/>
          <a:p>
            <a:pPr algn="ctr"/>
            <a:r>
              <a:rPr lang="ru-RU" altLang="ru-RU" sz="2000" b="1" smtClean="0"/>
              <a:t>Рекомендации по итогам тематических выездов по вопросу</a:t>
            </a:r>
            <a:br>
              <a:rPr lang="ru-RU" altLang="ru-RU" sz="2000" b="1" smtClean="0"/>
            </a:br>
            <a:r>
              <a:rPr lang="ru-RU" altLang="ru-RU" sz="2000" b="1" smtClean="0"/>
              <a:t> «Роль психологической службы в обеспечении психолого-педагогической поддержки семьи и повышении компетентности родителей воспитанников» </a:t>
            </a:r>
            <a:r>
              <a:rPr lang="ru-RU" altLang="ru-RU" sz="2400" smtClean="0"/>
              <a:t/>
            </a:r>
            <a:br>
              <a:rPr lang="ru-RU" altLang="ru-RU" sz="2400" smtClean="0"/>
            </a:br>
            <a:endParaRPr lang="ru-RU" altLang="ru-RU" sz="240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98625" y="1736725"/>
          <a:ext cx="10240963" cy="479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3448">
                <a:tc>
                  <a:txBody>
                    <a:bodyPr/>
                    <a:lstStyle/>
                    <a:p>
                      <a:pPr lvl="0"/>
                      <a:r>
                        <a:rPr lang="ru-RU" sz="1800" b="0" kern="1200" dirty="0" smtClean="0">
                          <a:solidFill>
                            <a:schemeClr val="lt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Планировать просветительские мероприятия для родителей воспитанников всех возрастных групп с учетом актуальных задач и проблем каждого возрастного периода и указанием сроков их проведения (с 01.09.18, постоянно).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738">
                <a:tc>
                  <a:txBody>
                    <a:bodyPr/>
                    <a:lstStyle/>
                    <a:p>
                      <a:pPr lvl="0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Разнообразить формы просветительской работы путем включения активных и интерактивных вариантов (постоянно).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258">
                <a:tc>
                  <a:txBody>
                    <a:bodyPr/>
                    <a:lstStyle/>
                    <a:p>
                      <a:pPr lvl="0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Использовать возможности родительских собраний в возрастных группах для информирования родителей о работе, проведенной с детьми, и доведения общих рекомендаций по итогам психодиагностических исследований (постоянно).</a:t>
                      </a:r>
                      <a:endParaRPr lang="ru-RU" sz="1800" b="0" dirty="0">
                        <a:latin typeface="Constantia" pitchFamily="18" charset="0"/>
                      </a:endParaRPr>
                    </a:p>
                  </a:txBody>
                  <a:tcPr marL="91437" marR="91437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5067">
                <a:tc>
                  <a:txBody>
                    <a:bodyPr/>
                    <a:lstStyle/>
                    <a:p>
                      <a:pPr lvl="0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Обеспечить разработку практико-ориентированных рекомендаций для родителей воспитанников по итогам проведенных психодиагностических мероприятий, их документальное оформление (постоянно).</a:t>
                      </a:r>
                    </a:p>
                  </a:txBody>
                  <a:tcPr marL="91437" marR="91437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0738">
                <a:tc>
                  <a:txBody>
                    <a:bodyPr/>
                    <a:lstStyle/>
                    <a:p>
                      <a:pPr lvl="0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Использовать возможности официального сайта МБДОУ для информационно-просветительской работы с родителями воспитанников (постоянно).</a:t>
                      </a:r>
                    </a:p>
                  </a:txBody>
                  <a:tcPr marL="91437" marR="91437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751013" y="300038"/>
            <a:ext cx="10161587" cy="1633537"/>
          </a:xfrm>
        </p:spPr>
        <p:txBody>
          <a:bodyPr/>
          <a:lstStyle/>
          <a:p>
            <a:r>
              <a:rPr lang="ru-RU" altLang="ru-RU" sz="2400" b="1" smtClean="0"/>
              <a:t>Обучении родителей (законных представителей) основам детской педагогики и психологии:</a:t>
            </a: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>(во исполнение п. 7 поручения Президента Российской Федерации от 12 декабря 2014 года № Пр-2876)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854925" y="2221896"/>
          <a:ext cx="9980023" cy="4191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82600" y="204788"/>
            <a:ext cx="11417300" cy="11922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chemeClr val="accent3"/>
                </a:solidFill>
              </a:rPr>
              <a:t>Всероссийский конкурс профессионального мастерства </a:t>
            </a:r>
            <a:r>
              <a:rPr lang="ru-RU" sz="3200" b="1" dirty="0" smtClean="0">
                <a:solidFill>
                  <a:schemeClr val="accent3"/>
                </a:solidFill>
              </a:rPr>
              <a:t>«Педагог-психолог России-2018»</a:t>
            </a:r>
            <a:endParaRPr lang="ru-RU" b="1" dirty="0" smtClean="0">
              <a:solidFill>
                <a:schemeClr val="accent3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6413" y="1606550"/>
            <a:ext cx="10006012" cy="4964113"/>
          </a:xfrm>
        </p:spPr>
        <p:txBody>
          <a:bodyPr rtlCol="0"/>
          <a:lstStyle/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02.02.18 г. </a:t>
            </a:r>
            <a:r>
              <a:rPr lang="ru-RU" sz="2400" dirty="0" smtClean="0">
                <a:solidFill>
                  <a:schemeClr val="tx1"/>
                </a:solidFill>
              </a:rPr>
              <a:t>– муниципальный этап Всероссийского конкурса профессионального мастерства «Педагог-психолог России - 2018» (победитель – Ниязова С.С., педагог-психолог МБДОУ «Детский сад «Солнышко» с. Мазанка»).</a:t>
            </a:r>
          </a:p>
          <a:p>
            <a:pPr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12-13.04.18 г.</a:t>
            </a:r>
            <a:r>
              <a:rPr lang="ru-RU" sz="2400" dirty="0" smtClean="0">
                <a:solidFill>
                  <a:schemeClr val="tx1"/>
                </a:solidFill>
              </a:rPr>
              <a:t> –республиканский этап Всероссийского конкурса профессионального мастерства «Педагог-психолог России - 2018» (участник – Ниязова С.С., педагог-психолог МБДОУ «Детский сад «Солнышко» с. Мазанка»; результативность – лауреат конкурса).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9007475" cy="1924050"/>
          </a:xfrm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Приоритетные направления деятельности психологической службы системы образования Республики Крым в 2018/2019 учебном году</a:t>
            </a:r>
            <a:endParaRPr lang="ru-RU" sz="2800" b="1" dirty="0"/>
          </a:p>
        </p:txBody>
      </p:sp>
      <p:pic>
        <p:nvPicPr>
          <p:cNvPr id="88066" name="Picture 2" descr="http://world-psychology.ru/wp-content/uploads/2016/04/1156.jpg"/>
          <p:cNvPicPr>
            <a:picLocks noChangeAspect="1" noChangeArrowheads="1"/>
          </p:cNvPicPr>
          <p:nvPr/>
        </p:nvPicPr>
        <p:blipFill>
          <a:blip r:embed="rId2"/>
          <a:srcRect l="2403" b="11334"/>
          <a:stretch>
            <a:fillRect/>
          </a:stretch>
        </p:blipFill>
        <p:spPr bwMode="auto">
          <a:xfrm>
            <a:off x="3187337" y="3186248"/>
            <a:ext cx="6414316" cy="3319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C5DEE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2138363" y="417513"/>
            <a:ext cx="9694862" cy="792162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Нормативно-правовое и методическое обеспечение деятельности психологической службы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032000" y="1438835"/>
          <a:ext cx="9680388" cy="4935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1188</TotalTime>
  <Words>1465</Words>
  <Application>Microsoft Office PowerPoint</Application>
  <PresentationFormat>Широкоэкранный</PresentationFormat>
  <Paragraphs>205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Century Gothic</vt:lpstr>
      <vt:lpstr>Arial</vt:lpstr>
      <vt:lpstr>Wingdings 3</vt:lpstr>
      <vt:lpstr>Calibri</vt:lpstr>
      <vt:lpstr>Constantia</vt:lpstr>
      <vt:lpstr>Wingdings</vt:lpstr>
      <vt:lpstr>Times New Roman</vt:lpstr>
      <vt:lpstr>Легкий дым</vt:lpstr>
      <vt:lpstr>Инструктивно-методическое совещание «Особенности деятельности психологической службы ОО в 2018/2019 учебном году. Организация работы, направленной на решение приоритетных задач психологического сопровождения реализации ФГОС НОО, ООО, ДО и ОВЗ»</vt:lpstr>
      <vt:lpstr>Анализ методической работы и деятельности психологических служб образовательных учреждений за 2 полугодие 2017/2018 учебного года</vt:lpstr>
      <vt:lpstr>Групповые консультации</vt:lpstr>
      <vt:lpstr>Рекомендации по итогам тематических выездов по вопросу «Роль психологической службы в работе по формированию и оценке уровня развития универсальных учебных действий у обучающихся» </vt:lpstr>
      <vt:lpstr>Рекомендации по итогам тематических выездов по вопросу  «Роль психологической службы в обеспечении психолого-педагогической поддержки семьи и повышении компетентности родителей воспитанников»  </vt:lpstr>
      <vt:lpstr>Обучении родителей (законных представителей) основам детской педагогики и психологии: (во исполнение п. 7 поручения Президента Российской Федерации от 12 декабря 2014 года № Пр-2876)</vt:lpstr>
      <vt:lpstr>Всероссийский конкурс профессионального мастерства «Педагог-психолог России-2018»</vt:lpstr>
      <vt:lpstr>Приоритетные направления деятельности психологической службы системы образования Республики Крым в 2018/2019 учебном году</vt:lpstr>
      <vt:lpstr>Нормативно-правовое и методическое обеспечение деятельности психологической службы</vt:lpstr>
      <vt:lpstr>Нормирование рабочего времени педагога-психолога и социального педагога</vt:lpstr>
      <vt:lpstr>Презентация PowerPoint</vt:lpstr>
      <vt:lpstr>Письмо Министерства образования и науки Российской Федерации от 28.04.16 г. № АК-923/07 «О направлении методических рекомендаций по вопросам совершенствования индивидуальной профилактической работы с обучающимися с девиантным поведением» </vt:lpstr>
      <vt:lpstr>Письмо Министерства образования и науки РФ от 13.01.16 г. № ВК-15/07 «О направлении методических рекомендаций»     </vt:lpstr>
      <vt:lpstr>Презентация PowerPoint</vt:lpstr>
      <vt:lpstr>План методической работы на I полугодие 2018/2019 учебного года</vt:lpstr>
      <vt:lpstr>Семинары-практикумы, инструктивно-методические совещания</vt:lpstr>
      <vt:lpstr>«Школа молодого педагога-психолога»</vt:lpstr>
      <vt:lpstr>График проведения групповых консультаций для молодых специалистов в МБОУ ДО «ЦДЮТ»</vt:lpstr>
      <vt:lpstr>Тематические выезды в МБОУ  «Роль психологической службы в профессиональном самоопределении обучающихся»</vt:lpstr>
      <vt:lpstr>Тематические выезды в МБДОУ  «Состояние деятельности психологической службы ДОУ по формированию и оценке психологической готовности детей к обучению в школе»</vt:lpstr>
      <vt:lpstr>Состав творческой группы педагогов-психологов ОУ</vt:lpstr>
      <vt:lpstr>Состав творческой группы педагогов-психологов ДОУ</vt:lpstr>
      <vt:lpstr>Состав районной экспертной группы педагогов-психологов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психолого-педагогических условий реализации ФГОС дошкольного и начального общего образования</dc:title>
  <dc:creator>Марина</dc:creator>
  <cp:lastModifiedBy>Эльзара Мамедиева</cp:lastModifiedBy>
  <cp:revision>97</cp:revision>
  <dcterms:created xsi:type="dcterms:W3CDTF">2015-08-20T12:03:05Z</dcterms:created>
  <dcterms:modified xsi:type="dcterms:W3CDTF">2018-09-04T07:14:56Z</dcterms:modified>
</cp:coreProperties>
</file>