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56" r:id="rId2"/>
    <p:sldId id="270" r:id="rId3"/>
    <p:sldId id="263" r:id="rId4"/>
    <p:sldId id="257" r:id="rId5"/>
    <p:sldId id="268" r:id="rId6"/>
    <p:sldId id="267" r:id="rId7"/>
    <p:sldId id="261" r:id="rId8"/>
    <p:sldId id="262" r:id="rId9"/>
    <p:sldId id="264" r:id="rId10"/>
    <p:sldId id="265" r:id="rId11"/>
    <p:sldId id="271" r:id="rId12"/>
    <p:sldId id="269" r:id="rId13"/>
    <p:sldId id="259" r:id="rId14"/>
    <p:sldId id="258" r:id="rId15"/>
    <p:sldId id="266"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7" autoAdjust="0"/>
  </p:normalViewPr>
  <p:slideViewPr>
    <p:cSldViewPr>
      <p:cViewPr>
        <p:scale>
          <a:sx n="100" d="100"/>
          <a:sy n="100" d="100"/>
        </p:scale>
        <p:origin x="-946" y="-149"/>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2FAEFF-FD3F-4E89-BCEC-D1147EA7C951}" type="datetimeFigureOut">
              <a:rPr lang="ru-RU" smtClean="0"/>
              <a:t>12.12.2023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72DED8-F2DC-4B9D-A332-7B5B055D2AE6}" type="slidenum">
              <a:rPr lang="ru-RU" smtClean="0"/>
              <a:t>‹#›</a:t>
            </a:fld>
            <a:endParaRPr lang="ru-RU"/>
          </a:p>
        </p:txBody>
      </p:sp>
    </p:spTree>
    <p:extLst>
      <p:ext uri="{BB962C8B-B14F-4D97-AF65-F5344CB8AC3E}">
        <p14:creationId xmlns:p14="http://schemas.microsoft.com/office/powerpoint/2010/main" val="26506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A272DED8-F2DC-4B9D-A332-7B5B055D2AE6}" type="slidenum">
              <a:rPr lang="ru-RU" smtClean="0"/>
              <a:t>7</a:t>
            </a:fld>
            <a:endParaRPr lang="ru-RU"/>
          </a:p>
        </p:txBody>
      </p:sp>
    </p:spTree>
    <p:extLst>
      <p:ext uri="{BB962C8B-B14F-4D97-AF65-F5344CB8AC3E}">
        <p14:creationId xmlns:p14="http://schemas.microsoft.com/office/powerpoint/2010/main" val="1843257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A272DED8-F2DC-4B9D-A332-7B5B055D2AE6}" type="slidenum">
              <a:rPr lang="ru-RU" smtClean="0"/>
              <a:t>10</a:t>
            </a:fld>
            <a:endParaRPr lang="ru-RU"/>
          </a:p>
        </p:txBody>
      </p:sp>
    </p:spTree>
    <p:extLst>
      <p:ext uri="{BB962C8B-B14F-4D97-AF65-F5344CB8AC3E}">
        <p14:creationId xmlns:p14="http://schemas.microsoft.com/office/powerpoint/2010/main" val="1648590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B8BB9779-BE60-4B88-A94A-39FC133E6A50}" type="datetimeFigureOut">
              <a:rPr lang="ru-RU" smtClean="0"/>
              <a:t>12.12.2023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BF962263-0CB1-4A7F-97B0-1A60D9080D4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8BB9779-BE60-4B88-A94A-39FC133E6A50}" type="datetimeFigureOut">
              <a:rPr lang="ru-RU" smtClean="0"/>
              <a:t>12.12.2023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962263-0CB1-4A7F-97B0-1A60D9080D4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8BB9779-BE60-4B88-A94A-39FC133E6A50}" type="datetimeFigureOut">
              <a:rPr lang="ru-RU" smtClean="0"/>
              <a:t>12.12.2023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962263-0CB1-4A7F-97B0-1A60D9080D4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B8BB9779-BE60-4B88-A94A-39FC133E6A50}" type="datetimeFigureOut">
              <a:rPr lang="ru-RU" smtClean="0"/>
              <a:t>12.12.2023</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BF962263-0CB1-4A7F-97B0-1A60D9080D4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B8BB9779-BE60-4B88-A94A-39FC133E6A50}" type="datetimeFigureOut">
              <a:rPr lang="ru-RU" smtClean="0"/>
              <a:t>12.12.2023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BF962263-0CB1-4A7F-97B0-1A60D9080D45}"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B8BB9779-BE60-4B88-A94A-39FC133E6A50}" type="datetimeFigureOut">
              <a:rPr lang="ru-RU" smtClean="0"/>
              <a:t>12.12.2023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BF962263-0CB1-4A7F-97B0-1A60D9080D4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B8BB9779-BE60-4B88-A94A-39FC133E6A50}" type="datetimeFigureOut">
              <a:rPr lang="ru-RU" smtClean="0"/>
              <a:t>12.12.2023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BF962263-0CB1-4A7F-97B0-1A60D9080D45}"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B8BB9779-BE60-4B88-A94A-39FC133E6A50}" type="datetimeFigureOut">
              <a:rPr lang="ru-RU" smtClean="0"/>
              <a:t>12.12.2023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962263-0CB1-4A7F-97B0-1A60D9080D4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8BB9779-BE60-4B88-A94A-39FC133E6A50}" type="datetimeFigureOut">
              <a:rPr lang="ru-RU" smtClean="0"/>
              <a:t>12.12.2023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962263-0CB1-4A7F-97B0-1A60D9080D4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B8BB9779-BE60-4B88-A94A-39FC133E6A50}" type="datetimeFigureOut">
              <a:rPr lang="ru-RU" smtClean="0"/>
              <a:t>12.12.2023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962263-0CB1-4A7F-97B0-1A60D9080D45}" type="slidenum">
              <a:rPr lang="ru-RU" smtClean="0"/>
              <a:t>‹#›</a:t>
            </a:fld>
            <a:endParaRPr 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B8BB9779-BE60-4B88-A94A-39FC133E6A50}" type="datetimeFigureOut">
              <a:rPr lang="ru-RU" smtClean="0"/>
              <a:t>12.12.2023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BF962263-0CB1-4A7F-97B0-1A60D9080D45}"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B8BB9779-BE60-4B88-A94A-39FC133E6A50}" type="datetimeFigureOut">
              <a:rPr lang="ru-RU" smtClean="0"/>
              <a:t>12.12.2023</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F962263-0CB1-4A7F-97B0-1A60D9080D45}"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ru/url?sa=i&amp;rct=j&amp;q=&amp;esrc=s&amp;source=images&amp;cd=&amp;cad=rja&amp;uact=8&amp;ved=0CAcQjRw&amp;url=http://lenagold.ru/fon/clipart/b/brush5.html&amp;ei=v9HvVIOiNeHTygPhu4GQBw&amp;bvm=bv.87269000,d.bGQ&amp;psig=AFQjCNHocbvD1Z3kFTe6BwDEiafkV3S8PA&amp;ust=1425089328924849" TargetMode="External"/><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332656"/>
            <a:ext cx="7772400" cy="1470025"/>
          </a:xfrm>
        </p:spPr>
        <p:txBody>
          <a:bodyPr>
            <a:noAutofit/>
          </a:bodyPr>
          <a:lstStyle/>
          <a:p>
            <a:r>
              <a:rPr lang="ru-RU" sz="3600" b="1" dirty="0" smtClean="0"/>
              <a:t/>
            </a:r>
            <a:br>
              <a:rPr lang="ru-RU" sz="3600" b="1" dirty="0" smtClean="0"/>
            </a:br>
            <a:r>
              <a:rPr lang="ru-RU" sz="3600" b="1" dirty="0" smtClean="0"/>
              <a:t>«</a:t>
            </a:r>
            <a:r>
              <a:rPr lang="ru-RU" sz="3600" b="1" dirty="0"/>
              <a:t>ПРОБЛЕМНОЕ ОБУЧЕНИЕ НА УРОКАХ</a:t>
            </a:r>
            <a:r>
              <a:rPr lang="ru-RU" sz="3600" dirty="0"/>
              <a:t/>
            </a:r>
            <a:br>
              <a:rPr lang="ru-RU" sz="3600" dirty="0"/>
            </a:br>
            <a:r>
              <a:rPr lang="ru-RU" sz="3600" b="1" dirty="0" smtClean="0"/>
              <a:t>ИСКУССТВА и технологии»</a:t>
            </a:r>
            <a:r>
              <a:rPr lang="ru-RU" sz="3600" dirty="0"/>
              <a:t/>
            </a:r>
            <a:br>
              <a:rPr lang="ru-RU" sz="3600" dirty="0"/>
            </a:br>
            <a:endParaRPr lang="ru-RU" sz="3600" dirty="0"/>
          </a:p>
        </p:txBody>
      </p:sp>
      <p:sp>
        <p:nvSpPr>
          <p:cNvPr id="3" name="Подзаголовок 2"/>
          <p:cNvSpPr>
            <a:spLocks noGrp="1"/>
          </p:cNvSpPr>
          <p:nvPr>
            <p:ph type="subTitle" idx="1"/>
          </p:nvPr>
        </p:nvSpPr>
        <p:spPr>
          <a:xfrm>
            <a:off x="612775" y="1284290"/>
            <a:ext cx="7263681" cy="1496638"/>
          </a:xfrm>
        </p:spPr>
        <p:txBody>
          <a:bodyPr/>
          <a:lstStyle/>
          <a:p>
            <a:r>
              <a:rPr lang="ru-RU" dirty="0" smtClean="0"/>
              <a:t>  </a:t>
            </a:r>
            <a:endParaRPr lang="ru-RU" dirty="0"/>
          </a:p>
          <a:p>
            <a:endParaRPr lang="ru-RU" dirty="0"/>
          </a:p>
        </p:txBody>
      </p:sp>
      <p:sp>
        <p:nvSpPr>
          <p:cNvPr id="7" name="Прямоугольник 6"/>
          <p:cNvSpPr/>
          <p:nvPr/>
        </p:nvSpPr>
        <p:spPr>
          <a:xfrm>
            <a:off x="5246707" y="4005064"/>
            <a:ext cx="3528392" cy="1200329"/>
          </a:xfrm>
          <a:prstGeom prst="rect">
            <a:avLst/>
          </a:prstGeom>
        </p:spPr>
        <p:txBody>
          <a:bodyPr wrap="square">
            <a:spAutoFit/>
          </a:bodyPr>
          <a:lstStyle/>
          <a:p>
            <a:r>
              <a:rPr lang="ru-RU" dirty="0" err="1" smtClean="0"/>
              <a:t>Лышенко</a:t>
            </a:r>
            <a:r>
              <a:rPr lang="ru-RU" dirty="0" smtClean="0"/>
              <a:t> Елена Викторовна, </a:t>
            </a:r>
            <a:endParaRPr lang="ru-RU" dirty="0"/>
          </a:p>
          <a:p>
            <a:r>
              <a:rPr lang="ru-RU" dirty="0"/>
              <a:t>учитель изобразительного </a:t>
            </a:r>
            <a:r>
              <a:rPr lang="ru-RU" dirty="0" err="1" smtClean="0"/>
              <a:t>искусства,технологии</a:t>
            </a:r>
            <a:endParaRPr lang="ru-RU" dirty="0"/>
          </a:p>
          <a:p>
            <a:r>
              <a:rPr lang="ru-RU" dirty="0" smtClean="0"/>
              <a:t>МБОУ «Николаевская школа»</a:t>
            </a:r>
            <a:endParaRPr lang="ru-RU" dirty="0"/>
          </a:p>
        </p:txBody>
      </p:sp>
      <p:sp>
        <p:nvSpPr>
          <p:cNvPr id="8" name="Прямоугольник 7"/>
          <p:cNvSpPr/>
          <p:nvPr/>
        </p:nvSpPr>
        <p:spPr>
          <a:xfrm>
            <a:off x="4067944" y="5445224"/>
            <a:ext cx="936104" cy="369332"/>
          </a:xfrm>
          <a:prstGeom prst="rect">
            <a:avLst/>
          </a:prstGeom>
        </p:spPr>
        <p:txBody>
          <a:bodyPr wrap="square">
            <a:spAutoFit/>
          </a:bodyPr>
          <a:lstStyle/>
          <a:p>
            <a:r>
              <a:rPr lang="ru-RU" dirty="0" smtClean="0"/>
              <a:t>2023г.</a:t>
            </a:r>
            <a:endParaRPr lang="ru-RU" dirty="0"/>
          </a:p>
        </p:txBody>
      </p:sp>
      <p:sp>
        <p:nvSpPr>
          <p:cNvPr id="9" name="AutoShape 6" descr="Картинки по запросу картинки учитель ученик"/>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AutoShape 8" descr="Картинки по запросу картинки учитель ученик"/>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1" name="Picture 3" descr="C:\Users\Анна Семёновна\Desktop\imagesJHX3WU74.jpg"/>
          <p:cNvPicPr>
            <a:picLocks noChangeAspect="1" noChangeArrowheads="1"/>
          </p:cNvPicPr>
          <p:nvPr/>
        </p:nvPicPr>
        <p:blipFill>
          <a:blip r:embed="rId2" cstate="print">
            <a:clrChange>
              <a:clrFrom>
                <a:srgbClr val="FFFFFF"/>
              </a:clrFrom>
              <a:clrTo>
                <a:srgbClr val="FFFFFF">
                  <a:alpha val="0"/>
                </a:srgbClr>
              </a:clrTo>
            </a:clrChange>
          </a:blip>
          <a:srcRect l="8989" r="4120"/>
          <a:stretch>
            <a:fillRect/>
          </a:stretch>
        </p:blipFill>
        <p:spPr bwMode="auto">
          <a:xfrm>
            <a:off x="1879848" y="2996952"/>
            <a:ext cx="3124200" cy="2545146"/>
          </a:xfrm>
          <a:prstGeom prst="rect">
            <a:avLst/>
          </a:prstGeom>
          <a:noFill/>
          <a:effectLst/>
        </p:spPr>
      </p:pic>
      <p:pic>
        <p:nvPicPr>
          <p:cNvPr id="12" name="Picture 2" descr="https://encrypted-tbn2.gstatic.com/images?q=tbn:ANd9GcQtLBN00E651qyBFY0VF0dbzAwxe7rKjgEN-aCAZYLJUk6mFOeUcQ">
            <a:hlinkClick r:id="rId3"/>
          </p:cNvPr>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rot="20606006">
            <a:off x="729896" y="3616432"/>
            <a:ext cx="2133600" cy="2155372"/>
          </a:xfrm>
          <a:prstGeom prst="rect">
            <a:avLst/>
          </a:prstGeom>
          <a:noFill/>
          <a:effectLst/>
        </p:spPr>
      </p:pic>
      <p:pic>
        <p:nvPicPr>
          <p:cNvPr id="13" name="Picture 3" descr="C:\Users\Анна Семёновна\Desktop\imagesJHX3WU74.jpg"/>
          <p:cNvPicPr>
            <a:picLocks noChangeAspect="1" noChangeArrowheads="1"/>
          </p:cNvPicPr>
          <p:nvPr/>
        </p:nvPicPr>
        <p:blipFill>
          <a:blip r:embed="rId2" cstate="print">
            <a:clrChange>
              <a:clrFrom>
                <a:srgbClr val="FFFFFF"/>
              </a:clrFrom>
              <a:clrTo>
                <a:srgbClr val="FFFFFF">
                  <a:alpha val="0"/>
                </a:srgbClr>
              </a:clrTo>
            </a:clrChange>
          </a:blip>
          <a:srcRect l="8989" r="4120"/>
          <a:stretch>
            <a:fillRect/>
          </a:stretch>
        </p:blipFill>
        <p:spPr bwMode="auto">
          <a:xfrm>
            <a:off x="2122507" y="2961549"/>
            <a:ext cx="3124200" cy="2545146"/>
          </a:xfrm>
          <a:prstGeom prst="rect">
            <a:avLst/>
          </a:prstGeom>
          <a:noFill/>
          <a:effectLst/>
        </p:spPr>
      </p:pic>
      <p:pic>
        <p:nvPicPr>
          <p:cNvPr id="14" name="Picture 2" descr="https://encrypted-tbn2.gstatic.com/images?q=tbn:ANd9GcQtLBN00E651qyBFY0VF0dbzAwxe7rKjgEN-aCAZYLJUk6mFOeUcQ">
            <a:hlinkClick r:id="rId3"/>
          </p:cNvPr>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rot="20606006">
            <a:off x="729897" y="3585169"/>
            <a:ext cx="2133600" cy="2155372"/>
          </a:xfrm>
          <a:prstGeom prst="rect">
            <a:avLst/>
          </a:prstGeom>
          <a:noFill/>
          <a:effectLst/>
        </p:spPr>
      </p:pic>
    </p:spTree>
    <p:extLst>
      <p:ext uri="{BB962C8B-B14F-4D97-AF65-F5344CB8AC3E}">
        <p14:creationId xmlns:p14="http://schemas.microsoft.com/office/powerpoint/2010/main" val="38183893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80728"/>
            <a:ext cx="8686800" cy="5328592"/>
          </a:xfrm>
        </p:spPr>
        <p:txBody>
          <a:bodyPr>
            <a:noAutofit/>
          </a:bodyPr>
          <a:lstStyle/>
          <a:p>
            <a:pPr marL="0" indent="0">
              <a:buNone/>
            </a:pPr>
            <a:r>
              <a:rPr lang="ru-RU" sz="2200" dirty="0" smtClean="0"/>
              <a:t>    </a:t>
            </a:r>
            <a:r>
              <a:rPr lang="ru-RU" sz="2200" b="1" dirty="0" smtClean="0"/>
              <a:t>- Проблемное </a:t>
            </a:r>
            <a:r>
              <a:rPr lang="ru-RU" sz="2200" b="1" dirty="0"/>
              <a:t>изложение. </a:t>
            </a:r>
            <a:endParaRPr lang="ru-RU" sz="2200" b="1" dirty="0" smtClean="0"/>
          </a:p>
          <a:p>
            <a:pPr marL="0" indent="0">
              <a:buNone/>
            </a:pPr>
            <a:r>
              <a:rPr lang="ru-RU" sz="2200" dirty="0" smtClean="0"/>
              <a:t>Учитель </a:t>
            </a:r>
            <a:r>
              <a:rPr lang="ru-RU" sz="2200" dirty="0"/>
              <a:t>создает проблемную </a:t>
            </a:r>
            <a:r>
              <a:rPr lang="ru-RU" sz="2200" dirty="0" smtClean="0"/>
              <a:t>  ситуацию</a:t>
            </a:r>
            <a:r>
              <a:rPr lang="ru-RU" sz="2200" dirty="0"/>
              <a:t>, раскрывает противоречие, показывает ход его разрешения. Задача такого изложения состоит в том, чтобы привлечь детей к соучастию, рассуждению</a:t>
            </a:r>
            <a:r>
              <a:rPr lang="ru-RU" sz="2200" dirty="0" smtClean="0"/>
              <a:t>.</a:t>
            </a:r>
          </a:p>
          <a:p>
            <a:pPr marL="0" indent="0">
              <a:buNone/>
            </a:pPr>
            <a:r>
              <a:rPr lang="ru-RU" sz="2200" b="1" dirty="0" smtClean="0"/>
              <a:t>    - Изложение </a:t>
            </a:r>
            <a:r>
              <a:rPr lang="ru-RU" sz="2200" b="1" dirty="0"/>
              <a:t>с проблемным </a:t>
            </a:r>
            <a:r>
              <a:rPr lang="ru-RU" sz="2200" b="1" dirty="0" smtClean="0"/>
              <a:t>началом.</a:t>
            </a:r>
          </a:p>
          <a:p>
            <a:pPr marL="0" indent="0">
              <a:buNone/>
            </a:pPr>
            <a:r>
              <a:rPr lang="ru-RU" sz="2200" dirty="0"/>
              <a:t>У</a:t>
            </a:r>
            <a:r>
              <a:rPr lang="ru-RU" sz="2200" dirty="0" smtClean="0"/>
              <a:t>читель</a:t>
            </a:r>
            <a:r>
              <a:rPr lang="ru-RU" sz="2200" dirty="0"/>
              <a:t>, создав </a:t>
            </a:r>
            <a:r>
              <a:rPr lang="ru-RU" sz="2200" dirty="0" smtClean="0"/>
              <a:t>в начале </a:t>
            </a:r>
            <a:r>
              <a:rPr lang="ru-RU" sz="2200" dirty="0"/>
              <a:t>изложения новых знаний проблемную ситуацию, далее объясняет учебный материал традиционным, информационным </a:t>
            </a:r>
            <a:r>
              <a:rPr lang="ru-RU" sz="2200" dirty="0" smtClean="0"/>
              <a:t>способом</a:t>
            </a:r>
            <a:r>
              <a:rPr lang="ru-RU" sz="2200" dirty="0"/>
              <a:t>.</a:t>
            </a:r>
          </a:p>
          <a:p>
            <a:pPr marL="0" indent="0">
              <a:buNone/>
            </a:pPr>
            <a:r>
              <a:rPr lang="ru-RU" sz="2200" dirty="0" smtClean="0"/>
              <a:t>     </a:t>
            </a:r>
            <a:r>
              <a:rPr lang="ru-RU" sz="2200" b="1" dirty="0" smtClean="0"/>
              <a:t>- Частично </a:t>
            </a:r>
            <a:r>
              <a:rPr lang="ru-RU" sz="2200" b="1" dirty="0"/>
              <a:t>поисковый метод. </a:t>
            </a:r>
            <a:endParaRPr lang="ru-RU" sz="2200" b="1" dirty="0" smtClean="0"/>
          </a:p>
          <a:p>
            <a:pPr marL="0" indent="0">
              <a:buNone/>
            </a:pPr>
            <a:r>
              <a:rPr lang="ru-RU" sz="2200" dirty="0" smtClean="0"/>
              <a:t>Учитель </a:t>
            </a:r>
            <a:r>
              <a:rPr lang="ru-RU" sz="2200" dirty="0"/>
              <a:t>создает проблемную ситуацию, учащиеся решают ее самостоятельно или под руководством учителя на уровне размышления о ней.</a:t>
            </a:r>
          </a:p>
          <a:p>
            <a:pPr marL="0" indent="0">
              <a:buNone/>
            </a:pPr>
            <a:r>
              <a:rPr lang="ru-RU" sz="2200" b="1" dirty="0"/>
              <a:t> </a:t>
            </a:r>
            <a:r>
              <a:rPr lang="ru-RU" sz="2200" b="1" dirty="0" smtClean="0"/>
              <a:t>    - Исследовательский </a:t>
            </a:r>
            <a:r>
              <a:rPr lang="ru-RU" sz="2200" b="1" dirty="0"/>
              <a:t>метод. </a:t>
            </a:r>
            <a:endParaRPr lang="ru-RU" sz="2200" b="1" dirty="0" smtClean="0"/>
          </a:p>
          <a:p>
            <a:pPr marL="0" indent="0">
              <a:buNone/>
            </a:pPr>
            <a:r>
              <a:rPr lang="ru-RU" sz="2200" dirty="0" smtClean="0"/>
              <a:t>Учитель </a:t>
            </a:r>
            <a:r>
              <a:rPr lang="ru-RU" sz="2200" dirty="0"/>
              <a:t>конструирует творческие задания, а учащиеся самостоятельно их решают.</a:t>
            </a:r>
          </a:p>
          <a:p>
            <a:endParaRPr lang="ru-RU" sz="2200" dirty="0"/>
          </a:p>
        </p:txBody>
      </p:sp>
      <p:sp>
        <p:nvSpPr>
          <p:cNvPr id="11" name="Заголовок 1"/>
          <p:cNvSpPr>
            <a:spLocks noGrp="1"/>
          </p:cNvSpPr>
          <p:nvPr>
            <p:ph type="title"/>
          </p:nvPr>
        </p:nvSpPr>
        <p:spPr>
          <a:xfrm>
            <a:off x="455911" y="160338"/>
            <a:ext cx="8229600" cy="720998"/>
          </a:xfrm>
        </p:spPr>
        <p:txBody>
          <a:bodyPr>
            <a:normAutofit/>
          </a:bodyPr>
          <a:lstStyle/>
          <a:p>
            <a:pPr algn="ctr"/>
            <a:r>
              <a:rPr lang="ru-RU" sz="3200" dirty="0" smtClean="0"/>
              <a:t>Методы проблемного обучения:</a:t>
            </a:r>
            <a:endParaRPr lang="ru-RU" sz="3200" dirty="0"/>
          </a:p>
        </p:txBody>
      </p:sp>
    </p:spTree>
    <p:extLst>
      <p:ext uri="{BB962C8B-B14F-4D97-AF65-F5344CB8AC3E}">
        <p14:creationId xmlns:p14="http://schemas.microsoft.com/office/powerpoint/2010/main" val="42238605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dirty="0"/>
              <a:t/>
            </a:r>
            <a:br>
              <a:rPr lang="ru-RU" dirty="0"/>
            </a:br>
            <a:r>
              <a:rPr lang="ru-RU" dirty="0" smtClean="0"/>
              <a:t/>
            </a:r>
            <a:br>
              <a:rPr lang="ru-RU" dirty="0" smtClean="0"/>
            </a:br>
            <a:endParaRPr lang="ru-RU" dirty="0"/>
          </a:p>
        </p:txBody>
      </p:sp>
      <p:sp>
        <p:nvSpPr>
          <p:cNvPr id="3" name="Объект 2"/>
          <p:cNvSpPr>
            <a:spLocks noGrp="1"/>
          </p:cNvSpPr>
          <p:nvPr>
            <p:ph idx="1"/>
          </p:nvPr>
        </p:nvSpPr>
        <p:spPr>
          <a:xfrm>
            <a:off x="323528" y="1196752"/>
            <a:ext cx="8686800" cy="4883373"/>
          </a:xfrm>
        </p:spPr>
        <p:txBody>
          <a:bodyPr>
            <a:normAutofit fontScale="92500"/>
          </a:bodyPr>
          <a:lstStyle/>
          <a:p>
            <a:pPr marL="0" indent="0">
              <a:buNone/>
            </a:pPr>
            <a:r>
              <a:rPr lang="ru-RU" dirty="0"/>
              <a:t>	</a:t>
            </a:r>
            <a:r>
              <a:rPr lang="ru-RU" sz="2300" dirty="0" smtClean="0"/>
              <a:t>                              </a:t>
            </a:r>
            <a:r>
              <a:rPr lang="ru-RU" sz="2300" dirty="0"/>
              <a:t>Использование</a:t>
            </a:r>
            <a:r>
              <a:rPr lang="ru-RU" sz="2300" i="1" dirty="0"/>
              <a:t> игровых ситуаций, творческих, импровизированных и проблемных задач, приёмов «Теории решения изобразительных задач»</a:t>
            </a:r>
            <a:r>
              <a:rPr lang="ru-RU" sz="2300" dirty="0"/>
              <a:t> (ТРИЗ) помогает активизировать наблюдения. Особая разновидность учебных задач  -  </a:t>
            </a:r>
            <a:r>
              <a:rPr lang="ru-RU" sz="2300" i="1" dirty="0"/>
              <a:t>задачи на импровизацию,</a:t>
            </a:r>
            <a:r>
              <a:rPr lang="ru-RU" sz="2300" dirty="0"/>
              <a:t> это высшая степень проявления творчества. От копирования лучших образцов произведений, графики, народного и декоративно-прикладного искусства, дизайна учащиеся постепенно переходят к созданию собственных вариаций и импровизаций.</a:t>
            </a:r>
          </a:p>
          <a:p>
            <a:pPr marL="0" indent="0">
              <a:buNone/>
            </a:pPr>
            <a:r>
              <a:rPr lang="ru-RU" sz="2600" dirty="0"/>
              <a:t> </a:t>
            </a:r>
            <a:r>
              <a:rPr lang="ru-RU" sz="2200" dirty="0"/>
              <a:t>Используя технологию проблемного обучения, я стараюсь с первых минут урока завладеть вниманием учащихся, пригласить их совершить открытие самим, ведь лучше всего запоминаются знания не услышанные, а добытые в поиске. </a:t>
            </a:r>
          </a:p>
          <a:p>
            <a:pPr marL="0" indent="0">
              <a:buNone/>
            </a:pPr>
            <a:r>
              <a:rPr lang="ru-RU" sz="2200" dirty="0"/>
              <a:t>У ребят укрепляется вера в себя, в свои способности и возможности.</a:t>
            </a:r>
          </a:p>
          <a:p>
            <a:pPr marL="0" indent="0">
              <a:buNone/>
            </a:pPr>
            <a:endParaRPr lang="ru-RU" sz="2800" dirty="0"/>
          </a:p>
        </p:txBody>
      </p:sp>
    </p:spTree>
    <p:extLst>
      <p:ext uri="{BB962C8B-B14F-4D97-AF65-F5344CB8AC3E}">
        <p14:creationId xmlns:p14="http://schemas.microsoft.com/office/powerpoint/2010/main" val="13636512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332656"/>
            <a:ext cx="8686800" cy="648072"/>
          </a:xfrm>
        </p:spPr>
        <p:txBody>
          <a:bodyPr>
            <a:normAutofit/>
          </a:bodyPr>
          <a:lstStyle/>
          <a:p>
            <a:pPr algn="ctr"/>
            <a:r>
              <a:rPr lang="ru-RU" sz="3200" dirty="0" smtClean="0"/>
              <a:t>Сущность проблемного обучения</a:t>
            </a:r>
            <a:endParaRPr lang="ru-RU" sz="3200" dirty="0"/>
          </a:p>
        </p:txBody>
      </p:sp>
      <p:sp>
        <p:nvSpPr>
          <p:cNvPr id="3" name="Объект 2"/>
          <p:cNvSpPr>
            <a:spLocks noGrp="1"/>
          </p:cNvSpPr>
          <p:nvPr>
            <p:ph idx="1"/>
          </p:nvPr>
        </p:nvSpPr>
        <p:spPr/>
        <p:txBody>
          <a:bodyPr/>
          <a:lstStyle/>
          <a:p>
            <a:pPr marL="0" indent="0">
              <a:buNone/>
            </a:pPr>
            <a:r>
              <a:rPr lang="ru-RU" altLang="ru-RU" sz="2200" dirty="0" smtClean="0"/>
              <a:t>	Сущность</a:t>
            </a:r>
            <a:r>
              <a:rPr lang="ru-RU" altLang="ru-RU" sz="2200" dirty="0"/>
              <a:t> проблемного </a:t>
            </a:r>
            <a:r>
              <a:rPr lang="ru-RU" altLang="ru-RU" sz="2200" dirty="0" smtClean="0"/>
              <a:t>обучения </a:t>
            </a:r>
            <a:r>
              <a:rPr lang="ru-RU" sz="2200" dirty="0" smtClean="0"/>
              <a:t>сводится </a:t>
            </a:r>
            <a:r>
              <a:rPr lang="ru-RU" sz="2200" dirty="0"/>
              <a:t>к тому, что в процессе обучения в корне изменяется характер и структура познавательной деятельности учащегося, приводящее к развитию творческого потенциала личности учащегося. </a:t>
            </a:r>
            <a:endParaRPr lang="ru-RU" sz="2200" dirty="0" smtClean="0"/>
          </a:p>
          <a:p>
            <a:pPr marL="0" indent="0">
              <a:buNone/>
            </a:pPr>
            <a:r>
              <a:rPr lang="ru-RU" sz="2200" dirty="0" smtClean="0"/>
              <a:t>Главным </a:t>
            </a:r>
            <a:r>
              <a:rPr lang="ru-RU" sz="2200" dirty="0"/>
              <a:t>и характерным признаком проблемного обучения является проблемная ситуация. </a:t>
            </a:r>
          </a:p>
          <a:p>
            <a:pPr marL="0" indent="0">
              <a:buNone/>
            </a:pPr>
            <a:endParaRPr lang="ru-RU" dirty="0"/>
          </a:p>
        </p:txBody>
      </p:sp>
      <p:pic>
        <p:nvPicPr>
          <p:cNvPr id="4" name="Picture 5" descr="C:\Users\Анна Семёновна\Desktop\imagesU4N65988.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012160" y="4096483"/>
            <a:ext cx="2295525" cy="2295525"/>
          </a:xfrm>
          <a:prstGeom prst="rect">
            <a:avLst/>
          </a:prstGeom>
          <a:noFill/>
        </p:spPr>
      </p:pic>
    </p:spTree>
    <p:extLst>
      <p:ext uri="{BB962C8B-B14F-4D97-AF65-F5344CB8AC3E}">
        <p14:creationId xmlns:p14="http://schemas.microsoft.com/office/powerpoint/2010/main" val="20411403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523528"/>
          </a:xfrm>
        </p:spPr>
        <p:txBody>
          <a:bodyPr>
            <a:normAutofit fontScale="90000"/>
          </a:bodyPr>
          <a:lstStyle/>
          <a:p>
            <a:pPr algn="ctr"/>
            <a:r>
              <a:rPr lang="ru-RU" dirty="0" smtClean="0"/>
              <a:t>Пример проблемной ситуации</a:t>
            </a:r>
            <a:endParaRPr lang="ru-RU" dirty="0"/>
          </a:p>
        </p:txBody>
      </p:sp>
      <p:sp>
        <p:nvSpPr>
          <p:cNvPr id="5" name="Объект 4"/>
          <p:cNvSpPr>
            <a:spLocks noGrp="1"/>
          </p:cNvSpPr>
          <p:nvPr>
            <p:ph idx="1"/>
          </p:nvPr>
        </p:nvSpPr>
        <p:spPr>
          <a:xfrm>
            <a:off x="304800" y="980728"/>
            <a:ext cx="8686800" cy="5688632"/>
          </a:xfrm>
        </p:spPr>
        <p:txBody>
          <a:bodyPr>
            <a:noAutofit/>
          </a:bodyPr>
          <a:lstStyle/>
          <a:p>
            <a:pPr marL="0" indent="0">
              <a:buNone/>
            </a:pPr>
            <a:r>
              <a:rPr lang="ru-RU" sz="2200" dirty="0" smtClean="0"/>
              <a:t>	</a:t>
            </a:r>
            <a:r>
              <a:rPr lang="ru-RU" sz="2000" dirty="0" smtClean="0"/>
              <a:t>Главным </a:t>
            </a:r>
            <a:r>
              <a:rPr lang="ru-RU" sz="2000" dirty="0"/>
              <a:t>этапом в проблемном обучении является создание проблемной ситуации разными способами. Приведу пример создания проблемной ситуации на уроке  изобразительного искусства. Например</a:t>
            </a:r>
            <a:r>
              <a:rPr lang="ru-RU" sz="2000" dirty="0" smtClean="0"/>
              <a:t>: «Образ человека-главная тема в искусстве », </a:t>
            </a:r>
            <a:r>
              <a:rPr lang="ru-RU" sz="2000" dirty="0"/>
              <a:t>после освоения схемы выполнения человека в покое, учащимся предлагается нарисовать человека в движении. Зная, что в схеме человек делится на равные отрезки (от головы до талии и от талии до ног) и в состоянии покоя рисунок выполняется с головы, перед учащимся возникает проблемная ситуация: а как же быть, если человек идет, бежит, т.е. находится в движении? Такую задачу приходится решать детям в процессе рассуждения. Обсуждая данную проблему учащиеся приходят к выводу, что при изображении в рисунке движения человека самое главное - положение основной массы тела, т.е. туловища и в этой ситуации, выполнять рисунок следует не с головы, а с туловища. Таким образом, учитель вместе с детьми находит алгоритм решения проблемы.</a:t>
            </a:r>
          </a:p>
          <a:p>
            <a:endParaRPr lang="ru-RU" sz="2200" dirty="0"/>
          </a:p>
        </p:txBody>
      </p:sp>
    </p:spTree>
    <p:extLst>
      <p:ext uri="{BB962C8B-B14F-4D97-AF65-F5344CB8AC3E}">
        <p14:creationId xmlns:p14="http://schemas.microsoft.com/office/powerpoint/2010/main" val="33709411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Вывод</a:t>
            </a:r>
            <a:br>
              <a:rPr lang="ru-RU" dirty="0" smtClean="0"/>
            </a:br>
            <a:endParaRPr lang="ru-RU" dirty="0"/>
          </a:p>
        </p:txBody>
      </p:sp>
      <p:sp>
        <p:nvSpPr>
          <p:cNvPr id="3" name="Объект 2"/>
          <p:cNvSpPr>
            <a:spLocks noGrp="1"/>
          </p:cNvSpPr>
          <p:nvPr>
            <p:ph idx="1"/>
          </p:nvPr>
        </p:nvSpPr>
        <p:spPr>
          <a:xfrm>
            <a:off x="304800" y="1196752"/>
            <a:ext cx="8686800" cy="4883373"/>
          </a:xfrm>
        </p:spPr>
        <p:txBody>
          <a:bodyPr>
            <a:normAutofit fontScale="92500" lnSpcReduction="10000"/>
          </a:bodyPr>
          <a:lstStyle/>
          <a:p>
            <a:pPr marL="0" indent="0">
              <a:buNone/>
            </a:pPr>
            <a:r>
              <a:rPr lang="ru-RU" sz="3500" dirty="0" smtClean="0"/>
              <a:t>	</a:t>
            </a:r>
            <a:r>
              <a:rPr lang="ru-RU" sz="2400" dirty="0" smtClean="0"/>
              <a:t>Мой </a:t>
            </a:r>
            <a:r>
              <a:rPr lang="ru-RU" sz="2400" dirty="0"/>
              <a:t>опыт работы  с применением технологии проблемного обучения на уроках изобразительного </a:t>
            </a:r>
            <a:r>
              <a:rPr lang="ru-RU" sz="2400" dirty="0" smtClean="0"/>
              <a:t>искусства </a:t>
            </a:r>
            <a:r>
              <a:rPr lang="ru-RU" sz="2400" dirty="0"/>
              <a:t>показывает, что она дает положительные результаты, способствует развитию творческой активности учащихся, развитию у них исследовательских навыков, способности мыслить неординарно. Нестандартные уроки, возможность учащихся самим формулировать вопросы и искать ответы на них, свободное изложение своих мыслей, рассуждение, совместный поиск истины, которая всегда где-то рядом – все это способствует формированию познавательной активности учащихся на уроках изобразительного искусства</a:t>
            </a:r>
            <a:r>
              <a:rPr lang="ru-RU" sz="2400" dirty="0" smtClean="0"/>
              <a:t>.</a:t>
            </a:r>
            <a:endParaRPr lang="ru-RU" sz="2400" dirty="0"/>
          </a:p>
          <a:p>
            <a:pPr marL="0" indent="0">
              <a:buNone/>
            </a:pPr>
            <a:r>
              <a:rPr lang="ru-RU" sz="2400" dirty="0" smtClean="0"/>
              <a:t>	Применение </a:t>
            </a:r>
            <a:r>
              <a:rPr lang="ru-RU" sz="2400" dirty="0"/>
              <a:t>в учебном процессе проблемных ситуаций помогает педагогу формировать у учащихся самостоятельное, активное, творческое мышление.</a:t>
            </a:r>
          </a:p>
          <a:p>
            <a:endParaRPr lang="ru-RU" dirty="0"/>
          </a:p>
        </p:txBody>
      </p:sp>
    </p:spTree>
    <p:extLst>
      <p:ext uri="{BB962C8B-B14F-4D97-AF65-F5344CB8AC3E}">
        <p14:creationId xmlns:p14="http://schemas.microsoft.com/office/powerpoint/2010/main" val="12617540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1340768"/>
            <a:ext cx="8686800" cy="4392488"/>
          </a:xfrm>
        </p:spPr>
        <p:txBody>
          <a:bodyPr/>
          <a:lstStyle/>
          <a:p>
            <a:pPr algn="ctr"/>
            <a:r>
              <a:rPr lang="ru-RU" dirty="0" smtClean="0"/>
              <a:t>Спасибо за внимание!</a:t>
            </a:r>
            <a:endParaRPr lang="ru-RU" dirty="0"/>
          </a:p>
        </p:txBody>
      </p:sp>
      <p:sp>
        <p:nvSpPr>
          <p:cNvPr id="3" name="Объект 2"/>
          <p:cNvSpPr>
            <a:spLocks noGrp="1"/>
          </p:cNvSpPr>
          <p:nvPr>
            <p:ph idx="1"/>
          </p:nvPr>
        </p:nvSpPr>
        <p:spPr>
          <a:xfrm>
            <a:off x="304800" y="2204865"/>
            <a:ext cx="8686800" cy="720080"/>
          </a:xfrm>
        </p:spPr>
        <p:txBody>
          <a:bodyPr/>
          <a:lstStyle/>
          <a:p>
            <a:pPr marL="0" indent="0">
              <a:buNone/>
            </a:pPr>
            <a:endParaRPr lang="ru-RU" dirty="0"/>
          </a:p>
          <a:p>
            <a:pPr marL="0" indent="0">
              <a:buNone/>
            </a:pPr>
            <a:endParaRPr lang="ru-RU" dirty="0"/>
          </a:p>
          <a:p>
            <a:pPr marL="0" indent="0">
              <a:buNone/>
            </a:pPr>
            <a:endParaRPr lang="ru-RU" dirty="0" smtClean="0"/>
          </a:p>
        </p:txBody>
      </p:sp>
      <p:pic>
        <p:nvPicPr>
          <p:cNvPr id="4" name="Picture 5" descr="C:\Users\Анна Семёновна\Desktop\imagesU4N65988.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156176" y="4653136"/>
            <a:ext cx="1524000" cy="1524000"/>
          </a:xfrm>
          <a:prstGeom prst="rect">
            <a:avLst/>
          </a:prstGeom>
          <a:noFill/>
        </p:spPr>
      </p:pic>
    </p:spTree>
    <p:extLst>
      <p:ext uri="{BB962C8B-B14F-4D97-AF65-F5344CB8AC3E}">
        <p14:creationId xmlns:p14="http://schemas.microsoft.com/office/powerpoint/2010/main" val="1831263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dirty="0"/>
              <a:t/>
            </a:r>
            <a:br>
              <a:rPr lang="ru-RU" dirty="0"/>
            </a:br>
            <a:endParaRPr lang="ru-RU" dirty="0"/>
          </a:p>
        </p:txBody>
      </p:sp>
      <p:sp>
        <p:nvSpPr>
          <p:cNvPr id="3" name="Объект 2"/>
          <p:cNvSpPr>
            <a:spLocks noGrp="1"/>
          </p:cNvSpPr>
          <p:nvPr>
            <p:ph idx="1"/>
          </p:nvPr>
        </p:nvSpPr>
        <p:spPr/>
        <p:txBody>
          <a:bodyPr>
            <a:normAutofit fontScale="70000" lnSpcReduction="20000"/>
          </a:bodyPr>
          <a:lstStyle/>
          <a:p>
            <a:pPr marL="0" indent="0">
              <a:spcAft>
                <a:spcPts val="0"/>
              </a:spcAft>
              <a:buNone/>
            </a:pPr>
            <a:r>
              <a:rPr lang="ru-RU" dirty="0">
                <a:latin typeface="Times New Roman"/>
                <a:ea typeface="Times New Roman"/>
              </a:rPr>
              <a:t> </a:t>
            </a:r>
            <a:r>
              <a:rPr lang="ru-RU" dirty="0" smtClean="0">
                <a:latin typeface="Times New Roman"/>
                <a:ea typeface="Times New Roman"/>
              </a:rPr>
              <a:t>                                                      « </a:t>
            </a:r>
            <a:r>
              <a:rPr lang="ru-RU" dirty="0">
                <a:latin typeface="Times New Roman"/>
                <a:ea typeface="Times New Roman"/>
              </a:rPr>
              <a:t>Дайте ученику как можно больше                               </a:t>
            </a:r>
          </a:p>
          <a:p>
            <a:pPr marL="0" indent="0">
              <a:spcAft>
                <a:spcPts val="0"/>
              </a:spcAft>
              <a:buNone/>
            </a:pPr>
            <a:r>
              <a:rPr lang="ru-RU" dirty="0">
                <a:latin typeface="Times New Roman"/>
                <a:ea typeface="Times New Roman"/>
              </a:rPr>
              <a:t>                                                      сведений и вызывайте его на </a:t>
            </a:r>
          </a:p>
          <a:p>
            <a:pPr marL="0" indent="0">
              <a:spcAft>
                <a:spcPts val="0"/>
              </a:spcAft>
              <a:buNone/>
            </a:pPr>
            <a:r>
              <a:rPr lang="ru-RU" dirty="0">
                <a:latin typeface="Times New Roman"/>
                <a:ea typeface="Times New Roman"/>
              </a:rPr>
              <a:t>                                                       наибольшее число наблюдений</a:t>
            </a:r>
          </a:p>
          <a:p>
            <a:pPr marL="0" indent="0">
              <a:spcAft>
                <a:spcPts val="0"/>
              </a:spcAft>
              <a:buNone/>
            </a:pPr>
            <a:r>
              <a:rPr lang="ru-RU" dirty="0">
                <a:latin typeface="Times New Roman"/>
                <a:ea typeface="Times New Roman"/>
              </a:rPr>
              <a:t>                                                       по всем отраслям знания, но как </a:t>
            </a:r>
          </a:p>
          <a:p>
            <a:pPr marL="0" indent="0">
              <a:spcAft>
                <a:spcPts val="0"/>
              </a:spcAft>
              <a:buNone/>
            </a:pPr>
            <a:r>
              <a:rPr lang="ru-RU" dirty="0">
                <a:latin typeface="Times New Roman"/>
                <a:ea typeface="Times New Roman"/>
              </a:rPr>
              <a:t>                                                       можно меньше сообщайте ему общих   </a:t>
            </a:r>
          </a:p>
          <a:p>
            <a:pPr marL="0" indent="0">
              <a:spcAft>
                <a:spcPts val="0"/>
              </a:spcAft>
              <a:buNone/>
            </a:pPr>
            <a:r>
              <a:rPr lang="ru-RU" dirty="0">
                <a:latin typeface="Times New Roman"/>
                <a:ea typeface="Times New Roman"/>
              </a:rPr>
              <a:t>                                                       выводов, определений, подразделений</a:t>
            </a:r>
          </a:p>
          <a:p>
            <a:pPr marL="0" indent="0">
              <a:spcAft>
                <a:spcPts val="0"/>
              </a:spcAft>
              <a:buNone/>
            </a:pPr>
            <a:r>
              <a:rPr lang="ru-RU" dirty="0">
                <a:latin typeface="Times New Roman"/>
                <a:ea typeface="Times New Roman"/>
              </a:rPr>
              <a:t>                                                       и всякой терминологии»</a:t>
            </a:r>
          </a:p>
          <a:p>
            <a:pPr marL="0" indent="0">
              <a:spcAft>
                <a:spcPts val="0"/>
              </a:spcAft>
              <a:buNone/>
            </a:pPr>
            <a:r>
              <a:rPr lang="ru-RU" dirty="0">
                <a:latin typeface="Times New Roman"/>
                <a:ea typeface="Times New Roman"/>
              </a:rPr>
              <a:t>                                                                                  Л. Н. Толстой</a:t>
            </a:r>
            <a:r>
              <a:rPr lang="ru-RU" sz="2000" dirty="0" smtClean="0"/>
              <a:t>)                                                </a:t>
            </a:r>
            <a:endParaRPr lang="ru-RU" sz="2000" dirty="0"/>
          </a:p>
        </p:txBody>
      </p:sp>
      <p:pic>
        <p:nvPicPr>
          <p:cNvPr id="4" name="Picture 5" descr="C:\Users\Анна Семёновна\Desktop\imagesU4N65988.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43608" y="3501008"/>
            <a:ext cx="2388096" cy="2388096"/>
          </a:xfrm>
          <a:prstGeom prst="rect">
            <a:avLst/>
          </a:prstGeom>
          <a:noFill/>
        </p:spPr>
      </p:pic>
    </p:spTree>
    <p:extLst>
      <p:ext uri="{BB962C8B-B14F-4D97-AF65-F5344CB8AC3E}">
        <p14:creationId xmlns:p14="http://schemas.microsoft.com/office/powerpoint/2010/main" val="38078335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5911" y="160338"/>
            <a:ext cx="8229600" cy="720998"/>
          </a:xfrm>
        </p:spPr>
        <p:txBody>
          <a:bodyPr>
            <a:normAutofit/>
          </a:bodyPr>
          <a:lstStyle/>
          <a:p>
            <a:pPr algn="ctr"/>
            <a:r>
              <a:rPr lang="ru-RU" sz="3200" dirty="0" smtClean="0"/>
              <a:t>Введение</a:t>
            </a:r>
            <a:endParaRPr lang="ru-RU" sz="3200" dirty="0"/>
          </a:p>
        </p:txBody>
      </p:sp>
      <p:sp>
        <p:nvSpPr>
          <p:cNvPr id="3" name="Объект 2"/>
          <p:cNvSpPr>
            <a:spLocks noGrp="1"/>
          </p:cNvSpPr>
          <p:nvPr>
            <p:ph idx="1"/>
          </p:nvPr>
        </p:nvSpPr>
        <p:spPr>
          <a:xfrm>
            <a:off x="304800" y="1268760"/>
            <a:ext cx="8686800" cy="5040560"/>
          </a:xfrm>
        </p:spPr>
        <p:txBody>
          <a:bodyPr>
            <a:normAutofit fontScale="62500" lnSpcReduction="20000"/>
          </a:bodyPr>
          <a:lstStyle/>
          <a:p>
            <a:pPr marL="0" indent="0">
              <a:buNone/>
            </a:pPr>
            <a:r>
              <a:rPr lang="ru-RU" dirty="0" smtClean="0"/>
              <a:t>	Каждый </a:t>
            </a:r>
            <a:r>
              <a:rPr lang="ru-RU" dirty="0"/>
              <a:t>учитель хочет, чтобы его предмет вызывал глубокий интерес у школьников, чтобы каждый урок был праздником, маленьким представлением, доставляющим радость  ученикам и учителю. </a:t>
            </a:r>
          </a:p>
          <a:p>
            <a:pPr marL="0" indent="0">
              <a:buNone/>
            </a:pPr>
            <a:r>
              <a:rPr lang="ru-RU" dirty="0" smtClean="0"/>
              <a:t>	Для </a:t>
            </a:r>
            <a:r>
              <a:rPr lang="ru-RU" dirty="0"/>
              <a:t>этого необходимо сделать из ученика активного соучастника учебного процесса. Ученик может усвоить информацию только в собственной деятельности при заинтересованности предметом. Поэтому учителю нужно забыть о роли информатора, он должен исполнять роль организатора познавательной деятельности ученика.</a:t>
            </a:r>
          </a:p>
          <a:p>
            <a:pPr marL="0" indent="0">
              <a:buNone/>
            </a:pPr>
            <a:r>
              <a:rPr lang="ru-RU" dirty="0" smtClean="0"/>
              <a:t>	Самостоятельное </a:t>
            </a:r>
            <a:r>
              <a:rPr lang="ru-RU" dirty="0"/>
              <a:t>открытие малейшей крупицы знания учеником доставляет ему огромное удовольствие, позволяет ощутить свои возможности, возвышает его в собственных глазах. Ученик </a:t>
            </a:r>
            <a:r>
              <a:rPr lang="ru-RU" dirty="0" err="1"/>
              <a:t>самоутверждается</a:t>
            </a:r>
            <a:r>
              <a:rPr lang="ru-RU" dirty="0"/>
              <a:t> как личность. Эту положительную гамму эмоций школьник хранит в памяти, стремится пережить еще и еще раз. Так возникает интерес не просто к предмету, а к самому процессу познания – познавательный интерес.</a:t>
            </a:r>
          </a:p>
          <a:p>
            <a:endParaRPr lang="ru-RU" dirty="0"/>
          </a:p>
        </p:txBody>
      </p:sp>
      <p:sp>
        <p:nvSpPr>
          <p:cNvPr id="4" name="AutoShape 2" descr="Картинки по запросу картинки учитель ученик"/>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Tree>
    <p:extLst>
      <p:ext uri="{BB962C8B-B14F-4D97-AF65-F5344CB8AC3E}">
        <p14:creationId xmlns:p14="http://schemas.microsoft.com/office/powerpoint/2010/main" val="13970916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dirty="0"/>
              <a:t/>
            </a:r>
            <a:br>
              <a:rPr lang="ru-RU" dirty="0"/>
            </a:br>
            <a:r>
              <a:rPr lang="ru-RU" dirty="0" smtClean="0"/>
              <a:t/>
            </a:r>
            <a:br>
              <a:rPr lang="ru-RU" dirty="0" smtClean="0"/>
            </a:br>
            <a:endParaRPr lang="ru-RU" dirty="0"/>
          </a:p>
        </p:txBody>
      </p:sp>
      <p:sp>
        <p:nvSpPr>
          <p:cNvPr id="7" name="Объект 6"/>
          <p:cNvSpPr>
            <a:spLocks noGrp="1"/>
          </p:cNvSpPr>
          <p:nvPr>
            <p:ph idx="1"/>
          </p:nvPr>
        </p:nvSpPr>
        <p:spPr>
          <a:xfrm>
            <a:off x="304800" y="1124744"/>
            <a:ext cx="8686800" cy="4955381"/>
          </a:xfrm>
        </p:spPr>
        <p:txBody>
          <a:bodyPr>
            <a:normAutofit/>
          </a:bodyPr>
          <a:lstStyle/>
          <a:p>
            <a:pPr marL="0" indent="0">
              <a:buNone/>
            </a:pPr>
            <a:r>
              <a:rPr lang="ru-RU" sz="2600" dirty="0" smtClean="0"/>
              <a:t>	</a:t>
            </a:r>
            <a:r>
              <a:rPr lang="ru-RU" sz="2200" dirty="0" smtClean="0"/>
              <a:t>Развитию познавательных и творческих интересов у учащихся, исследовательских навыков способствуют различные виды технологий: компьютерные технологии, технология проблемного и исследовательского обучения, технология игрового обучения, и т.д.</a:t>
            </a:r>
          </a:p>
          <a:p>
            <a:pPr marL="0" indent="0">
              <a:buNone/>
            </a:pPr>
            <a:r>
              <a:rPr lang="ru-RU" sz="2200" dirty="0" smtClean="0"/>
              <a:t>	Знания </a:t>
            </a:r>
            <a:r>
              <a:rPr lang="ru-RU" sz="2200" dirty="0"/>
              <a:t>и умения в процессе обучения подвергаются определенным изменениям – углубляются, расширяются, становятся более действенными, между ними устанавливаются сложные взаимосвязи. В этом и заключается их развитие, которое, в свою очередь, влияет и определяет развитие учащихся.</a:t>
            </a:r>
          </a:p>
          <a:p>
            <a:pPr marL="0" indent="0">
              <a:buNone/>
            </a:pPr>
            <a:r>
              <a:rPr lang="ru-RU" sz="2200" dirty="0" smtClean="0"/>
              <a:t>	Наиболее </a:t>
            </a:r>
            <a:r>
              <a:rPr lang="ru-RU" sz="2200" dirty="0"/>
              <a:t>удачным приемом подачи материала является проблемное обучение.</a:t>
            </a:r>
          </a:p>
          <a:p>
            <a:endParaRPr lang="ru-RU" dirty="0"/>
          </a:p>
        </p:txBody>
      </p:sp>
    </p:spTree>
    <p:extLst>
      <p:ext uri="{BB962C8B-B14F-4D97-AF65-F5344CB8AC3E}">
        <p14:creationId xmlns:p14="http://schemas.microsoft.com/office/powerpoint/2010/main" val="41967731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332656"/>
            <a:ext cx="8686800" cy="648072"/>
          </a:xfrm>
        </p:spPr>
        <p:txBody>
          <a:bodyPr>
            <a:normAutofit/>
          </a:bodyPr>
          <a:lstStyle/>
          <a:p>
            <a:pPr algn="ctr"/>
            <a:r>
              <a:rPr lang="ru-RU" sz="3200" dirty="0" smtClean="0"/>
              <a:t>Понятие проблемного обучения</a:t>
            </a:r>
            <a:endParaRPr lang="ru-RU" sz="3200" dirty="0"/>
          </a:p>
        </p:txBody>
      </p:sp>
      <p:sp>
        <p:nvSpPr>
          <p:cNvPr id="3" name="Объект 2"/>
          <p:cNvSpPr>
            <a:spLocks noGrp="1"/>
          </p:cNvSpPr>
          <p:nvPr>
            <p:ph idx="1"/>
          </p:nvPr>
        </p:nvSpPr>
        <p:spPr/>
        <p:txBody>
          <a:bodyPr>
            <a:normAutofit/>
          </a:bodyPr>
          <a:lstStyle/>
          <a:p>
            <a:pPr marL="0" indent="0">
              <a:buNone/>
            </a:pPr>
            <a:r>
              <a:rPr lang="ru-RU" sz="2300" b="1" dirty="0" smtClean="0"/>
              <a:t>	Проблемное </a:t>
            </a:r>
            <a:r>
              <a:rPr lang="ru-RU" sz="2300" b="1" dirty="0"/>
              <a:t>обучение</a:t>
            </a:r>
            <a:r>
              <a:rPr lang="ru-RU" sz="2300" dirty="0"/>
              <a:t> — </a:t>
            </a:r>
            <a:r>
              <a:rPr lang="ru-RU" sz="2200" dirty="0" smtClean="0"/>
              <a:t>это организованный </a:t>
            </a:r>
            <a:r>
              <a:rPr lang="ru-RU" sz="2200" dirty="0"/>
              <a:t>преподавателем способ активного взаимодействия субъекта с проблемно-представленным содержанием обучения, в ходе которого он приобщается к объективным противоречиям научного знания и способам их решения. Учится мыслить, творчески усваивать знания.</a:t>
            </a:r>
          </a:p>
        </p:txBody>
      </p:sp>
      <p:pic>
        <p:nvPicPr>
          <p:cNvPr id="4" name="Picture 5" descr="C:\Users\Анна Семёновна\Desktop\imagesU4N65988.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52120" y="3933056"/>
            <a:ext cx="2232248" cy="2232248"/>
          </a:xfrm>
          <a:prstGeom prst="rect">
            <a:avLst/>
          </a:prstGeom>
          <a:noFill/>
        </p:spPr>
      </p:pic>
    </p:spTree>
    <p:extLst>
      <p:ext uri="{BB962C8B-B14F-4D97-AF65-F5344CB8AC3E}">
        <p14:creationId xmlns:p14="http://schemas.microsoft.com/office/powerpoint/2010/main" val="25490864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451520"/>
          </a:xfrm>
        </p:spPr>
        <p:txBody>
          <a:bodyPr>
            <a:normAutofit fontScale="90000"/>
          </a:bodyPr>
          <a:lstStyle/>
          <a:p>
            <a:pPr algn="ctr"/>
            <a:r>
              <a:rPr lang="ru-RU" dirty="0" smtClean="0"/>
              <a:t>Цели проблемного обучения:</a:t>
            </a:r>
            <a:endParaRPr lang="ru-RU" dirty="0"/>
          </a:p>
        </p:txBody>
      </p:sp>
      <p:sp>
        <p:nvSpPr>
          <p:cNvPr id="3" name="Объект 2"/>
          <p:cNvSpPr>
            <a:spLocks noGrp="1"/>
          </p:cNvSpPr>
          <p:nvPr>
            <p:ph idx="1"/>
          </p:nvPr>
        </p:nvSpPr>
        <p:spPr>
          <a:xfrm>
            <a:off x="304800" y="764704"/>
            <a:ext cx="8686800" cy="4464497"/>
          </a:xfrm>
        </p:spPr>
        <p:txBody>
          <a:bodyPr>
            <a:normAutofit/>
          </a:bodyPr>
          <a:lstStyle/>
          <a:p>
            <a:pPr marL="0" indent="0">
              <a:buNone/>
            </a:pPr>
            <a:r>
              <a:rPr lang="ru-RU" b="1" dirty="0">
                <a:solidFill>
                  <a:schemeClr val="tx2">
                    <a:lumMod val="75000"/>
                    <a:lumOff val="25000"/>
                  </a:schemeClr>
                </a:solidFill>
              </a:rPr>
              <a:t/>
            </a:r>
            <a:br>
              <a:rPr lang="ru-RU" b="1" dirty="0">
                <a:solidFill>
                  <a:schemeClr val="tx2">
                    <a:lumMod val="75000"/>
                    <a:lumOff val="25000"/>
                  </a:schemeClr>
                </a:solidFill>
              </a:rPr>
            </a:br>
            <a:r>
              <a:rPr lang="ru-RU" sz="2600" dirty="0"/>
              <a:t>- </a:t>
            </a:r>
            <a:r>
              <a:rPr lang="ru-RU" sz="2200" dirty="0"/>
              <a:t>развитие мышления и способностей учащихся, развитие творческих умений</a:t>
            </a:r>
            <a:r>
              <a:rPr lang="ru-RU" sz="2200" dirty="0" smtClean="0"/>
              <a:t>;</a:t>
            </a:r>
          </a:p>
          <a:p>
            <a:pPr marL="0" indent="0">
              <a:buNone/>
            </a:pPr>
            <a:r>
              <a:rPr lang="ru-RU" sz="2200" dirty="0"/>
              <a:t/>
            </a:r>
            <a:br>
              <a:rPr lang="ru-RU" sz="2200" dirty="0"/>
            </a:br>
            <a:r>
              <a:rPr lang="ru-RU" sz="2200" dirty="0"/>
              <a:t>- усвоение учащимися знаний, умений в ходе активного поиска и самостоятельного решения проблем</a:t>
            </a:r>
            <a:r>
              <a:rPr lang="ru-RU" sz="2200" dirty="0" smtClean="0"/>
              <a:t>;</a:t>
            </a:r>
          </a:p>
          <a:p>
            <a:pPr marL="0" indent="0">
              <a:buNone/>
            </a:pPr>
            <a:r>
              <a:rPr lang="ru-RU" sz="2200" dirty="0"/>
              <a:t/>
            </a:r>
            <a:br>
              <a:rPr lang="ru-RU" sz="2200" dirty="0"/>
            </a:br>
            <a:r>
              <a:rPr lang="ru-RU" sz="2200" dirty="0"/>
              <a:t>- воспитание активной творческой личности учащегося, умеющего видеть, ставить и разрешать нестандартные </a:t>
            </a:r>
            <a:r>
              <a:rPr lang="ru-RU" sz="2200" dirty="0" smtClean="0"/>
              <a:t>проблемы</a:t>
            </a:r>
            <a:r>
              <a:rPr lang="ru-RU" sz="2200" dirty="0"/>
              <a:t>.</a:t>
            </a:r>
            <a:r>
              <a:rPr lang="ru-RU" sz="2200" b="1" dirty="0">
                <a:solidFill>
                  <a:schemeClr val="tx2">
                    <a:lumMod val="75000"/>
                    <a:lumOff val="25000"/>
                  </a:schemeClr>
                </a:solidFill>
              </a:rPr>
              <a:t/>
            </a:r>
            <a:br>
              <a:rPr lang="ru-RU" sz="2200" b="1" dirty="0">
                <a:solidFill>
                  <a:schemeClr val="tx2">
                    <a:lumMod val="75000"/>
                    <a:lumOff val="25000"/>
                  </a:schemeClr>
                </a:solidFill>
              </a:rPr>
            </a:br>
            <a:endParaRPr lang="ru-RU" sz="2200" dirty="0"/>
          </a:p>
        </p:txBody>
      </p:sp>
      <p:pic>
        <p:nvPicPr>
          <p:cNvPr id="4" name="Picture 5" descr="C:\Users\Анна Семёновна\Desktop\imagesU4N65988.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372200" y="4869160"/>
            <a:ext cx="1524000" cy="1524000"/>
          </a:xfrm>
          <a:prstGeom prst="rect">
            <a:avLst/>
          </a:prstGeom>
          <a:noFill/>
        </p:spPr>
      </p:pic>
    </p:spTree>
    <p:extLst>
      <p:ext uri="{BB962C8B-B14F-4D97-AF65-F5344CB8AC3E}">
        <p14:creationId xmlns:p14="http://schemas.microsoft.com/office/powerpoint/2010/main" val="22744436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dirty="0"/>
              <a:t/>
            </a:r>
            <a:br>
              <a:rPr lang="ru-RU" dirty="0"/>
            </a:br>
            <a:r>
              <a:rPr lang="ru-RU" dirty="0" smtClean="0"/>
              <a:t/>
            </a:r>
            <a:br>
              <a:rPr lang="ru-RU" dirty="0" smtClean="0"/>
            </a:br>
            <a:endParaRPr lang="ru-RU" dirty="0"/>
          </a:p>
        </p:txBody>
      </p:sp>
      <p:sp>
        <p:nvSpPr>
          <p:cNvPr id="3" name="Объект 2"/>
          <p:cNvSpPr>
            <a:spLocks noGrp="1"/>
          </p:cNvSpPr>
          <p:nvPr>
            <p:ph idx="1"/>
          </p:nvPr>
        </p:nvSpPr>
        <p:spPr>
          <a:xfrm>
            <a:off x="304800" y="1340768"/>
            <a:ext cx="8686800" cy="4739357"/>
          </a:xfrm>
        </p:spPr>
        <p:txBody>
          <a:bodyPr>
            <a:noAutofit/>
          </a:bodyPr>
          <a:lstStyle/>
          <a:p>
            <a:pPr marL="0" indent="0">
              <a:buNone/>
            </a:pPr>
            <a:r>
              <a:rPr lang="ru-RU" sz="2200" dirty="0" smtClean="0"/>
              <a:t>	Если </a:t>
            </a:r>
            <a:r>
              <a:rPr lang="ru-RU" sz="2200" dirty="0"/>
              <a:t>традиционное обучение школьников на уроках изобразительного искусства базируется на ассоциативном мышлении, памяти, которая закрепляется повторениями, заключается в воспроизведении, обновлении когда-то уже бывших </a:t>
            </a:r>
            <a:r>
              <a:rPr lang="ru-RU" sz="2200" dirty="0" smtClean="0"/>
              <a:t>мыслей.</a:t>
            </a:r>
          </a:p>
          <a:p>
            <a:pPr marL="0" indent="0">
              <a:buNone/>
            </a:pPr>
            <a:r>
              <a:rPr lang="ru-RU" sz="2200" dirty="0" smtClean="0"/>
              <a:t>	То</a:t>
            </a:r>
            <a:r>
              <a:rPr lang="ru-RU" sz="2200" dirty="0"/>
              <a:t> проблемное обучение</a:t>
            </a:r>
            <a:r>
              <a:rPr lang="ru-RU" sz="2200" b="1" dirty="0"/>
              <a:t> </a:t>
            </a:r>
            <a:r>
              <a:rPr lang="ru-RU" sz="2200" dirty="0"/>
              <a:t>основано на мышлении, поставленном в проблемную ситуацию, когда ученик сталкивается с новыми условиями и должен найти новый способ действия. Происходит активизация мысли, развитие интеллектуальных способностей. Мыслить человек начинает, когда надо понять что-то. Мышление начинается с вопроса, удивления, недоумения.</a:t>
            </a:r>
          </a:p>
          <a:p>
            <a:pPr marL="0" indent="0">
              <a:buNone/>
            </a:pPr>
            <a:r>
              <a:rPr lang="ru-RU" sz="2200" dirty="0" smtClean="0"/>
              <a:t>	</a:t>
            </a:r>
            <a:endParaRPr lang="ru-RU" sz="2200" dirty="0"/>
          </a:p>
          <a:p>
            <a:endParaRPr lang="ru-RU" sz="2200" dirty="0"/>
          </a:p>
        </p:txBody>
      </p:sp>
    </p:spTree>
    <p:extLst>
      <p:ext uri="{BB962C8B-B14F-4D97-AF65-F5344CB8AC3E}">
        <p14:creationId xmlns:p14="http://schemas.microsoft.com/office/powerpoint/2010/main" val="2603716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686800" cy="451520"/>
          </a:xfrm>
        </p:spPr>
        <p:txBody>
          <a:bodyPr>
            <a:normAutofit fontScale="90000"/>
          </a:bodyPr>
          <a:lstStyle/>
          <a:p>
            <a:r>
              <a:rPr lang="ru-RU" dirty="0" smtClean="0"/>
              <a:t/>
            </a:r>
            <a:br>
              <a:rPr lang="ru-RU" dirty="0" smtClean="0"/>
            </a:br>
            <a:r>
              <a:rPr lang="ru-RU" dirty="0"/>
              <a:t/>
            </a:r>
            <a:br>
              <a:rPr lang="ru-RU" dirty="0"/>
            </a:br>
            <a:r>
              <a:rPr lang="ru-RU" dirty="0" smtClean="0"/>
              <a:t/>
            </a:r>
            <a:br>
              <a:rPr lang="ru-RU" dirty="0" smtClean="0"/>
            </a:br>
            <a:endParaRPr lang="ru-RU" dirty="0"/>
          </a:p>
        </p:txBody>
      </p:sp>
      <p:sp>
        <p:nvSpPr>
          <p:cNvPr id="3" name="Объект 2"/>
          <p:cNvSpPr>
            <a:spLocks noGrp="1"/>
          </p:cNvSpPr>
          <p:nvPr>
            <p:ph idx="1"/>
          </p:nvPr>
        </p:nvSpPr>
        <p:spPr>
          <a:xfrm>
            <a:off x="304800" y="1268760"/>
            <a:ext cx="8686800" cy="4811365"/>
          </a:xfrm>
        </p:spPr>
        <p:txBody>
          <a:bodyPr>
            <a:normAutofit/>
          </a:bodyPr>
          <a:lstStyle/>
          <a:p>
            <a:pPr marL="0" indent="0">
              <a:buNone/>
            </a:pPr>
            <a:r>
              <a:rPr lang="ru-RU" sz="2200" b="1" dirty="0" smtClean="0"/>
              <a:t>	Проблемное </a:t>
            </a:r>
            <a:r>
              <a:rPr lang="ru-RU" sz="2200" b="1" dirty="0"/>
              <a:t>обучение </a:t>
            </a:r>
            <a:r>
              <a:rPr lang="ru-RU" sz="2200" dirty="0"/>
              <a:t>является одним из методов развития учащихся. Постановкой проблем, проблемных вопросов или проблемных ситуаций учитель создает определенные организационные условия для активизации мыслительной деятельности учащихся, стимулируя поиск недостающих знаний для разрешения познавательного противоречия. </a:t>
            </a:r>
          </a:p>
          <a:p>
            <a:pPr marL="0" indent="0">
              <a:buNone/>
            </a:pPr>
            <a:r>
              <a:rPr lang="ru-RU" sz="2200" dirty="0" smtClean="0"/>
              <a:t>	Однако </a:t>
            </a:r>
            <a:r>
              <a:rPr lang="ru-RU" sz="2200" dirty="0"/>
              <a:t>следует учитывать, что метод проблемного обучения невозможно применить ко всем темам предмета изобразительного искусства, так как технология проблемного обучения, как и другие технологии, имеет положительные и отрицательные стороны. </a:t>
            </a:r>
          </a:p>
          <a:p>
            <a:endParaRPr lang="ru-RU" dirty="0"/>
          </a:p>
        </p:txBody>
      </p:sp>
    </p:spTree>
    <p:extLst>
      <p:ext uri="{BB962C8B-B14F-4D97-AF65-F5344CB8AC3E}">
        <p14:creationId xmlns:p14="http://schemas.microsoft.com/office/powerpoint/2010/main" val="14389319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88640"/>
            <a:ext cx="7920880" cy="648072"/>
          </a:xfrm>
        </p:spPr>
        <p:txBody>
          <a:bodyPr>
            <a:normAutofit fontScale="90000"/>
          </a:bodyPr>
          <a:lstStyle/>
          <a:p>
            <a:r>
              <a:rPr lang="ru-RU" dirty="0" smtClean="0"/>
              <a:t/>
            </a:r>
            <a:br>
              <a:rPr lang="ru-RU" dirty="0" smtClean="0"/>
            </a:br>
            <a:r>
              <a:rPr lang="ru-RU" dirty="0"/>
              <a:t/>
            </a:r>
            <a:br>
              <a:rPr lang="ru-RU" dirty="0"/>
            </a:br>
            <a:r>
              <a:rPr lang="ru-RU" dirty="0" smtClean="0"/>
              <a:t/>
            </a:r>
            <a:br>
              <a:rPr lang="ru-RU" dirty="0" smtClean="0"/>
            </a:b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ru-RU" b="1" dirty="0" smtClean="0"/>
              <a:t>Преимущества проблемного </a:t>
            </a:r>
            <a:r>
              <a:rPr lang="ru-RU" b="1" dirty="0"/>
              <a:t>обучения:</a:t>
            </a:r>
            <a:r>
              <a:rPr lang="ru-RU" dirty="0"/>
              <a:t> </a:t>
            </a:r>
          </a:p>
          <a:p>
            <a:pPr marL="0" indent="0">
              <a:buNone/>
            </a:pPr>
            <a:r>
              <a:rPr lang="ru-RU" dirty="0" smtClean="0"/>
              <a:t>- способствует </a:t>
            </a:r>
            <a:r>
              <a:rPr lang="ru-RU" dirty="0"/>
              <a:t>не только приобретению учащимися необходимой </a:t>
            </a:r>
            <a:r>
              <a:rPr lang="ru-RU" dirty="0" smtClean="0"/>
              <a:t>системы </a:t>
            </a:r>
            <a:r>
              <a:rPr lang="ru-RU" dirty="0"/>
              <a:t>знаний, умений и навыков, но и достижению высокого уровня их умственного развития, формированию у них способности к самостоятельному добыванию знаний путём собственной творческой деятельности; </a:t>
            </a:r>
          </a:p>
          <a:p>
            <a:pPr marL="0" indent="0">
              <a:buNone/>
            </a:pPr>
            <a:r>
              <a:rPr lang="ru-RU" dirty="0" smtClean="0"/>
              <a:t>- развивает </a:t>
            </a:r>
            <a:r>
              <a:rPr lang="ru-RU" dirty="0"/>
              <a:t>интерес к учебному труду; </a:t>
            </a:r>
          </a:p>
          <a:p>
            <a:pPr marL="0" indent="0">
              <a:buNone/>
            </a:pPr>
            <a:r>
              <a:rPr lang="ru-RU" dirty="0" smtClean="0"/>
              <a:t>- обеспечивает </a:t>
            </a:r>
            <a:r>
              <a:rPr lang="ru-RU" dirty="0"/>
              <a:t>прочные результаты обучения. </a:t>
            </a:r>
          </a:p>
          <a:p>
            <a:pPr marL="0" indent="0">
              <a:buNone/>
            </a:pPr>
            <a:r>
              <a:rPr lang="ru-RU" b="1" dirty="0"/>
              <a:t> </a:t>
            </a:r>
            <a:endParaRPr lang="ru-RU" dirty="0"/>
          </a:p>
          <a:p>
            <a:pPr marL="0" indent="0">
              <a:buNone/>
            </a:pPr>
            <a:r>
              <a:rPr lang="ru-RU" b="1" dirty="0" smtClean="0"/>
              <a:t>Недостатки проблемного обучения:</a:t>
            </a:r>
            <a:r>
              <a:rPr lang="ru-RU" dirty="0" smtClean="0"/>
              <a:t> </a:t>
            </a:r>
            <a:endParaRPr lang="ru-RU" dirty="0"/>
          </a:p>
          <a:p>
            <a:pPr marL="0" indent="0">
              <a:buNone/>
            </a:pPr>
            <a:r>
              <a:rPr lang="ru-RU" dirty="0" smtClean="0"/>
              <a:t>- большие </a:t>
            </a:r>
            <a:r>
              <a:rPr lang="ru-RU" dirty="0"/>
              <a:t>затраты времени на достижение запланированных результатов;      </a:t>
            </a:r>
            <a:endParaRPr lang="ru-RU" dirty="0" smtClean="0"/>
          </a:p>
          <a:p>
            <a:pPr marL="0" indent="0">
              <a:buNone/>
            </a:pPr>
            <a:r>
              <a:rPr lang="ru-RU" dirty="0" smtClean="0"/>
              <a:t>- слабая </a:t>
            </a:r>
            <a:r>
              <a:rPr lang="ru-RU" dirty="0"/>
              <a:t>управляемость познавательной деятельностью учащихся.</a:t>
            </a:r>
          </a:p>
          <a:p>
            <a:endParaRPr lang="ru-RU" dirty="0"/>
          </a:p>
        </p:txBody>
      </p:sp>
      <p:sp>
        <p:nvSpPr>
          <p:cNvPr id="6" name="TextBox 5"/>
          <p:cNvSpPr txBox="1"/>
          <p:nvPr/>
        </p:nvSpPr>
        <p:spPr>
          <a:xfrm>
            <a:off x="1475656" y="6309320"/>
            <a:ext cx="6336704" cy="369332"/>
          </a:xfrm>
          <a:prstGeom prst="rect">
            <a:avLst/>
          </a:prstGeom>
          <a:noFill/>
        </p:spPr>
        <p:txBody>
          <a:bodyPr wrap="square" rtlCol="0">
            <a:spAutoFit/>
          </a:bodyPr>
          <a:lstStyle/>
          <a:p>
            <a:pPr algn="ctr"/>
            <a:endParaRPr lang="ru-RU" dirty="0" smtClean="0"/>
          </a:p>
        </p:txBody>
      </p:sp>
      <p:sp>
        <p:nvSpPr>
          <p:cNvPr id="8" name="Заголовок 1"/>
          <p:cNvSpPr txBox="1">
            <a:spLocks/>
          </p:cNvSpPr>
          <p:nvPr/>
        </p:nvSpPr>
        <p:spPr>
          <a:xfrm>
            <a:off x="455911" y="160338"/>
            <a:ext cx="8229600" cy="720998"/>
          </a:xfrm>
          <a:prstGeom prst="rect">
            <a:avLst/>
          </a:prstGeom>
        </p:spPr>
        <p:txBody>
          <a:bodyPr vert="horz" anchor="ctr">
            <a:normAutofit/>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r>
              <a:rPr lang="ru-RU" sz="3200" dirty="0" smtClean="0"/>
              <a:t>Преимущества и недостатки</a:t>
            </a:r>
            <a:endParaRPr lang="ru-RU" sz="3200" dirty="0"/>
          </a:p>
        </p:txBody>
      </p:sp>
    </p:spTree>
    <p:extLst>
      <p:ext uri="{BB962C8B-B14F-4D97-AF65-F5344CB8AC3E}">
        <p14:creationId xmlns:p14="http://schemas.microsoft.com/office/powerpoint/2010/main" val="37078274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1015</TotalTime>
  <Words>246</Words>
  <Application>Microsoft Office PowerPoint</Application>
  <PresentationFormat>Экран (4:3)</PresentationFormat>
  <Paragraphs>71</Paragraphs>
  <Slides>15</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Трек</vt:lpstr>
      <vt:lpstr> «ПРОБЛЕМНОЕ ОБУЧЕНИЕ НА УРОКАХ ИСКУССТВА и технологии» </vt:lpstr>
      <vt:lpstr>  </vt:lpstr>
      <vt:lpstr>Введение</vt:lpstr>
      <vt:lpstr>   </vt:lpstr>
      <vt:lpstr>Понятие проблемного обучения</vt:lpstr>
      <vt:lpstr>Цели проблемного обучения:</vt:lpstr>
      <vt:lpstr>   </vt:lpstr>
      <vt:lpstr>   </vt:lpstr>
      <vt:lpstr>   </vt:lpstr>
      <vt:lpstr>Методы проблемного обучения:</vt:lpstr>
      <vt:lpstr>   </vt:lpstr>
      <vt:lpstr>Сущность проблемного обучения</vt:lpstr>
      <vt:lpstr>Пример проблемной ситуации</vt:lpstr>
      <vt:lpstr>Вывод </vt:lpstr>
      <vt:lpstr>Спасибо за внимание!</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igor DMITRIEV</dc:creator>
  <cp:lastModifiedBy>Windows User</cp:lastModifiedBy>
  <cp:revision>66</cp:revision>
  <dcterms:created xsi:type="dcterms:W3CDTF">2015-04-20T08:04:14Z</dcterms:created>
  <dcterms:modified xsi:type="dcterms:W3CDTF">2023-12-12T18:06:27Z</dcterms:modified>
</cp:coreProperties>
</file>