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1" r:id="rId25"/>
    <p:sldId id="282" r:id="rId26"/>
    <p:sldId id="283" r:id="rId2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0CA7C"/>
    <a:srgbClr val="E6ED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0034" y="1785926"/>
            <a:ext cx="7772400" cy="1470025"/>
          </a:xfrm>
        </p:spPr>
        <p:txBody>
          <a:bodyPr>
            <a:normAutofit/>
          </a:bodyPr>
          <a:lstStyle>
            <a:lvl1pPr algn="l">
              <a:defRPr sz="6000" b="1" cap="none" spc="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Impact" pitchFamily="34" charset="0"/>
              </a:defRPr>
            </a:lvl1pPr>
          </a:lstStyle>
          <a:p>
            <a:r>
              <a:rPr lang="ru-RU" smtClean="0"/>
              <a:t>Образец заголовка</a:t>
            </a:r>
            <a:endParaRPr lang="ru-RU" dirty="0"/>
          </a:p>
        </p:txBody>
      </p:sp>
      <p:sp>
        <p:nvSpPr>
          <p:cNvPr id="3" name="Подзаголовок 2"/>
          <p:cNvSpPr>
            <a:spLocks noGrp="1"/>
          </p:cNvSpPr>
          <p:nvPr>
            <p:ph type="subTitle" idx="1"/>
          </p:nvPr>
        </p:nvSpPr>
        <p:spPr>
          <a:xfrm>
            <a:off x="3000364" y="6215058"/>
            <a:ext cx="6000792" cy="428652"/>
          </a:xfrm>
        </p:spPr>
        <p:txBody>
          <a:bodyPr>
            <a:normAutofit/>
          </a:bodyPr>
          <a:lstStyle>
            <a:lvl1pPr marL="0" indent="0" algn="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dirty="0"/>
          </a:p>
        </p:txBody>
      </p:sp>
      <p:sp>
        <p:nvSpPr>
          <p:cNvPr id="4" name="Дата 3"/>
          <p:cNvSpPr>
            <a:spLocks noGrp="1"/>
          </p:cNvSpPr>
          <p:nvPr>
            <p:ph type="dt" sz="half" idx="10"/>
          </p:nvPr>
        </p:nvSpPr>
        <p:spPr/>
        <p:txBody>
          <a:bodyPr/>
          <a:lstStyle/>
          <a:p>
            <a:fld id="{2C58DBBF-82D3-409C-B204-C4993B3E61B5}" type="datetimeFigureOut">
              <a:rPr lang="ru-RU" smtClean="0"/>
              <a:pPr/>
              <a:t>06.04.2020</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086756" cy="642942"/>
          </a:xfrm>
        </p:spPr>
        <p:txBody>
          <a:bodyPr>
            <a:normAutofit/>
          </a:bodyPr>
          <a:lstStyle>
            <a:lvl1pPr algn="l">
              <a:defRPr sz="3200" b="1" cap="none" spc="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latin typeface="Impact" pitchFamily="34" charset="0"/>
              </a:defRPr>
            </a:lvl1pPr>
          </a:lstStyle>
          <a:p>
            <a:r>
              <a:rPr lang="ru-RU" smtClean="0"/>
              <a:t>Образец заголовка</a:t>
            </a:r>
            <a:endParaRPr lang="ru-RU" dirty="0"/>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8DBBF-82D3-409C-B204-C4993B3E61B5}" type="datetimeFigureOut">
              <a:rPr lang="ru-RU" smtClean="0"/>
              <a:pPr/>
              <a:t>06.04.2020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507EF-6AFB-408B-A093-C9A425EF75E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0.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 Id="rId4" Type="http://schemas.openxmlformats.org/officeDocument/2006/relationships/image" Target="../media/image31.jpeg"/></Relationships>
</file>

<file path=ppt/slides/_rels/slide23.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8596" y="1428736"/>
            <a:ext cx="7772400" cy="1470025"/>
          </a:xfrm>
        </p:spPr>
        <p:txBody>
          <a:bodyPr>
            <a:normAutofit fontScale="90000"/>
          </a:bodyPr>
          <a:lstStyle/>
          <a:p>
            <a:r>
              <a:rPr lang="ru-RU" dirty="0" smtClean="0"/>
              <a:t>Подготовка и проведение пеших походов на равнинной и горной местности </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 лесным зарослям</a:t>
            </a:r>
            <a:endParaRPr lang="ru-RU" dirty="0"/>
          </a:p>
        </p:txBody>
      </p:sp>
      <p:sp>
        <p:nvSpPr>
          <p:cNvPr id="3" name="Содержимое 2"/>
          <p:cNvSpPr>
            <a:spLocks noGrp="1"/>
          </p:cNvSpPr>
          <p:nvPr>
            <p:ph idx="1"/>
          </p:nvPr>
        </p:nvSpPr>
        <p:spPr>
          <a:xfrm>
            <a:off x="3707904" y="799291"/>
            <a:ext cx="4857784" cy="4525963"/>
          </a:xfrm>
        </p:spPr>
        <p:txBody>
          <a:bodyPr>
            <a:noAutofit/>
          </a:bodyPr>
          <a:lstStyle/>
          <a:p>
            <a:pPr>
              <a:buNone/>
            </a:pPr>
            <a:r>
              <a:rPr lang="ru-RU" sz="2400" dirty="0" smtClean="0"/>
              <a:t>По лесным зарослям, густому кустарнику или высокому жесткому травостою передвигаются компактной </a:t>
            </a:r>
            <a:r>
              <a:rPr lang="ru-RU" sz="2400" dirty="0" smtClean="0"/>
              <a:t>группой, но СОБЛЮДАЯ ДИСТАНЦИЮ 1-1,5 метра. </a:t>
            </a:r>
            <a:r>
              <a:rPr lang="ru-RU" sz="2400" dirty="0" smtClean="0"/>
              <a:t>Для защиты от сучков и веток надевают одежду с длинными рукавами. Каждый должен внимательно следить за впередиидущим и повторять его движения. Надо придерживать ветки, чтобы они не ударяли идущего сзади. При этом одну руку выставляют вперед для защиты лица и глаз. </a:t>
            </a:r>
          </a:p>
          <a:p>
            <a:endParaRPr lang="ru-RU" sz="2400" dirty="0"/>
          </a:p>
        </p:txBody>
      </p:sp>
      <p:pic>
        <p:nvPicPr>
          <p:cNvPr id="6" name="Рисунок 5" descr="Рисунок14.jpg"/>
          <p:cNvPicPr>
            <a:picLocks noChangeAspect="1"/>
          </p:cNvPicPr>
          <p:nvPr/>
        </p:nvPicPr>
        <p:blipFill>
          <a:blip r:embed="rId2" cstate="print"/>
          <a:stretch>
            <a:fillRect/>
          </a:stretch>
        </p:blipFill>
        <p:spPr>
          <a:xfrm>
            <a:off x="642910" y="1357298"/>
            <a:ext cx="3333750" cy="340995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Водные препятствия</a:t>
            </a:r>
            <a:endParaRPr lang="ru-RU" dirty="0"/>
          </a:p>
        </p:txBody>
      </p:sp>
      <p:sp>
        <p:nvSpPr>
          <p:cNvPr id="3" name="Содержимое 2"/>
          <p:cNvSpPr>
            <a:spLocks noGrp="1"/>
          </p:cNvSpPr>
          <p:nvPr>
            <p:ph idx="1"/>
          </p:nvPr>
        </p:nvSpPr>
        <p:spPr>
          <a:xfrm>
            <a:off x="500034" y="1142984"/>
            <a:ext cx="8229600" cy="2328866"/>
          </a:xfrm>
        </p:spPr>
        <p:txBody>
          <a:bodyPr>
            <a:noAutofit/>
          </a:bodyPr>
          <a:lstStyle/>
          <a:p>
            <a:pPr>
              <a:buNone/>
            </a:pPr>
            <a:r>
              <a:rPr lang="ru-RU" sz="2400" dirty="0" smtClean="0"/>
              <a:t>Как правило, ни один туристский поход не обходится без </a:t>
            </a:r>
          </a:p>
          <a:p>
            <a:pPr>
              <a:buNone/>
            </a:pPr>
            <a:r>
              <a:rPr lang="ru-RU" sz="2400" dirty="0" smtClean="0"/>
              <a:t>преодоления водных препятствий. </a:t>
            </a:r>
          </a:p>
          <a:p>
            <a:pPr>
              <a:buNone/>
            </a:pPr>
            <a:r>
              <a:rPr lang="ru-RU" sz="2400" dirty="0" smtClean="0"/>
              <a:t>Встретившись с водной преградой, необходимо тщательно</a:t>
            </a:r>
            <a:br>
              <a:rPr lang="ru-RU" sz="2400" dirty="0" smtClean="0"/>
            </a:br>
            <a:r>
              <a:rPr lang="ru-RU" sz="2400" dirty="0" smtClean="0"/>
              <a:t>продумать все варианты и способы перехода. Если выше и ниже по течению нет моста, следует внимательно осмотреть  берег, нет ли на нем тропинки, спускающейся к воде и имеющей продолжение на противоположном берегу. </a:t>
            </a:r>
          </a:p>
          <a:p>
            <a:pPr>
              <a:buNone/>
            </a:pPr>
            <a:endParaRPr lang="ru-RU" sz="2400" dirty="0"/>
          </a:p>
        </p:txBody>
      </p:sp>
      <p:pic>
        <p:nvPicPr>
          <p:cNvPr id="6" name="Рисунок 5" descr="Рисунок16.jpg"/>
          <p:cNvPicPr>
            <a:picLocks noChangeAspect="1"/>
          </p:cNvPicPr>
          <p:nvPr/>
        </p:nvPicPr>
        <p:blipFill>
          <a:blip r:embed="rId2" cstate="print"/>
          <a:stretch>
            <a:fillRect/>
          </a:stretch>
        </p:blipFill>
        <p:spPr>
          <a:xfrm>
            <a:off x="2643174" y="4071942"/>
            <a:ext cx="3333750" cy="25050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Вброд</a:t>
            </a:r>
            <a:endParaRPr lang="ru-RU" dirty="0"/>
          </a:p>
        </p:txBody>
      </p:sp>
      <p:sp>
        <p:nvSpPr>
          <p:cNvPr id="3" name="Содержимое 2"/>
          <p:cNvSpPr>
            <a:spLocks noGrp="1"/>
          </p:cNvSpPr>
          <p:nvPr>
            <p:ph idx="1"/>
          </p:nvPr>
        </p:nvSpPr>
        <p:spPr>
          <a:xfrm>
            <a:off x="500034" y="1214422"/>
            <a:ext cx="8229600" cy="1614486"/>
          </a:xfrm>
        </p:spPr>
        <p:txBody>
          <a:bodyPr>
            <a:normAutofit/>
          </a:bodyPr>
          <a:lstStyle/>
          <a:p>
            <a:pPr>
              <a:buNone/>
            </a:pPr>
            <a:r>
              <a:rPr lang="ru-RU" sz="2400" dirty="0" smtClean="0"/>
              <a:t>Может возникнуть необходимость преодоления водного препятствия вброд. Вброд можно переправляться через неглубокие (не выше середины бедра) равнинные реки со сравнительно спокойным течением. </a:t>
            </a:r>
          </a:p>
          <a:p>
            <a:pPr>
              <a:buNone/>
            </a:pPr>
            <a:endParaRPr lang="ru-RU" sz="2400" dirty="0"/>
          </a:p>
        </p:txBody>
      </p:sp>
      <p:pic>
        <p:nvPicPr>
          <p:cNvPr id="6" name="Рисунок 5" descr="Рисунок17.jpg"/>
          <p:cNvPicPr>
            <a:picLocks noChangeAspect="1"/>
          </p:cNvPicPr>
          <p:nvPr/>
        </p:nvPicPr>
        <p:blipFill>
          <a:blip r:embed="rId2" cstate="print"/>
          <a:stretch>
            <a:fillRect/>
          </a:stretch>
        </p:blipFill>
        <p:spPr>
          <a:xfrm>
            <a:off x="2643174" y="3214686"/>
            <a:ext cx="3810000" cy="28384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Горные реки</a:t>
            </a:r>
            <a:endParaRPr lang="ru-RU" dirty="0"/>
          </a:p>
        </p:txBody>
      </p:sp>
      <p:sp>
        <p:nvSpPr>
          <p:cNvPr id="3" name="Содержимое 2"/>
          <p:cNvSpPr>
            <a:spLocks noGrp="1"/>
          </p:cNvSpPr>
          <p:nvPr>
            <p:ph idx="1"/>
          </p:nvPr>
        </p:nvSpPr>
        <p:spPr>
          <a:xfrm>
            <a:off x="457200" y="1600201"/>
            <a:ext cx="8229600" cy="1614486"/>
          </a:xfrm>
        </p:spPr>
        <p:txBody>
          <a:bodyPr>
            <a:normAutofit/>
          </a:bodyPr>
          <a:lstStyle/>
          <a:p>
            <a:pPr>
              <a:buNone/>
            </a:pPr>
            <a:r>
              <a:rPr lang="ru-RU" sz="2400" dirty="0" smtClean="0"/>
              <a:t>Для переправы через горные реки выбирают места, где скорость течения заметно снижается (например, за крупными камнями). Горные реки допустимо переходить при глубине только до колена. </a:t>
            </a:r>
          </a:p>
          <a:p>
            <a:pPr>
              <a:buNone/>
            </a:pPr>
            <a:endParaRPr lang="ru-RU" sz="2400" dirty="0"/>
          </a:p>
        </p:txBody>
      </p:sp>
      <p:pic>
        <p:nvPicPr>
          <p:cNvPr id="5" name="Рисунок 4" descr="Рисунок18.jpg"/>
          <p:cNvPicPr>
            <a:picLocks noChangeAspect="1"/>
          </p:cNvPicPr>
          <p:nvPr/>
        </p:nvPicPr>
        <p:blipFill>
          <a:blip r:embed="rId2" cstate="print"/>
          <a:stretch>
            <a:fillRect/>
          </a:stretch>
        </p:blipFill>
        <p:spPr>
          <a:xfrm>
            <a:off x="2357422" y="3286124"/>
            <a:ext cx="4286250" cy="28575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Переправа</a:t>
            </a:r>
            <a:endParaRPr lang="ru-RU" dirty="0"/>
          </a:p>
        </p:txBody>
      </p:sp>
      <p:sp>
        <p:nvSpPr>
          <p:cNvPr id="3" name="Содержимое 2"/>
          <p:cNvSpPr>
            <a:spLocks noGrp="1"/>
          </p:cNvSpPr>
          <p:nvPr>
            <p:ph idx="1"/>
          </p:nvPr>
        </p:nvSpPr>
        <p:spPr>
          <a:xfrm>
            <a:off x="457200" y="1600201"/>
            <a:ext cx="8229600" cy="1757362"/>
          </a:xfrm>
        </p:spPr>
        <p:txBody>
          <a:bodyPr>
            <a:normAutofit/>
          </a:bodyPr>
          <a:lstStyle/>
          <a:p>
            <a:pPr>
              <a:buNone/>
            </a:pPr>
            <a:r>
              <a:rPr lang="ru-RU" sz="2400" dirty="0" smtClean="0"/>
              <a:t>Переправляться можно по одному с шестом для страховки и поддержания равновесия или группой из 2-4 человек шеренгой, держа друг друга поверх плеч за лямки рюкзаков, и двигаться наискось против течения. </a:t>
            </a:r>
          </a:p>
          <a:p>
            <a:pPr>
              <a:buNone/>
            </a:pPr>
            <a:endParaRPr lang="ru-RU" sz="2400" dirty="0"/>
          </a:p>
        </p:txBody>
      </p:sp>
      <p:pic>
        <p:nvPicPr>
          <p:cNvPr id="6" name="Рисунок 5" descr="Рисунок19.JPG"/>
          <p:cNvPicPr>
            <a:picLocks noChangeAspect="1"/>
          </p:cNvPicPr>
          <p:nvPr/>
        </p:nvPicPr>
        <p:blipFill>
          <a:blip r:embed="rId2" cstate="print"/>
          <a:stretch>
            <a:fillRect/>
          </a:stretch>
        </p:blipFill>
        <p:spPr>
          <a:xfrm>
            <a:off x="642910" y="3929066"/>
            <a:ext cx="3333750" cy="2409825"/>
          </a:xfrm>
          <a:prstGeom prst="rect">
            <a:avLst/>
          </a:prstGeom>
        </p:spPr>
      </p:pic>
      <p:pic>
        <p:nvPicPr>
          <p:cNvPr id="7" name="Рисунок 6" descr="Рисунок20.JPG"/>
          <p:cNvPicPr>
            <a:picLocks noChangeAspect="1"/>
          </p:cNvPicPr>
          <p:nvPr/>
        </p:nvPicPr>
        <p:blipFill>
          <a:blip r:embed="rId3" cstate="print"/>
          <a:stretch>
            <a:fillRect/>
          </a:stretch>
        </p:blipFill>
        <p:spPr>
          <a:xfrm>
            <a:off x="5000628" y="3929066"/>
            <a:ext cx="3333750" cy="23526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 завалившемуся дереву</a:t>
            </a:r>
            <a:endParaRPr lang="ru-RU" dirty="0"/>
          </a:p>
        </p:txBody>
      </p:sp>
      <p:sp>
        <p:nvSpPr>
          <p:cNvPr id="3" name="Содержимое 2"/>
          <p:cNvSpPr>
            <a:spLocks noGrp="1"/>
          </p:cNvSpPr>
          <p:nvPr>
            <p:ph idx="1"/>
          </p:nvPr>
        </p:nvSpPr>
        <p:spPr>
          <a:xfrm>
            <a:off x="457200" y="3357562"/>
            <a:ext cx="8229600" cy="2768601"/>
          </a:xfrm>
        </p:spPr>
        <p:txBody>
          <a:bodyPr>
            <a:normAutofit/>
          </a:bodyPr>
          <a:lstStyle/>
          <a:p>
            <a:pPr>
              <a:buNone/>
            </a:pPr>
            <a:r>
              <a:rPr lang="ru-RU" sz="2400" dirty="0" smtClean="0"/>
              <a:t>Через узкие протоки, ручьи и заболоченные овраги можно перебраться по завалившемуся дереву или уложенному бревну. Перед переправой на бревне (стволе дерева) обрубают лишние сучья, убирают гнилую кору, скользкую поверхность посыпают песком. При переходе рек рюкзак необходимо держать на одном плече, чтобы в случае падения в воду быть в состоянии быстро сбросить его. </a:t>
            </a:r>
          </a:p>
          <a:p>
            <a:pPr>
              <a:buNone/>
            </a:pPr>
            <a:endParaRPr lang="ru-RU" sz="2400" dirty="0"/>
          </a:p>
        </p:txBody>
      </p:sp>
      <p:pic>
        <p:nvPicPr>
          <p:cNvPr id="5" name="Рисунок 4" descr="Рисунок21.jpg"/>
          <p:cNvPicPr>
            <a:picLocks noChangeAspect="1"/>
          </p:cNvPicPr>
          <p:nvPr/>
        </p:nvPicPr>
        <p:blipFill>
          <a:blip r:embed="rId2" cstate="print"/>
          <a:stretch>
            <a:fillRect/>
          </a:stretch>
        </p:blipFill>
        <p:spPr>
          <a:xfrm>
            <a:off x="500034" y="1071546"/>
            <a:ext cx="3333750" cy="23336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Переправа вплавь</a:t>
            </a:r>
            <a:endParaRPr lang="ru-RU" dirty="0"/>
          </a:p>
        </p:txBody>
      </p:sp>
      <p:sp>
        <p:nvSpPr>
          <p:cNvPr id="3" name="Содержимое 2"/>
          <p:cNvSpPr>
            <a:spLocks noGrp="1"/>
          </p:cNvSpPr>
          <p:nvPr>
            <p:ph idx="1"/>
          </p:nvPr>
        </p:nvSpPr>
        <p:spPr>
          <a:xfrm>
            <a:off x="4572000" y="1600200"/>
            <a:ext cx="4114800" cy="4525963"/>
          </a:xfrm>
        </p:spPr>
        <p:txBody>
          <a:bodyPr>
            <a:normAutofit/>
          </a:bodyPr>
          <a:lstStyle/>
          <a:p>
            <a:pPr>
              <a:buNone/>
            </a:pPr>
            <a:r>
              <a:rPr lang="ru-RU" sz="2400" dirty="0" smtClean="0"/>
              <a:t>Через спокойную реку, при условии, что все участники похода хорошо плавают, можно переправиться вплавь с использованием подручных средств. Для транспортировки груза сооружают плоты. </a:t>
            </a:r>
          </a:p>
          <a:p>
            <a:pPr>
              <a:buNone/>
            </a:pPr>
            <a:endParaRPr lang="ru-RU" sz="2400" dirty="0"/>
          </a:p>
        </p:txBody>
      </p:sp>
      <p:pic>
        <p:nvPicPr>
          <p:cNvPr id="5" name="Рисунок 4" descr="Рисунок22.jpg"/>
          <p:cNvPicPr>
            <a:picLocks noChangeAspect="1"/>
          </p:cNvPicPr>
          <p:nvPr/>
        </p:nvPicPr>
        <p:blipFill>
          <a:blip r:embed="rId2" cstate="print"/>
          <a:stretch>
            <a:fillRect/>
          </a:stretch>
        </p:blipFill>
        <p:spPr>
          <a:xfrm>
            <a:off x="357158" y="2071678"/>
            <a:ext cx="3810000" cy="2476500"/>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Особенности горных маршрутов </a:t>
            </a:r>
            <a:endParaRPr lang="ru-RU" dirty="0"/>
          </a:p>
        </p:txBody>
      </p:sp>
      <p:sp>
        <p:nvSpPr>
          <p:cNvPr id="3" name="Содержимое 2"/>
          <p:cNvSpPr>
            <a:spLocks noGrp="1"/>
          </p:cNvSpPr>
          <p:nvPr>
            <p:ph idx="1"/>
          </p:nvPr>
        </p:nvSpPr>
        <p:spPr>
          <a:xfrm>
            <a:off x="4500562" y="1600200"/>
            <a:ext cx="4186238" cy="4525963"/>
          </a:xfrm>
        </p:spPr>
        <p:txBody>
          <a:bodyPr>
            <a:normAutofit/>
          </a:bodyPr>
          <a:lstStyle/>
          <a:p>
            <a:pPr>
              <a:buNone/>
            </a:pPr>
            <a:r>
              <a:rPr lang="en-US" sz="2400" dirty="0" smtClean="0"/>
              <a:t>     </a:t>
            </a:r>
            <a:r>
              <a:rPr lang="ru-RU" sz="2400" dirty="0" smtClean="0"/>
              <a:t>В горах необходимо ходить только по проложенным маршрутам и с проводниками. Путешествия в горах предъявляют к уровню подготовки человека более высокие требования.</a:t>
            </a:r>
            <a:endParaRPr lang="ru-RU" sz="2400" dirty="0"/>
          </a:p>
        </p:txBody>
      </p:sp>
      <p:sp>
        <p:nvSpPr>
          <p:cNvPr id="4" name="Содержимое 2"/>
          <p:cNvSpPr txBox="1">
            <a:spLocks/>
          </p:cNvSpPr>
          <p:nvPr/>
        </p:nvSpPr>
        <p:spPr>
          <a:xfrm>
            <a:off x="0" y="1571612"/>
            <a:ext cx="4186238"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ru-RU" sz="2400" b="0" i="0" u="none" strike="noStrike" kern="1200" cap="none" spc="0" normalizeH="0" baseline="0" noProof="0" dirty="0" smtClean="0">
                <a:ln>
                  <a:noFill/>
                </a:ln>
                <a:solidFill>
                  <a:schemeClr val="tx1"/>
                </a:solidFill>
                <a:effectLst/>
                <a:uLnTx/>
                <a:uFillTx/>
                <a:latin typeface="+mn-lt"/>
                <a:ea typeface="+mn-ea"/>
                <a:cs typeface="+mn-cs"/>
              </a:rPr>
              <a:t>Режим движения и отдыха в горах определяется часовыми циклами (45 мин ходьбы - 15 мин отдыха). На затяжных крутых подъемах через каждые 10-15 мин хода делают минутную остановку, чтобы восстановить дыхание.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24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6" name="Прямая соединительная линия 5"/>
          <p:cNvCxnSpPr/>
          <p:nvPr/>
        </p:nvCxnSpPr>
        <p:spPr>
          <a:xfrm rot="5400000">
            <a:off x="2035951" y="3679033"/>
            <a:ext cx="4929222" cy="0"/>
          </a:xfrm>
          <a:prstGeom prst="line">
            <a:avLst/>
          </a:prstGeom>
          <a:ln w="25400"/>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Камнепады</a:t>
            </a:r>
            <a:endParaRPr lang="ru-RU" dirty="0"/>
          </a:p>
        </p:txBody>
      </p:sp>
      <p:sp>
        <p:nvSpPr>
          <p:cNvPr id="3" name="Содержимое 2"/>
          <p:cNvSpPr>
            <a:spLocks noGrp="1"/>
          </p:cNvSpPr>
          <p:nvPr>
            <p:ph idx="1"/>
          </p:nvPr>
        </p:nvSpPr>
        <p:spPr>
          <a:xfrm>
            <a:off x="2214546" y="1142984"/>
            <a:ext cx="6715172" cy="4525963"/>
          </a:xfrm>
        </p:spPr>
        <p:txBody>
          <a:bodyPr>
            <a:noAutofit/>
          </a:bodyPr>
          <a:lstStyle/>
          <a:p>
            <a:pPr>
              <a:buNone/>
            </a:pPr>
            <a:r>
              <a:rPr lang="ru-RU" sz="2400" dirty="0" smtClean="0"/>
              <a:t>Путешествуя в горах, надо быть готовым, что в отдельных районах возможны камнепады (падение обломков горных пород). Такие места необходимо обходить, при этом учитывать, что вероятность камнепада возрастает, когда под действием солнечных лучей начинают вытаивать примерзшие обломки горных пород. Необходимо также учитывать, что на восточных и южных склонах гор камнепады наиболее вероятны в первой половине дня, а на западной - во второй половине дня. Вероятность камнепадов возрастает также во время дождя и в оттепель. </a:t>
            </a:r>
          </a:p>
          <a:p>
            <a:pPr>
              <a:buNone/>
            </a:pPr>
            <a:endParaRPr lang="ru-RU" sz="2400" dirty="0"/>
          </a:p>
        </p:txBody>
      </p:sp>
      <p:pic>
        <p:nvPicPr>
          <p:cNvPr id="6" name="Рисунок 5" descr="Рисунок24.jpg"/>
          <p:cNvPicPr>
            <a:picLocks noChangeAspect="1"/>
          </p:cNvPicPr>
          <p:nvPr/>
        </p:nvPicPr>
        <p:blipFill>
          <a:blip r:embed="rId2" cstate="print"/>
          <a:stretch>
            <a:fillRect/>
          </a:stretch>
        </p:blipFill>
        <p:spPr>
          <a:xfrm>
            <a:off x="214282" y="1714488"/>
            <a:ext cx="2257425" cy="333375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Бивак</a:t>
            </a:r>
            <a:endParaRPr lang="ru-RU" dirty="0"/>
          </a:p>
        </p:txBody>
      </p:sp>
      <p:sp>
        <p:nvSpPr>
          <p:cNvPr id="3" name="Содержимое 2"/>
          <p:cNvSpPr>
            <a:spLocks noGrp="1"/>
          </p:cNvSpPr>
          <p:nvPr>
            <p:ph idx="1"/>
          </p:nvPr>
        </p:nvSpPr>
        <p:spPr/>
        <p:txBody>
          <a:bodyPr>
            <a:normAutofit/>
          </a:bodyPr>
          <a:lstStyle/>
          <a:p>
            <a:pPr>
              <a:buNone/>
            </a:pPr>
            <a:r>
              <a:rPr lang="ru-RU" sz="2400" dirty="0" smtClean="0"/>
              <a:t>В горах нельзя разбивать бивак в устьях высохших рек, так как в случае дождя высохшее русло превращается в бурную, полноводную горную реку, сметающую все на своем пути. </a:t>
            </a:r>
          </a:p>
          <a:p>
            <a:pPr>
              <a:buNone/>
            </a:pPr>
            <a:endParaRPr lang="ru-RU" sz="2400" dirty="0"/>
          </a:p>
        </p:txBody>
      </p:sp>
      <p:pic>
        <p:nvPicPr>
          <p:cNvPr id="5" name="Рисунок 4" descr="Рисунок25.jpg"/>
          <p:cNvPicPr>
            <a:picLocks noChangeAspect="1"/>
          </p:cNvPicPr>
          <p:nvPr/>
        </p:nvPicPr>
        <p:blipFill>
          <a:blip r:embed="rId2" cstate="print"/>
          <a:stretch>
            <a:fillRect/>
          </a:stretch>
        </p:blipFill>
        <p:spPr>
          <a:xfrm>
            <a:off x="2714612" y="3000372"/>
            <a:ext cx="4438650" cy="33337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Пешие походы на равнинной местности</a:t>
            </a:r>
            <a:endParaRPr lang="ru-RU" dirty="0"/>
          </a:p>
        </p:txBody>
      </p:sp>
      <p:sp>
        <p:nvSpPr>
          <p:cNvPr id="3" name="Содержимое 2"/>
          <p:cNvSpPr>
            <a:spLocks noGrp="1"/>
          </p:cNvSpPr>
          <p:nvPr>
            <p:ph idx="1"/>
          </p:nvPr>
        </p:nvSpPr>
        <p:spPr>
          <a:xfrm>
            <a:off x="3786182" y="1571612"/>
            <a:ext cx="4471990" cy="4786346"/>
          </a:xfrm>
        </p:spPr>
        <p:txBody>
          <a:bodyPr>
            <a:noAutofit/>
          </a:bodyPr>
          <a:lstStyle/>
          <a:p>
            <a:pPr>
              <a:buNone/>
            </a:pPr>
            <a:r>
              <a:rPr lang="ru-RU" sz="2400" dirty="0" smtClean="0"/>
              <a:t/>
            </a:r>
            <a:br>
              <a:rPr lang="ru-RU" sz="2400" dirty="0" smtClean="0"/>
            </a:br>
            <a:r>
              <a:rPr lang="ru-RU" sz="2400" dirty="0" smtClean="0"/>
              <a:t>При движении по ровному месту с рюкзаком скорость достигает 3,5­4 км/ч, а при движении по лесу, болоту, песку, через кустарник темп снижается примерно на 1/3, а иногда и больше. </a:t>
            </a:r>
            <a:endParaRPr lang="ru-RU" sz="2400" dirty="0"/>
          </a:p>
        </p:txBody>
      </p:sp>
      <p:sp>
        <p:nvSpPr>
          <p:cNvPr id="4" name="Заголовок 1"/>
          <p:cNvSpPr txBox="1">
            <a:spLocks/>
          </p:cNvSpPr>
          <p:nvPr/>
        </p:nvSpPr>
        <p:spPr>
          <a:xfrm>
            <a:off x="214282" y="928670"/>
            <a:ext cx="8086756" cy="64294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Impact" pitchFamily="34" charset="0"/>
                <a:ea typeface="+mj-ea"/>
                <a:cs typeface="+mj-cs"/>
              </a:rPr>
              <a:t>Особенности похода</a:t>
            </a:r>
            <a:endParaRPr kumimoji="0" lang="ru-RU" sz="2400" b="1" i="0" u="none" strike="noStrike" kern="1200" cap="none" spc="0" normalizeH="0" baseline="0" noProof="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Impact" pitchFamily="34" charset="0"/>
              <a:ea typeface="+mj-ea"/>
              <a:cs typeface="+mj-cs"/>
            </a:endParaRPr>
          </a:p>
        </p:txBody>
      </p:sp>
      <p:pic>
        <p:nvPicPr>
          <p:cNvPr id="8" name="Рисунок 7" descr="Рисунок1.jpg"/>
          <p:cNvPicPr>
            <a:picLocks noChangeAspect="1"/>
          </p:cNvPicPr>
          <p:nvPr/>
        </p:nvPicPr>
        <p:blipFill>
          <a:blip r:embed="rId2" cstate="print"/>
          <a:stretch>
            <a:fillRect/>
          </a:stretch>
        </p:blipFill>
        <p:spPr>
          <a:xfrm>
            <a:off x="428596" y="1571612"/>
            <a:ext cx="1500198" cy="1950257"/>
          </a:xfrm>
          <a:prstGeom prst="rect">
            <a:avLst/>
          </a:prstGeom>
        </p:spPr>
      </p:pic>
      <p:pic>
        <p:nvPicPr>
          <p:cNvPr id="12" name="Рисунок 11" descr="Рисунок2.jpg"/>
          <p:cNvPicPr>
            <a:picLocks noChangeAspect="1"/>
          </p:cNvPicPr>
          <p:nvPr/>
        </p:nvPicPr>
        <p:blipFill>
          <a:blip r:embed="rId3" cstate="print"/>
          <a:stretch>
            <a:fillRect/>
          </a:stretch>
        </p:blipFill>
        <p:spPr>
          <a:xfrm>
            <a:off x="428596" y="3643314"/>
            <a:ext cx="1495214" cy="1071570"/>
          </a:xfrm>
          <a:prstGeom prst="rect">
            <a:avLst/>
          </a:prstGeom>
        </p:spPr>
      </p:pic>
      <p:pic>
        <p:nvPicPr>
          <p:cNvPr id="13" name="Рисунок 12" descr="Рисунок3.jpg"/>
          <p:cNvPicPr>
            <a:picLocks noChangeAspect="1"/>
          </p:cNvPicPr>
          <p:nvPr/>
        </p:nvPicPr>
        <p:blipFill>
          <a:blip r:embed="rId4" cstate="print"/>
          <a:stretch>
            <a:fillRect/>
          </a:stretch>
        </p:blipFill>
        <p:spPr>
          <a:xfrm>
            <a:off x="428596" y="4857760"/>
            <a:ext cx="1463608" cy="1000132"/>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Выбор пути</a:t>
            </a:r>
            <a:endParaRPr lang="ru-RU" dirty="0"/>
          </a:p>
        </p:txBody>
      </p:sp>
      <p:sp>
        <p:nvSpPr>
          <p:cNvPr id="3" name="Содержимое 2"/>
          <p:cNvSpPr>
            <a:spLocks noGrp="1"/>
          </p:cNvSpPr>
          <p:nvPr>
            <p:ph idx="1"/>
          </p:nvPr>
        </p:nvSpPr>
        <p:spPr>
          <a:xfrm>
            <a:off x="3571868" y="1071546"/>
            <a:ext cx="5429288" cy="3043246"/>
          </a:xfrm>
        </p:spPr>
        <p:txBody>
          <a:bodyPr>
            <a:noAutofit/>
          </a:bodyPr>
          <a:lstStyle/>
          <a:p>
            <a:pPr>
              <a:buNone/>
            </a:pPr>
            <a:r>
              <a:rPr lang="ru-RU" sz="2400" dirty="0" smtClean="0"/>
              <a:t>В горных районах приходится сталкиваться с такими препятствиями, как каменистые осыпи, скалы, бурные водные потоки. При выборе пути лучше всего использовать тропы, проложенные местными жителями и пастухами. По тропам, осыпям, скалам, ледникам и снежникам группа, как правило, идет в колонну по одному; на крутых склонах, где возможно падение камней, туристы не должны находиться друг над другом. </a:t>
            </a:r>
          </a:p>
          <a:p>
            <a:pPr>
              <a:buNone/>
            </a:pPr>
            <a:endParaRPr lang="ru-RU" sz="2400" dirty="0"/>
          </a:p>
        </p:txBody>
      </p:sp>
      <p:pic>
        <p:nvPicPr>
          <p:cNvPr id="5" name="Рисунок 4" descr="Рисунок26.jpg"/>
          <p:cNvPicPr>
            <a:picLocks noChangeAspect="1"/>
          </p:cNvPicPr>
          <p:nvPr/>
        </p:nvPicPr>
        <p:blipFill>
          <a:blip r:embed="rId2" cstate="print"/>
          <a:stretch>
            <a:fillRect/>
          </a:stretch>
        </p:blipFill>
        <p:spPr>
          <a:xfrm>
            <a:off x="500034" y="1714488"/>
            <a:ext cx="3333750" cy="25622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Помни !</a:t>
            </a:r>
            <a:endParaRPr lang="ru-RU" dirty="0"/>
          </a:p>
        </p:txBody>
      </p:sp>
      <p:sp>
        <p:nvSpPr>
          <p:cNvPr id="3" name="Содержимое 2"/>
          <p:cNvSpPr>
            <a:spLocks noGrp="1"/>
          </p:cNvSpPr>
          <p:nvPr>
            <p:ph idx="1"/>
          </p:nvPr>
        </p:nvSpPr>
        <p:spPr>
          <a:xfrm>
            <a:off x="4500562" y="1285861"/>
            <a:ext cx="4157634" cy="3214710"/>
          </a:xfrm>
        </p:spPr>
        <p:txBody>
          <a:bodyPr>
            <a:noAutofit/>
          </a:bodyPr>
          <a:lstStyle/>
          <a:p>
            <a:r>
              <a:rPr lang="ru-RU" sz="2000" dirty="0" smtClean="0"/>
              <a:t>В горах недопустимо одиночное хождение туристов вне пределов видимости, движение не по той трассе, по которой прошел направляющий, сбрасывание камней.  </a:t>
            </a:r>
          </a:p>
          <a:p>
            <a:r>
              <a:rPr lang="ru-RU" sz="2000" dirty="0" smtClean="0"/>
              <a:t>На крутых склонах легче и безопаснее двигаться по осыпи из слежавшихся камней. Чтобы не нарушить устойчивости опоры, ногу надо ставить на камень, который лежит устойчивее. Каждый сдвинутый с места камень должен быть непременно задержан. </a:t>
            </a:r>
          </a:p>
          <a:p>
            <a:pPr>
              <a:buNone/>
            </a:pPr>
            <a:endParaRPr lang="ru-RU" sz="2000" dirty="0"/>
          </a:p>
        </p:txBody>
      </p:sp>
      <p:pic>
        <p:nvPicPr>
          <p:cNvPr id="5" name="Рисунок 4" descr="Рисунок27.jpg"/>
          <p:cNvPicPr>
            <a:picLocks noChangeAspect="1"/>
          </p:cNvPicPr>
          <p:nvPr/>
        </p:nvPicPr>
        <p:blipFill>
          <a:blip r:embed="rId2" cstate="print"/>
          <a:stretch>
            <a:fillRect/>
          </a:stretch>
        </p:blipFill>
        <p:spPr>
          <a:xfrm>
            <a:off x="928662" y="2714620"/>
            <a:ext cx="3333750" cy="249555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Приемы ходьбы</a:t>
            </a:r>
            <a:endParaRPr lang="ru-RU" dirty="0"/>
          </a:p>
        </p:txBody>
      </p:sp>
      <p:sp>
        <p:nvSpPr>
          <p:cNvPr id="3" name="Содержимое 2"/>
          <p:cNvSpPr>
            <a:spLocks noGrp="1"/>
          </p:cNvSpPr>
          <p:nvPr>
            <p:ph idx="1"/>
          </p:nvPr>
        </p:nvSpPr>
        <p:spPr>
          <a:xfrm>
            <a:off x="4500562" y="1071546"/>
            <a:ext cx="4500594" cy="4525963"/>
          </a:xfrm>
        </p:spPr>
        <p:txBody>
          <a:bodyPr>
            <a:noAutofit/>
          </a:bodyPr>
          <a:lstStyle/>
          <a:p>
            <a:pPr>
              <a:buNone/>
            </a:pPr>
            <a:r>
              <a:rPr lang="ru-RU" sz="2400" dirty="0" smtClean="0"/>
              <a:t>Поднимаясь по травянистому склону, ногу ставят на всю ступню, чтобы увеличить сцепление подошвы ботинка с опорой. С возрастанием крутизны подъема свыше 100 ступни разворачивают наружу (подъем «елочкой»): чем круче склон, тем больше разворот ступни. При спуске ступня ставится прямо, слегка согнутые ноги пружинят.</a:t>
            </a:r>
            <a:endParaRPr lang="ru-RU" sz="2400" dirty="0"/>
          </a:p>
        </p:txBody>
      </p:sp>
      <p:pic>
        <p:nvPicPr>
          <p:cNvPr id="7" name="Рисунок 6" descr="Рисунок28.JPG"/>
          <p:cNvPicPr>
            <a:picLocks noChangeAspect="1"/>
          </p:cNvPicPr>
          <p:nvPr/>
        </p:nvPicPr>
        <p:blipFill>
          <a:blip r:embed="rId2" cstate="print"/>
          <a:stretch>
            <a:fillRect/>
          </a:stretch>
        </p:blipFill>
        <p:spPr>
          <a:xfrm>
            <a:off x="571472" y="1285860"/>
            <a:ext cx="2324100" cy="1428750"/>
          </a:xfrm>
          <a:prstGeom prst="rect">
            <a:avLst/>
          </a:prstGeom>
        </p:spPr>
      </p:pic>
      <p:pic>
        <p:nvPicPr>
          <p:cNvPr id="8" name="Рисунок 7" descr="Рисунок29.JPG"/>
          <p:cNvPicPr>
            <a:picLocks noChangeAspect="1"/>
          </p:cNvPicPr>
          <p:nvPr/>
        </p:nvPicPr>
        <p:blipFill>
          <a:blip r:embed="rId3" cstate="print"/>
          <a:stretch>
            <a:fillRect/>
          </a:stretch>
        </p:blipFill>
        <p:spPr>
          <a:xfrm>
            <a:off x="571472" y="2857496"/>
            <a:ext cx="2333625" cy="1428750"/>
          </a:xfrm>
          <a:prstGeom prst="rect">
            <a:avLst/>
          </a:prstGeom>
        </p:spPr>
      </p:pic>
      <p:pic>
        <p:nvPicPr>
          <p:cNvPr id="9" name="Рисунок 8" descr="Рисунок30.JPG"/>
          <p:cNvPicPr>
            <a:picLocks noChangeAspect="1"/>
          </p:cNvPicPr>
          <p:nvPr/>
        </p:nvPicPr>
        <p:blipFill>
          <a:blip r:embed="rId4" cstate="print"/>
          <a:stretch>
            <a:fillRect/>
          </a:stretch>
        </p:blipFill>
        <p:spPr>
          <a:xfrm>
            <a:off x="571472" y="4429132"/>
            <a:ext cx="2562225" cy="142875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Движение по склонам</a:t>
            </a:r>
            <a:endParaRPr lang="ru-RU" dirty="0"/>
          </a:p>
        </p:txBody>
      </p:sp>
      <p:sp>
        <p:nvSpPr>
          <p:cNvPr id="3" name="Содержимое 2"/>
          <p:cNvSpPr>
            <a:spLocks noGrp="1"/>
          </p:cNvSpPr>
          <p:nvPr>
            <p:ph idx="1"/>
          </p:nvPr>
        </p:nvSpPr>
        <p:spPr/>
        <p:txBody>
          <a:bodyPr>
            <a:normAutofit/>
          </a:bodyPr>
          <a:lstStyle/>
          <a:p>
            <a:r>
              <a:rPr lang="ru-RU" sz="2400" dirty="0" smtClean="0"/>
              <a:t>При подъемах и спусках каждый прочно лежащий камень, выбоину, кочку используют как ступеньку. </a:t>
            </a:r>
          </a:p>
          <a:p>
            <a:r>
              <a:rPr lang="ru-RU" sz="2400" dirty="0" smtClean="0"/>
              <a:t> Передвигаясь поперек холма, ноги ставят так, чтобы ступня внутренней по отношению к склону ноги была развернута слегка вверх, а ступня внешней - слегка вниз. Чем круче склон, тем больше угол разведения ступней. </a:t>
            </a:r>
          </a:p>
          <a:p>
            <a:pPr>
              <a:buNone/>
            </a:pPr>
            <a:r>
              <a:rPr lang="ru-RU" sz="2400" dirty="0" smtClean="0"/>
              <a:t>• По пологому склону поднимаются всей группой прямо вверх, след в след, а спускаются - прямо вниз. На склонах </a:t>
            </a:r>
          </a:p>
          <a:p>
            <a:pPr>
              <a:buNone/>
            </a:pPr>
            <a:endParaRPr lang="ru-RU" sz="2400" dirty="0"/>
          </a:p>
        </p:txBody>
      </p:sp>
      <p:pic>
        <p:nvPicPr>
          <p:cNvPr id="5" name="Рисунок 4" descr="Рисунок31.JPG"/>
          <p:cNvPicPr>
            <a:picLocks noChangeAspect="1"/>
          </p:cNvPicPr>
          <p:nvPr/>
        </p:nvPicPr>
        <p:blipFill>
          <a:blip r:embed="rId2" cstate="print"/>
          <a:stretch>
            <a:fillRect/>
          </a:stretch>
        </p:blipFill>
        <p:spPr>
          <a:xfrm>
            <a:off x="2857488" y="4929198"/>
            <a:ext cx="3333750" cy="14287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Движение по склонам</a:t>
            </a:r>
            <a:endParaRPr lang="ru-RU" dirty="0"/>
          </a:p>
        </p:txBody>
      </p:sp>
      <p:pic>
        <p:nvPicPr>
          <p:cNvPr id="6" name="Рисунок 5" descr="Рисунок32.jpg"/>
          <p:cNvPicPr>
            <a:picLocks noChangeAspect="1"/>
          </p:cNvPicPr>
          <p:nvPr/>
        </p:nvPicPr>
        <p:blipFill>
          <a:blip r:embed="rId2" cstate="print"/>
          <a:stretch>
            <a:fillRect/>
          </a:stretch>
        </p:blipFill>
        <p:spPr>
          <a:xfrm>
            <a:off x="1428728" y="1500174"/>
            <a:ext cx="5715000" cy="344805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Участок с осыпью</a:t>
            </a:r>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При походе в горах группа может выйти на участок с осыпью. Лучше его обойти. Если это невозможно, то следует помнить, что движение по осыпям требует большой осторожности. Осыпь - это скопление обломков горных пород у основания и в нижней части крутых склонов гор. Если нет возможности обойти осыпь, то выбирают для движения более безопасный путь. Безопаснее двигаться по осыпи слежавшихся камней, лучше крупных. По ним можно подниматься и спускаться, как по ступенькам. Подъем по прочной осыпи совершают прямо или небольшими зигзагами по наиболее удобным местам. </a:t>
            </a:r>
          </a:p>
          <a:p>
            <a:r>
              <a:rPr lang="ru-RU" dirty="0" smtClean="0"/>
              <a:t>По непрочной мелкой осыпи двигаются наискось, используя крупные неподвижные обломки. </a:t>
            </a:r>
          </a:p>
          <a:p>
            <a:r>
              <a:rPr lang="ru-RU" dirty="0" smtClean="0"/>
              <a:t>По крупной осыпи (состоящей из крупных обломков) передвигаются, перешагивая с камня на камень. </a:t>
            </a:r>
          </a:p>
          <a:p>
            <a:pPr>
              <a:buNone/>
            </a:pPr>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Вопросы и задания</a:t>
            </a:r>
            <a:endParaRPr lang="ru-RU" dirty="0"/>
          </a:p>
        </p:txBody>
      </p:sp>
      <p:sp>
        <p:nvSpPr>
          <p:cNvPr id="3" name="Содержимое 2"/>
          <p:cNvSpPr>
            <a:spLocks noGrp="1"/>
          </p:cNvSpPr>
          <p:nvPr>
            <p:ph idx="1"/>
          </p:nvPr>
        </p:nvSpPr>
        <p:spPr>
          <a:xfrm>
            <a:off x="428596" y="3143248"/>
            <a:ext cx="8229600" cy="3400436"/>
          </a:xfrm>
        </p:spPr>
        <p:txBody>
          <a:bodyPr>
            <a:normAutofit/>
          </a:bodyPr>
          <a:lstStyle/>
          <a:p>
            <a:pPr lvl="0">
              <a:buNone/>
            </a:pPr>
            <a:r>
              <a:rPr lang="ru-RU" sz="2400" dirty="0" smtClean="0"/>
              <a:t>1.  Чем привлекательны пешие походы на природу? </a:t>
            </a:r>
          </a:p>
          <a:p>
            <a:pPr lvl="0">
              <a:buNone/>
            </a:pPr>
            <a:r>
              <a:rPr lang="ru-RU" sz="2400" dirty="0" smtClean="0"/>
              <a:t>2.  Каковы порядок движения группы на маршруте, скорость движения и режим походного дня на равнинной местности? </a:t>
            </a:r>
          </a:p>
          <a:p>
            <a:pPr>
              <a:buNone/>
            </a:pPr>
            <a:r>
              <a:rPr lang="ru-RU" sz="2400" dirty="0" smtClean="0"/>
              <a:t>3.  Какие особенности необходимо учитывать при движении по маршруту в горах? </a:t>
            </a:r>
          </a:p>
          <a:p>
            <a:pPr>
              <a:buNone/>
            </a:pPr>
            <a:r>
              <a:rPr lang="ru-RU" sz="2400" dirty="0" smtClean="0"/>
              <a:t>4.  Какие меры безопасности необходимо соблюдать туристам при пеших походах в горах? </a:t>
            </a:r>
          </a:p>
          <a:p>
            <a:pPr>
              <a:buNone/>
            </a:pPr>
            <a:endParaRPr lang="ru-RU" sz="2400" dirty="0"/>
          </a:p>
        </p:txBody>
      </p:sp>
      <p:pic>
        <p:nvPicPr>
          <p:cNvPr id="5" name="Рисунок 4" descr="Рисунок33.JPG"/>
          <p:cNvPicPr>
            <a:picLocks noChangeAspect="1"/>
          </p:cNvPicPr>
          <p:nvPr/>
        </p:nvPicPr>
        <p:blipFill>
          <a:blip r:embed="rId2" cstate="print"/>
          <a:stretch>
            <a:fillRect/>
          </a:stretch>
        </p:blipFill>
        <p:spPr>
          <a:xfrm>
            <a:off x="500034" y="1428736"/>
            <a:ext cx="1428750" cy="15525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Пешие походы на равнинной местности</a:t>
            </a:r>
            <a:endParaRPr lang="ru-RU" dirty="0"/>
          </a:p>
        </p:txBody>
      </p:sp>
      <p:sp>
        <p:nvSpPr>
          <p:cNvPr id="3" name="Содержимое 2"/>
          <p:cNvSpPr>
            <a:spLocks noGrp="1"/>
          </p:cNvSpPr>
          <p:nvPr>
            <p:ph idx="1"/>
          </p:nvPr>
        </p:nvSpPr>
        <p:spPr>
          <a:xfrm>
            <a:off x="3500430" y="714356"/>
            <a:ext cx="5643570" cy="4840303"/>
          </a:xfrm>
        </p:spPr>
        <p:txBody>
          <a:bodyPr>
            <a:noAutofit/>
          </a:bodyPr>
          <a:lstStyle/>
          <a:p>
            <a:pPr>
              <a:buNone/>
            </a:pPr>
            <a:r>
              <a:rPr lang="ru-RU" sz="2400" dirty="0" smtClean="0"/>
              <a:t/>
            </a:r>
            <a:br>
              <a:rPr lang="ru-RU" sz="2400" dirty="0" smtClean="0"/>
            </a:br>
            <a:r>
              <a:rPr lang="ru-RU" sz="2400" dirty="0" smtClean="0"/>
              <a:t>     Шаг средней длины. Ступни несколько разворачиваются наружу и ставятся с пятки перекатом на носок. Опорная нога полностью не выпрямляется. </a:t>
            </a:r>
          </a:p>
          <a:p>
            <a:pPr>
              <a:buNone/>
            </a:pPr>
            <a:r>
              <a:rPr lang="ru-RU" sz="2400" dirty="0" smtClean="0"/>
              <a:t>           Следует избегать долгого хождения по очень твердой поверхности - каменным, бетонным и асфальтовым дорогам:  это позволит предохранить ноги от мышечных болей и потертостей. </a:t>
            </a:r>
          </a:p>
          <a:p>
            <a:pPr>
              <a:buNone/>
            </a:pPr>
            <a:r>
              <a:rPr lang="ru-RU" sz="2400" dirty="0" smtClean="0"/>
              <a:t>         На трудных участках пути не следует разговаривать: разговоры сбивают ритм дыхания, раздражают усталых туристов.</a:t>
            </a:r>
            <a:endParaRPr lang="ru-RU" sz="2400" dirty="0"/>
          </a:p>
        </p:txBody>
      </p:sp>
      <p:sp>
        <p:nvSpPr>
          <p:cNvPr id="4" name="Заголовок 1"/>
          <p:cNvSpPr txBox="1">
            <a:spLocks/>
          </p:cNvSpPr>
          <p:nvPr/>
        </p:nvSpPr>
        <p:spPr>
          <a:xfrm>
            <a:off x="214282" y="928670"/>
            <a:ext cx="8086756" cy="64294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Impact" pitchFamily="34" charset="0"/>
                <a:ea typeface="+mj-ea"/>
                <a:cs typeface="+mj-cs"/>
              </a:rPr>
              <a:t>Особенности похода</a:t>
            </a:r>
            <a:endParaRPr kumimoji="0" lang="ru-RU" sz="2400" b="1" i="0" u="none" strike="noStrike" kern="1200" cap="none" spc="0" normalizeH="0" baseline="0" noProof="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uLnTx/>
              <a:uFillTx/>
              <a:latin typeface="Impact" pitchFamily="34" charset="0"/>
              <a:ea typeface="+mj-ea"/>
              <a:cs typeface="+mj-cs"/>
            </a:endParaRPr>
          </a:p>
        </p:txBody>
      </p:sp>
      <p:sp>
        <p:nvSpPr>
          <p:cNvPr id="6" name="Прямоугольник 5"/>
          <p:cNvSpPr/>
          <p:nvPr/>
        </p:nvSpPr>
        <p:spPr>
          <a:xfrm>
            <a:off x="357158" y="1500174"/>
            <a:ext cx="3214678" cy="1015663"/>
          </a:xfrm>
          <a:prstGeom prst="rect">
            <a:avLst/>
          </a:prstGeom>
        </p:spPr>
        <p:txBody>
          <a:bodyPr wrap="square">
            <a:spAutoFit/>
          </a:bodyPr>
          <a:lstStyle/>
          <a:p>
            <a:pPr algn="r"/>
            <a:r>
              <a:rPr lang="ru-RU" sz="2000" dirty="0" smtClean="0">
                <a:solidFill>
                  <a:srgbClr val="0070C0"/>
                </a:solidFill>
              </a:rPr>
              <a:t>Техника движения </a:t>
            </a:r>
            <a:br>
              <a:rPr lang="ru-RU" sz="2000" dirty="0" smtClean="0">
                <a:solidFill>
                  <a:srgbClr val="0070C0"/>
                </a:solidFill>
              </a:rPr>
            </a:br>
            <a:r>
              <a:rPr lang="ru-RU" sz="2000" dirty="0" smtClean="0">
                <a:solidFill>
                  <a:srgbClr val="0070C0"/>
                </a:solidFill>
              </a:rPr>
              <a:t>в пешем походе </a:t>
            </a:r>
          </a:p>
          <a:p>
            <a:pPr algn="r"/>
            <a:r>
              <a:rPr lang="ru-RU" sz="2000" dirty="0" smtClean="0">
                <a:solidFill>
                  <a:srgbClr val="0070C0"/>
                </a:solidFill>
              </a:rPr>
              <a:t>на равнинной местности </a:t>
            </a:r>
            <a:endParaRPr lang="ru-RU" sz="2000" dirty="0">
              <a:solidFill>
                <a:srgbClr val="0070C0"/>
              </a:solidFill>
            </a:endParaRPr>
          </a:p>
        </p:txBody>
      </p:sp>
      <p:sp>
        <p:nvSpPr>
          <p:cNvPr id="7" name="Прямоугольник 6"/>
          <p:cNvSpPr/>
          <p:nvPr/>
        </p:nvSpPr>
        <p:spPr>
          <a:xfrm>
            <a:off x="0" y="4786322"/>
            <a:ext cx="3714776" cy="1938992"/>
          </a:xfrm>
          <a:prstGeom prst="rect">
            <a:avLst/>
          </a:prstGeom>
        </p:spPr>
        <p:txBody>
          <a:bodyPr wrap="square">
            <a:spAutoFit/>
          </a:bodyPr>
          <a:lstStyle/>
          <a:p>
            <a:pPr algn="r"/>
            <a:r>
              <a:rPr lang="ru-RU" sz="2400" dirty="0" smtClean="0"/>
              <a:t>При ходьбе туловище туриста слегка наклоняется вперед, чтобы уравновесить вес рюкзака. </a:t>
            </a:r>
            <a:endParaRPr lang="ru-RU" sz="2400" dirty="0"/>
          </a:p>
        </p:txBody>
      </p:sp>
      <p:cxnSp>
        <p:nvCxnSpPr>
          <p:cNvPr id="9" name="Прямая соединительная линия 8"/>
          <p:cNvCxnSpPr/>
          <p:nvPr/>
        </p:nvCxnSpPr>
        <p:spPr>
          <a:xfrm rot="5400000">
            <a:off x="964381" y="3821909"/>
            <a:ext cx="5643602" cy="0"/>
          </a:xfrm>
          <a:prstGeom prst="line">
            <a:avLst/>
          </a:prstGeom>
        </p:spPr>
        <p:style>
          <a:lnRef idx="1">
            <a:schemeClr val="accent1"/>
          </a:lnRef>
          <a:fillRef idx="0">
            <a:schemeClr val="accent1"/>
          </a:fillRef>
          <a:effectRef idx="0">
            <a:schemeClr val="accent1"/>
          </a:effectRef>
          <a:fontRef idx="minor">
            <a:schemeClr val="tx1"/>
          </a:fontRef>
        </p:style>
      </p:cxnSp>
      <p:pic>
        <p:nvPicPr>
          <p:cNvPr id="11" name="Рисунок 10" descr="Рисунок4.jpg"/>
          <p:cNvPicPr>
            <a:picLocks noChangeAspect="1"/>
          </p:cNvPicPr>
          <p:nvPr/>
        </p:nvPicPr>
        <p:blipFill>
          <a:blip r:embed="rId2" cstate="print"/>
          <a:stretch>
            <a:fillRect/>
          </a:stretch>
        </p:blipFill>
        <p:spPr>
          <a:xfrm>
            <a:off x="1214414" y="2500306"/>
            <a:ext cx="1647825" cy="238125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Порядок движения походной группы </a:t>
            </a:r>
            <a:endParaRPr lang="ru-RU" dirty="0"/>
          </a:p>
        </p:txBody>
      </p:sp>
      <p:sp>
        <p:nvSpPr>
          <p:cNvPr id="3" name="Содержимое 2"/>
          <p:cNvSpPr>
            <a:spLocks noGrp="1"/>
          </p:cNvSpPr>
          <p:nvPr>
            <p:ph idx="1"/>
          </p:nvPr>
        </p:nvSpPr>
        <p:spPr>
          <a:xfrm>
            <a:off x="428596" y="4429132"/>
            <a:ext cx="8229600" cy="1928826"/>
          </a:xfrm>
        </p:spPr>
        <p:txBody>
          <a:bodyPr>
            <a:noAutofit/>
          </a:bodyPr>
          <a:lstStyle/>
          <a:p>
            <a:pPr>
              <a:buNone/>
            </a:pPr>
            <a:r>
              <a:rPr lang="ru-RU" sz="2400" dirty="0" smtClean="0">
                <a:solidFill>
                  <a:srgbClr val="FF0000"/>
                </a:solidFill>
              </a:rPr>
              <a:t>Помните:</a:t>
            </a:r>
            <a:r>
              <a:rPr lang="ru-RU" sz="2400" b="1" dirty="0" smtClean="0">
                <a:solidFill>
                  <a:srgbClr val="FF0000"/>
                </a:solidFill>
              </a:rPr>
              <a:t> </a:t>
            </a:r>
            <a:r>
              <a:rPr lang="ru-RU" sz="2400" dirty="0" smtClean="0"/>
              <a:t>нельзя двигаться вне колонны, так как это увеличивает вероятность потери ориентировки, получения травмы и т. д.</a:t>
            </a:r>
          </a:p>
          <a:p>
            <a:pPr>
              <a:buNone/>
            </a:pPr>
            <a:r>
              <a:rPr lang="ru-RU" sz="2400" dirty="0" smtClean="0"/>
              <a:t>Темп движения пешей группы определяется обычно условиями местности и погоды исходя из правила: </a:t>
            </a:r>
            <a:r>
              <a:rPr lang="ru-RU" sz="2400" i="1" dirty="0" smtClean="0">
                <a:solidFill>
                  <a:srgbClr val="0070C0"/>
                </a:solidFill>
              </a:rPr>
              <a:t>равнение по самому слабому.  </a:t>
            </a:r>
          </a:p>
          <a:p>
            <a:pPr>
              <a:buNone/>
            </a:pPr>
            <a:endParaRPr lang="ru-RU" sz="2400" dirty="0"/>
          </a:p>
        </p:txBody>
      </p:sp>
      <p:sp>
        <p:nvSpPr>
          <p:cNvPr id="4" name="Прямоугольник 3"/>
          <p:cNvSpPr/>
          <p:nvPr/>
        </p:nvSpPr>
        <p:spPr>
          <a:xfrm>
            <a:off x="0" y="1071546"/>
            <a:ext cx="9144000" cy="1200329"/>
          </a:xfrm>
          <a:prstGeom prst="rect">
            <a:avLst/>
          </a:prstGeom>
        </p:spPr>
        <p:txBody>
          <a:bodyPr wrap="square">
            <a:spAutoFit/>
          </a:bodyPr>
          <a:lstStyle/>
          <a:p>
            <a:r>
              <a:rPr lang="ru-RU" sz="2400" dirty="0" smtClean="0"/>
              <a:t>Туристы передвигаются колонной по одному человеку, гуськом. При движении по маршруту необходимо находиться друг от друга не дальше пределов зрительной или голосовой связи.</a:t>
            </a:r>
            <a:endParaRPr lang="ru-RU" sz="2400" dirty="0"/>
          </a:p>
        </p:txBody>
      </p:sp>
      <p:pic>
        <p:nvPicPr>
          <p:cNvPr id="6" name="Рисунок 5" descr="Рисунок5.jpg"/>
          <p:cNvPicPr>
            <a:picLocks noChangeAspect="1"/>
          </p:cNvPicPr>
          <p:nvPr/>
        </p:nvPicPr>
        <p:blipFill>
          <a:blip r:embed="rId2" cstate="print"/>
          <a:stretch>
            <a:fillRect/>
          </a:stretch>
        </p:blipFill>
        <p:spPr>
          <a:xfrm>
            <a:off x="1714500" y="2543175"/>
            <a:ext cx="5715000" cy="177165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Ритмичность движения</a:t>
            </a:r>
            <a:endParaRPr lang="ru-RU" dirty="0"/>
          </a:p>
        </p:txBody>
      </p:sp>
      <p:sp>
        <p:nvSpPr>
          <p:cNvPr id="3" name="Содержимое 2"/>
          <p:cNvSpPr>
            <a:spLocks noGrp="1"/>
          </p:cNvSpPr>
          <p:nvPr>
            <p:ph idx="1"/>
          </p:nvPr>
        </p:nvSpPr>
        <p:spPr>
          <a:xfrm>
            <a:off x="4286248" y="1142984"/>
            <a:ext cx="4471990" cy="4525963"/>
          </a:xfrm>
        </p:spPr>
        <p:txBody>
          <a:bodyPr>
            <a:noAutofit/>
          </a:bodyPr>
          <a:lstStyle/>
          <a:p>
            <a:pPr>
              <a:buNone/>
            </a:pPr>
            <a:r>
              <a:rPr lang="ru-RU" sz="2400" dirty="0" smtClean="0">
                <a:solidFill>
                  <a:srgbClr val="FF0000"/>
                </a:solidFill>
              </a:rPr>
              <a:t>Ритмичность движения </a:t>
            </a:r>
            <a:r>
              <a:rPr lang="ru-RU" sz="2400" dirty="0" smtClean="0"/>
              <a:t>- одно из главных средств сохранения сил и повышения работоспособности человека. Поэтому необходимо соблюдать режим походного дня, который должен обеспечивать необходимую ритмичность в чередовании нагрузок и отдыха. Как вы помните, режим переходов состоит обычно из 40 мин движения и 10-20 мин отдыха на малых привалах. </a:t>
            </a:r>
            <a:endParaRPr lang="ru-RU" sz="2400" dirty="0"/>
          </a:p>
        </p:txBody>
      </p:sp>
      <p:pic>
        <p:nvPicPr>
          <p:cNvPr id="5" name="Рисунок 4" descr="Рисунок6.jpg"/>
          <p:cNvPicPr>
            <a:picLocks noChangeAspect="1"/>
          </p:cNvPicPr>
          <p:nvPr/>
        </p:nvPicPr>
        <p:blipFill>
          <a:blip r:embed="rId2" cstate="print"/>
          <a:stretch>
            <a:fillRect/>
          </a:stretch>
        </p:blipFill>
        <p:spPr>
          <a:xfrm>
            <a:off x="500034" y="1785926"/>
            <a:ext cx="3810000" cy="28575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Первая половина дня</a:t>
            </a:r>
            <a:endParaRPr lang="ru-RU" dirty="0"/>
          </a:p>
        </p:txBody>
      </p:sp>
      <p:sp>
        <p:nvSpPr>
          <p:cNvPr id="3" name="Содержимое 2"/>
          <p:cNvSpPr>
            <a:spLocks noGrp="1"/>
          </p:cNvSpPr>
          <p:nvPr>
            <p:ph idx="1"/>
          </p:nvPr>
        </p:nvSpPr>
        <p:spPr>
          <a:xfrm>
            <a:off x="642910" y="1600201"/>
            <a:ext cx="8043890" cy="1685924"/>
          </a:xfrm>
        </p:spPr>
        <p:txBody>
          <a:bodyPr>
            <a:normAutofit/>
          </a:bodyPr>
          <a:lstStyle/>
          <a:p>
            <a:pPr>
              <a:buNone/>
            </a:pPr>
            <a:r>
              <a:rPr lang="ru-RU" sz="2400" dirty="0" smtClean="0"/>
              <a:t>Хотя режим движения существенно зависит от района путешествия, сезона и других факторов, в первую половину дня вам придется проходить до 2/3 дневного перехода, на что затрачивается от 3 до 5 ходовых часов.</a:t>
            </a:r>
            <a:endParaRPr lang="ru-RU" sz="2400" dirty="0"/>
          </a:p>
        </p:txBody>
      </p:sp>
      <p:sp>
        <p:nvSpPr>
          <p:cNvPr id="6" name="Стрелка влево 5"/>
          <p:cNvSpPr/>
          <p:nvPr/>
        </p:nvSpPr>
        <p:spPr>
          <a:xfrm>
            <a:off x="500034" y="6143644"/>
            <a:ext cx="2643206" cy="285752"/>
          </a:xfrm>
          <a:prstGeom prst="leftArrow">
            <a:avLst/>
          </a:prstGeom>
          <a:blipFill>
            <a:blip r:embed="rId2" cstate="print"/>
            <a:tile tx="0" ty="0" sx="100000" sy="100000" flip="none" algn="tl"/>
          </a:blip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лево 6"/>
          <p:cNvSpPr/>
          <p:nvPr/>
        </p:nvSpPr>
        <p:spPr>
          <a:xfrm>
            <a:off x="3214678" y="6143644"/>
            <a:ext cx="2643206" cy="285752"/>
          </a:xfrm>
          <a:prstGeom prst="leftArrow">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лево 7"/>
          <p:cNvSpPr/>
          <p:nvPr/>
        </p:nvSpPr>
        <p:spPr>
          <a:xfrm>
            <a:off x="5929322" y="6143644"/>
            <a:ext cx="2643206" cy="285752"/>
          </a:xfrm>
          <a:prstGeom prst="leftArrow">
            <a:avLst/>
          </a:prstGeom>
          <a:blipFill>
            <a:blip r:embed="rId3" cstate="print"/>
            <a:tile tx="0" ty="0" sx="100000" sy="100000" flip="none" algn="tl"/>
          </a:blip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8-конечная звезда 8"/>
          <p:cNvSpPr/>
          <p:nvPr/>
        </p:nvSpPr>
        <p:spPr>
          <a:xfrm>
            <a:off x="8286776" y="5572140"/>
            <a:ext cx="571504" cy="428628"/>
          </a:xfrm>
          <a:prstGeom prst="star8">
            <a:avLst/>
          </a:prstGeom>
          <a:gradFill flip="none" rotWithShape="1">
            <a:gsLst>
              <a:gs pos="0">
                <a:srgbClr val="FFF200"/>
              </a:gs>
              <a:gs pos="45000">
                <a:srgbClr val="FF7A00"/>
              </a:gs>
              <a:gs pos="70000">
                <a:srgbClr val="FF0300"/>
              </a:gs>
              <a:gs pos="100000">
                <a:srgbClr val="4D0808"/>
              </a:gs>
            </a:gsLst>
            <a:lin ang="27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8-конечная звезда 9"/>
          <p:cNvSpPr/>
          <p:nvPr/>
        </p:nvSpPr>
        <p:spPr>
          <a:xfrm>
            <a:off x="2928926" y="5572140"/>
            <a:ext cx="571504" cy="428628"/>
          </a:xfrm>
          <a:prstGeom prst="star8">
            <a:avLst/>
          </a:prstGeom>
          <a:gradFill flip="none" rotWithShape="1">
            <a:gsLst>
              <a:gs pos="0">
                <a:srgbClr val="FFF200"/>
              </a:gs>
              <a:gs pos="45000">
                <a:srgbClr val="FF7A00"/>
              </a:gs>
              <a:gs pos="70000">
                <a:srgbClr val="FF0300"/>
              </a:gs>
              <a:gs pos="100000">
                <a:srgbClr val="4D0808"/>
              </a:gs>
            </a:gsLst>
            <a:lin ang="27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8-конечная звезда 10"/>
          <p:cNvSpPr/>
          <p:nvPr/>
        </p:nvSpPr>
        <p:spPr>
          <a:xfrm>
            <a:off x="285720" y="5572140"/>
            <a:ext cx="571504" cy="428628"/>
          </a:xfrm>
          <a:prstGeom prst="star8">
            <a:avLst/>
          </a:prstGeom>
          <a:gradFill flip="none" rotWithShape="1">
            <a:gsLst>
              <a:gs pos="0">
                <a:srgbClr val="FFF200"/>
              </a:gs>
              <a:gs pos="45000">
                <a:srgbClr val="FF7A00"/>
              </a:gs>
              <a:gs pos="70000">
                <a:srgbClr val="FF0300"/>
              </a:gs>
              <a:gs pos="100000">
                <a:srgbClr val="4D0808"/>
              </a:gs>
            </a:gsLst>
            <a:lin ang="2700000" scaled="1"/>
            <a:tileRect/>
          </a:gra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Рисунок7.jpg"/>
          <p:cNvPicPr>
            <a:picLocks noChangeAspect="1"/>
          </p:cNvPicPr>
          <p:nvPr/>
        </p:nvPicPr>
        <p:blipFill>
          <a:blip r:embed="rId4" cstate="print"/>
          <a:stretch>
            <a:fillRect/>
          </a:stretch>
        </p:blipFill>
        <p:spPr>
          <a:xfrm>
            <a:off x="5143504" y="3857628"/>
            <a:ext cx="1905000" cy="19907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Линия движения</a:t>
            </a:r>
            <a:endParaRPr lang="ru-RU" dirty="0"/>
          </a:p>
        </p:txBody>
      </p:sp>
      <p:sp>
        <p:nvSpPr>
          <p:cNvPr id="3" name="Содержимое 2"/>
          <p:cNvSpPr>
            <a:spLocks noGrp="1"/>
          </p:cNvSpPr>
          <p:nvPr>
            <p:ph idx="1"/>
          </p:nvPr>
        </p:nvSpPr>
        <p:spPr>
          <a:xfrm>
            <a:off x="4572000" y="1600200"/>
            <a:ext cx="4114800" cy="4525963"/>
          </a:xfrm>
        </p:spPr>
        <p:txBody>
          <a:bodyPr>
            <a:normAutofit/>
          </a:bodyPr>
          <a:lstStyle/>
          <a:p>
            <a:pPr>
              <a:buNone/>
            </a:pPr>
            <a:r>
              <a:rPr lang="ru-RU" sz="2400" dirty="0" smtClean="0"/>
              <a:t>Линия движения в пешем путешествии определяется особенностями рельефа, растительности и наличием троп. Поэтому необходимо быть готовым к различным способам выбора направления движения. </a:t>
            </a:r>
          </a:p>
          <a:p>
            <a:pPr>
              <a:buNone/>
            </a:pPr>
            <a:endParaRPr lang="ru-RU" sz="2400" dirty="0"/>
          </a:p>
        </p:txBody>
      </p:sp>
      <p:pic>
        <p:nvPicPr>
          <p:cNvPr id="5" name="Рисунок 4" descr="Рисунок8.jpg"/>
          <p:cNvPicPr>
            <a:picLocks noChangeAspect="1"/>
          </p:cNvPicPr>
          <p:nvPr/>
        </p:nvPicPr>
        <p:blipFill>
          <a:blip r:embed="rId2" cstate="print"/>
          <a:stretch>
            <a:fillRect/>
          </a:stretch>
        </p:blipFill>
        <p:spPr>
          <a:xfrm>
            <a:off x="500034" y="1785926"/>
            <a:ext cx="3810000" cy="28194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Азимут и тропы</a:t>
            </a:r>
            <a:endParaRPr lang="ru-RU" dirty="0"/>
          </a:p>
        </p:txBody>
      </p:sp>
      <p:sp>
        <p:nvSpPr>
          <p:cNvPr id="3" name="Содержимое 2"/>
          <p:cNvSpPr>
            <a:spLocks noGrp="1"/>
          </p:cNvSpPr>
          <p:nvPr>
            <p:ph idx="1"/>
          </p:nvPr>
        </p:nvSpPr>
        <p:spPr>
          <a:xfrm>
            <a:off x="4572000" y="1600200"/>
            <a:ext cx="4357718" cy="4525963"/>
          </a:xfrm>
        </p:spPr>
        <p:txBody>
          <a:bodyPr>
            <a:noAutofit/>
          </a:bodyPr>
          <a:lstStyle/>
          <a:p>
            <a:pPr>
              <a:buNone/>
            </a:pPr>
            <a:r>
              <a:rPr lang="ru-RU" sz="2400" dirty="0" smtClean="0"/>
              <a:t>Открытые пространства лугов, невозделанных полей, а также небольшие перелески, чистые сосняки и другие несложные участки можно проходить по азимуту. Густые леса с подлеском, пересеченный рельеф, заросли кустарника лучше преодолевать по тропам, пусть даже несколько отклоняющимся от нужного направления. </a:t>
            </a:r>
          </a:p>
          <a:p>
            <a:pPr>
              <a:buNone/>
            </a:pPr>
            <a:endParaRPr lang="ru-RU" sz="2400" dirty="0"/>
          </a:p>
        </p:txBody>
      </p:sp>
      <p:pic>
        <p:nvPicPr>
          <p:cNvPr id="5" name="Рисунок 4" descr="Рисунок9.jpg"/>
          <p:cNvPicPr>
            <a:picLocks noChangeAspect="1"/>
          </p:cNvPicPr>
          <p:nvPr/>
        </p:nvPicPr>
        <p:blipFill>
          <a:blip r:embed="rId2" cstate="print"/>
          <a:stretch>
            <a:fillRect/>
          </a:stretch>
        </p:blipFill>
        <p:spPr>
          <a:xfrm>
            <a:off x="857224" y="2214554"/>
            <a:ext cx="3810000" cy="33051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Препятствия на равнинном маршруте </a:t>
            </a:r>
            <a:endParaRPr lang="ru-RU" dirty="0"/>
          </a:p>
        </p:txBody>
      </p:sp>
      <p:sp>
        <p:nvSpPr>
          <p:cNvPr id="3" name="Содержимое 2"/>
          <p:cNvSpPr>
            <a:spLocks noGrp="1"/>
          </p:cNvSpPr>
          <p:nvPr>
            <p:ph idx="1"/>
          </p:nvPr>
        </p:nvSpPr>
        <p:spPr/>
        <p:txBody>
          <a:bodyPr>
            <a:normAutofit/>
          </a:bodyPr>
          <a:lstStyle/>
          <a:p>
            <a:pPr>
              <a:buNone/>
            </a:pPr>
            <a:r>
              <a:rPr lang="ru-RU" sz="2400" dirty="0" smtClean="0"/>
              <a:t>Естественные препятствия, с которыми приходится чаще всего сталкиваться туристу на своем пути, - это реки, ручьи, болота, лесные чащи. </a:t>
            </a:r>
          </a:p>
          <a:p>
            <a:pPr>
              <a:buNone/>
            </a:pPr>
            <a:endParaRPr lang="ru-RU" sz="2400" dirty="0"/>
          </a:p>
        </p:txBody>
      </p:sp>
      <p:pic>
        <p:nvPicPr>
          <p:cNvPr id="8" name="Рисунок 7" descr="Рисунок10.jpg"/>
          <p:cNvPicPr>
            <a:picLocks noChangeAspect="1"/>
          </p:cNvPicPr>
          <p:nvPr/>
        </p:nvPicPr>
        <p:blipFill>
          <a:blip r:embed="rId2" cstate="print"/>
          <a:stretch>
            <a:fillRect/>
          </a:stretch>
        </p:blipFill>
        <p:spPr>
          <a:xfrm>
            <a:off x="214282" y="4000504"/>
            <a:ext cx="2438400" cy="2381250"/>
          </a:xfrm>
          <a:prstGeom prst="rect">
            <a:avLst/>
          </a:prstGeom>
        </p:spPr>
      </p:pic>
      <p:pic>
        <p:nvPicPr>
          <p:cNvPr id="9" name="Рисунок 8" descr="Рисунок11.jpg"/>
          <p:cNvPicPr>
            <a:picLocks noChangeAspect="1"/>
          </p:cNvPicPr>
          <p:nvPr/>
        </p:nvPicPr>
        <p:blipFill>
          <a:blip r:embed="rId3" cstate="print"/>
          <a:stretch>
            <a:fillRect/>
          </a:stretch>
        </p:blipFill>
        <p:spPr>
          <a:xfrm>
            <a:off x="2857488" y="4000504"/>
            <a:ext cx="3162300" cy="2381250"/>
          </a:xfrm>
          <a:prstGeom prst="rect">
            <a:avLst/>
          </a:prstGeom>
        </p:spPr>
      </p:pic>
      <p:pic>
        <p:nvPicPr>
          <p:cNvPr id="10" name="Рисунок 9" descr="Рисунок12.JPG"/>
          <p:cNvPicPr>
            <a:picLocks noChangeAspect="1"/>
          </p:cNvPicPr>
          <p:nvPr/>
        </p:nvPicPr>
        <p:blipFill>
          <a:blip r:embed="rId4" cstate="print"/>
          <a:stretch>
            <a:fillRect/>
          </a:stretch>
        </p:blipFill>
        <p:spPr>
          <a:xfrm>
            <a:off x="6143636" y="4000504"/>
            <a:ext cx="2819400" cy="2381250"/>
          </a:xfrm>
          <a:prstGeom prst="rect">
            <a:avLst/>
          </a:prstGeom>
        </p:spPr>
      </p:pic>
    </p:spTree>
  </p:cSld>
  <p:clrMapOvr>
    <a:masterClrMapping/>
  </p:clrMapOvr>
</p:sld>
</file>

<file path=ppt/theme/theme1.xml><?xml version="1.0" encoding="utf-8"?>
<a:theme xmlns:a="http://schemas.openxmlformats.org/drawingml/2006/main" name="1">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Template>
  <TotalTime>228</TotalTime>
  <Words>1133</Words>
  <Application>Microsoft Office PowerPoint</Application>
  <PresentationFormat>Экран (4:3)</PresentationFormat>
  <Paragraphs>70</Paragraphs>
  <Slides>26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26</vt:i4>
      </vt:variant>
    </vt:vector>
  </HeadingPairs>
  <TitlesOfParts>
    <vt:vector size="27" baseType="lpstr">
      <vt:lpstr>1</vt:lpstr>
      <vt:lpstr>Подготовка и проведение пеших походов на равнинной и горной местности </vt:lpstr>
      <vt:lpstr>Пешие походы на равнинной местности</vt:lpstr>
      <vt:lpstr>Пешие походы на равнинной местности</vt:lpstr>
      <vt:lpstr>Порядок движения походной группы </vt:lpstr>
      <vt:lpstr>Ритмичность движения</vt:lpstr>
      <vt:lpstr>Первая половина дня</vt:lpstr>
      <vt:lpstr>Линия движения</vt:lpstr>
      <vt:lpstr>Азимут и тропы</vt:lpstr>
      <vt:lpstr>Препятствия на равнинном маршруте </vt:lpstr>
      <vt:lpstr>По лесным зарослям</vt:lpstr>
      <vt:lpstr>Водные препятствия</vt:lpstr>
      <vt:lpstr>Вброд</vt:lpstr>
      <vt:lpstr>Горные реки</vt:lpstr>
      <vt:lpstr>Переправа</vt:lpstr>
      <vt:lpstr>По завалившемуся дереву</vt:lpstr>
      <vt:lpstr>Переправа вплавь</vt:lpstr>
      <vt:lpstr>Особенности горных маршрутов </vt:lpstr>
      <vt:lpstr>Камнепады</vt:lpstr>
      <vt:lpstr>Бивак</vt:lpstr>
      <vt:lpstr>Выбор пути</vt:lpstr>
      <vt:lpstr>Помни !</vt:lpstr>
      <vt:lpstr>Приемы ходьбы</vt:lpstr>
      <vt:lpstr>Движение по склонам</vt:lpstr>
      <vt:lpstr>Движение по склонам</vt:lpstr>
      <vt:lpstr>Участок с осыпью</vt:lpstr>
      <vt:lpstr>Вопросы и задания</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Anya</cp:lastModifiedBy>
  <cp:revision>52</cp:revision>
  <dcterms:created xsi:type="dcterms:W3CDTF">2010-10-20T05:31:42Z</dcterms:created>
  <dcterms:modified xsi:type="dcterms:W3CDTF">2020-04-06T08:22:25Z</dcterms:modified>
</cp:coreProperties>
</file>