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72" r:id="rId8"/>
    <p:sldId id="273" r:id="rId9"/>
    <p:sldId id="277" r:id="rId10"/>
    <p:sldId id="278" r:id="rId11"/>
    <p:sldId id="280" r:id="rId12"/>
    <p:sldId id="279" r:id="rId13"/>
    <p:sldId id="281" r:id="rId14"/>
    <p:sldId id="282" r:id="rId15"/>
    <p:sldId id="268" r:id="rId16"/>
    <p:sldId id="269" r:id="rId17"/>
    <p:sldId id="270" r:id="rId18"/>
    <p:sldId id="293" r:id="rId19"/>
    <p:sldId id="294" r:id="rId20"/>
    <p:sldId id="288" r:id="rId21"/>
    <p:sldId id="298" r:id="rId22"/>
    <p:sldId id="299" r:id="rId23"/>
    <p:sldId id="295" r:id="rId24"/>
    <p:sldId id="296" r:id="rId25"/>
    <p:sldId id="304" r:id="rId26"/>
    <p:sldId id="306" r:id="rId27"/>
    <p:sldId id="305" r:id="rId28"/>
    <p:sldId id="307" r:id="rId29"/>
    <p:sldId id="301" r:id="rId30"/>
    <p:sldId id="302" r:id="rId31"/>
    <p:sldId id="261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9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547664" y="1052736"/>
            <a:ext cx="612068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6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3240360"/>
          </a:xfrm>
        </p:spPr>
        <p:txBody>
          <a:bodyPr>
            <a:normAutofit fontScale="90000"/>
          </a:bodyPr>
          <a:lstStyle/>
          <a:p>
            <a:pPr lvl="0"/>
            <a:r>
              <a:rPr lang="ru-RU" sz="5400" dirty="0">
                <a:solidFill>
                  <a:schemeClr val="accent2">
                    <a:lumMod val="75000"/>
                  </a:schemeClr>
                </a:solidFill>
              </a:rPr>
              <a:t>Методика подготовки обучающихся </a:t>
            </a:r>
            <a:br>
              <a:rPr lang="ru-RU" sz="5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5400" dirty="0">
                <a:solidFill>
                  <a:schemeClr val="accent2">
                    <a:lumMod val="75000"/>
                  </a:schemeClr>
                </a:solidFill>
              </a:rPr>
              <a:t>к итоговому </a:t>
            </a: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</a:rPr>
              <a:t>сочинению</a:t>
            </a:r>
            <a:br>
              <a:rPr lang="ru-RU" sz="5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</a:rPr>
              <a:t>на уроках литературы</a:t>
            </a:r>
            <a:br>
              <a:rPr lang="ru-RU" sz="5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700" dirty="0" smtClean="0">
                <a:solidFill>
                  <a:schemeClr val="accent2">
                    <a:lumMod val="75000"/>
                  </a:schemeClr>
                </a:solidFill>
              </a:rPr>
              <a:t>(из опыта работы)</a:t>
            </a:r>
            <a:r>
              <a:rPr lang="ru-RU" sz="27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700" dirty="0">
                <a:solidFill>
                  <a:schemeClr val="accent2">
                    <a:lumMod val="75000"/>
                  </a:schemeClr>
                </a:solidFill>
              </a:rPr>
            </a:br>
            <a:endParaRPr lang="ru-RU" sz="2700" dirty="0"/>
          </a:p>
        </p:txBody>
      </p:sp>
      <p:sp>
        <p:nvSpPr>
          <p:cNvPr id="5" name="Подзаголовок 2"/>
          <p:cNvSpPr>
            <a:spLocks noGrp="1"/>
          </p:cNvSpPr>
          <p:nvPr>
            <p:ph idx="1"/>
          </p:nvPr>
        </p:nvSpPr>
        <p:spPr>
          <a:xfrm>
            <a:off x="457200" y="4653136"/>
            <a:ext cx="8229600" cy="1473027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Толдонова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В.В.,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и литературы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МБОУ «Николаевская школа»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Типы вступлений (Е.Н. Ильин)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5714731"/>
              </p:ext>
            </p:extLst>
          </p:nvPr>
        </p:nvGraphicFramePr>
        <p:xfrm>
          <a:off x="467544" y="1412776"/>
          <a:ext cx="8229600" cy="48768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810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5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Варианты</a:t>
                      </a:r>
                      <a:b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зачинов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Примеры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Плюсы и минусы</a:t>
                      </a:r>
                      <a:b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названного варианта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Дневниковый</a:t>
                      </a:r>
                      <a:endParaRPr lang="ru-RU" sz="2200" dirty="0"/>
                    </a:p>
                    <a:p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«Болконский… Кто он? Почему всякий раз, встречаясь с ним на страницах романа, я испытываю то необъяснимую радость, то жгучую досаду, часто ловлю себя на мысли, что это я, это про меня. Хотя, конечно…»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</a:t>
                      </a:r>
                      <a:r>
                        <a:rPr lang="ru-RU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тех, «кто может открыть перед чужими … людьми свою 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душу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374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Типы вступлений (Е.Н. Ильин)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936355"/>
              </p:ext>
            </p:extLst>
          </p:nvPr>
        </p:nvGraphicFramePr>
        <p:xfrm>
          <a:off x="457200" y="1600200"/>
          <a:ext cx="8229600" cy="463711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810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5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25182">
                <a:tc>
                  <a:txBody>
                    <a:bodyPr/>
                    <a:lstStyle/>
                    <a:p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Варианты</a:t>
                      </a:r>
                      <a:b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зачинов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Примеры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Плюсы и минусы</a:t>
                      </a:r>
                      <a:b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названного варианта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19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Цитатный</a:t>
                      </a:r>
                      <a:endParaRPr lang="ru-RU" sz="2000" dirty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«“Что вы, что вы над собой сделали!” – говорит Соня Раскольникову. Вдумаемся в её слова. Они применимы ко всем героям Достоевского. Мармеладов, Рогожин, Карамазов… – все они что-то над собой сделали, помимо того, что сделала над ними жизнь…»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Даёт 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возможность не искать первые слова (обычно самые трудные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но требует глубоких знаний содержания произведения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615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35902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В школьной практике распространены следующие типы вступлений: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1) историческое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(о времени, когда было написано произведение, или о времени, изображённом в повести, рассказе…);</a:t>
            </a: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2) аналитическое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(объясняется какое-либо понятие, входящее в формулировку темы, раздумья над тем или иным словом);</a:t>
            </a: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3) биографическое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(сообщаются факты из биографии писателя, имеющие отношение к произведению или к поднятой в нём проблеме);</a:t>
            </a: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4) сравнительное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(проведение литературных параллелей);</a:t>
            </a: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5) обществоведческое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(имеет культурологический и социологический характер вступления);</a:t>
            </a: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6) личностное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7563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Отдельно выделяют приёмы вступлений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</a:rPr>
              <a:t>1. Ключевое слово и ассоциации</a:t>
            </a:r>
            <a:endParaRPr lang="ru-RU" sz="18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sz="1800" i="1" dirty="0">
                <a:solidFill>
                  <a:schemeClr val="bg2">
                    <a:lumMod val="25000"/>
                  </a:schemeClr>
                </a:solidFill>
              </a:rPr>
              <a:t>Цель приема – выделить ключевое слово текста, определяющее его тему, и представить ряд ассоциаций, которые оно вызывает в вашей памяти или воображении. Эти ассоциации должны быть ярко, образно представлены вслед за ключевым словом, которое образует назывное предложение. </a:t>
            </a:r>
            <a:endParaRPr lang="ru-RU" sz="1800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>
              <a:buNone/>
            </a:pP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</a:rPr>
              <a:t>2. Название</a:t>
            </a:r>
            <a:endParaRPr lang="ru-RU" sz="18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sz="1800" i="1" dirty="0">
                <a:solidFill>
                  <a:schemeClr val="bg2">
                    <a:lumMod val="25000"/>
                  </a:schemeClr>
                </a:solidFill>
              </a:rPr>
              <a:t>Перед экзаменуемым не ставится задача озаглавить свое сочинение, однако если вам легко дается создание заголовков, то название может стать приемом вступления и организовать первую фразу вашей работы.</a:t>
            </a:r>
            <a:endParaRPr lang="ru-RU" sz="1800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>
              <a:buNone/>
            </a:pP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</a:rPr>
              <a:t>3. Ссылка на авторитетное мнение</a:t>
            </a:r>
            <a:endParaRPr lang="ru-RU" sz="18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sz="1800" i="1" dirty="0">
                <a:solidFill>
                  <a:schemeClr val="bg2">
                    <a:lumMod val="25000"/>
                  </a:schemeClr>
                </a:solidFill>
              </a:rPr>
              <a:t>Это может быть мнение конкретного человека, чье имя нужно назвать, или мнение профессионалов («политики высказываются…», «экономисты провозглашают…»), или же традиционно-исторический опыт, на который можно сослаться в безличной форме («недаром в народе говорят…», «бытует мнение, что…»).</a:t>
            </a:r>
            <a:endParaRPr lang="ru-RU" sz="18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824409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accent2">
                    <a:lumMod val="75000"/>
                  </a:schemeClr>
                </a:solidFill>
              </a:rPr>
              <a:t>приёмы вступлений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ru-RU" sz="9600" b="1" i="1" dirty="0">
                <a:solidFill>
                  <a:schemeClr val="bg2">
                    <a:lumMod val="25000"/>
                  </a:schemeClr>
                </a:solidFill>
              </a:rPr>
              <a:t>4. Цитата</a:t>
            </a:r>
            <a:endParaRPr lang="ru-RU" sz="96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sz="9600" i="1" dirty="0">
                <a:solidFill>
                  <a:schemeClr val="bg2">
                    <a:lumMod val="25000"/>
                  </a:schemeClr>
                </a:solidFill>
              </a:rPr>
              <a:t>Использование цитаты – очень распространенный и выигрышный вариант вступления. Если вы не можете припомнить подходящую цитату, не стоит сильно расстраиваться, так как порой яркое высказывание из исходного текста может стать превосходным началом сочинения.</a:t>
            </a:r>
            <a:endParaRPr lang="ru-RU" sz="9600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>
              <a:buNone/>
            </a:pPr>
            <a:r>
              <a:rPr lang="ru-RU" sz="9600" b="1" i="1" dirty="0">
                <a:solidFill>
                  <a:schemeClr val="bg2">
                    <a:lumMod val="25000"/>
                  </a:schemeClr>
                </a:solidFill>
              </a:rPr>
              <a:t>5. Вопросы-стимулы</a:t>
            </a:r>
            <a:endParaRPr lang="ru-RU" sz="96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sz="9600" i="1" dirty="0">
                <a:solidFill>
                  <a:schemeClr val="bg2">
                    <a:lumMod val="25000"/>
                  </a:schemeClr>
                </a:solidFill>
              </a:rPr>
              <a:t>Прием, основанный на использовании ряда вопросов, открывающих сочинение. Одновременно они, как правило, являются формулировкой проблемы. Вопрос не должен быть один, иначе он как бы повисает в воздухе, не производит должного впечатления. Слишком же длинная череда вопросов тяжела для восприятия, так как может привести к потере концентрации внимания. Оптимальное количество вопросов-стимулов – три!</a:t>
            </a:r>
            <a:endParaRPr lang="ru-RU" sz="96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221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Autofit/>
          </a:bodyPr>
          <a:lstStyle/>
          <a:p>
            <a:r>
              <a:rPr lang="ru-RU" sz="3400" dirty="0">
                <a:solidFill>
                  <a:srgbClr val="C00000"/>
                </a:solidFill>
              </a:rPr>
              <a:t>Моделируем типы вступлений к темам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Autofit/>
          </a:bodyPr>
          <a:lstStyle/>
          <a:p>
            <a:pPr algn="just"/>
            <a:r>
              <a:rPr lang="ru-RU" sz="2100" dirty="0">
                <a:solidFill>
                  <a:schemeClr val="bg2">
                    <a:lumMod val="25000"/>
                  </a:schemeClr>
                </a:solidFill>
              </a:rPr>
              <a:t>Напишите историческое вступление к теме «Конкретно-историческое и общечеловеческое в романе И.С. Тургенева “Отцы и </a:t>
            </a:r>
            <a:r>
              <a:rPr lang="ru-RU" sz="2100" dirty="0" err="1">
                <a:solidFill>
                  <a:schemeClr val="bg2">
                    <a:lumMod val="25000"/>
                  </a:schemeClr>
                </a:solidFill>
              </a:rPr>
              <a:t>детиˮ</a:t>
            </a:r>
            <a:r>
              <a:rPr lang="ru-RU" sz="2100" dirty="0">
                <a:solidFill>
                  <a:schemeClr val="bg2">
                    <a:lumMod val="25000"/>
                  </a:schemeClr>
                </a:solidFill>
              </a:rPr>
              <a:t>». Напишите иной тип вступления к данной теме на свое усмотрение </a:t>
            </a:r>
            <a:r>
              <a:rPr lang="ru-RU" sz="2100" dirty="0" smtClean="0">
                <a:solidFill>
                  <a:schemeClr val="bg2">
                    <a:lumMod val="25000"/>
                  </a:schemeClr>
                </a:solidFill>
              </a:rPr>
              <a:t>(я рекомендую </a:t>
            </a:r>
            <a:r>
              <a:rPr lang="ru-RU" sz="2100" dirty="0">
                <a:solidFill>
                  <a:schemeClr val="bg2">
                    <a:lumMod val="25000"/>
                  </a:schemeClr>
                </a:solidFill>
              </a:rPr>
              <a:t>аналитическое). </a:t>
            </a:r>
          </a:p>
          <a:p>
            <a:pPr algn="just"/>
            <a:r>
              <a:rPr lang="ru-RU" sz="2100" dirty="0">
                <a:solidFill>
                  <a:schemeClr val="accent2">
                    <a:lumMod val="75000"/>
                  </a:schemeClr>
                </a:solidFill>
              </a:rPr>
              <a:t>Напишите аналитическое вступление к теме «Можно ли прожить без дома? (Как на этот вопрос </a:t>
            </a:r>
            <a:r>
              <a:rPr lang="ru-RU" sz="2100" dirty="0" smtClean="0">
                <a:solidFill>
                  <a:schemeClr val="accent2">
                    <a:lumMod val="75000"/>
                  </a:schemeClr>
                </a:solidFill>
              </a:rPr>
              <a:t>отвечает </a:t>
            </a:r>
            <a:r>
              <a:rPr lang="ru-RU" sz="2100" dirty="0">
                <a:solidFill>
                  <a:schemeClr val="accent2">
                    <a:lumMod val="75000"/>
                  </a:schemeClr>
                </a:solidFill>
              </a:rPr>
              <a:t>герой поэмы М. Ю. Лермонтова “</a:t>
            </a:r>
            <a:r>
              <a:rPr lang="ru-RU" sz="2100" dirty="0" err="1">
                <a:solidFill>
                  <a:schemeClr val="accent2">
                    <a:lumMod val="75000"/>
                  </a:schemeClr>
                </a:solidFill>
              </a:rPr>
              <a:t>Мцыриˮ</a:t>
            </a:r>
            <a:r>
              <a:rPr lang="ru-RU" sz="2100" dirty="0">
                <a:solidFill>
                  <a:schemeClr val="accent2">
                    <a:lumMod val="75000"/>
                  </a:schemeClr>
                </a:solidFill>
              </a:rPr>
              <a:t>?)». Напишите иной тип вступления к данной теме на свое усмотрение.</a:t>
            </a:r>
          </a:p>
          <a:p>
            <a:pPr algn="just"/>
            <a:r>
              <a:rPr lang="ru-RU" sz="2100" dirty="0">
                <a:solidFill>
                  <a:schemeClr val="bg2">
                    <a:lumMod val="25000"/>
                  </a:schemeClr>
                </a:solidFill>
              </a:rPr>
              <a:t>Напишите биографическое вступление к теме «Что такое любовь? Как на это вопрос отвечают русские поэты? (по стихотворению А. С. Пушкина “Я помню чудное мгновенье…ˮ)». Напишите иной тип вступления к данной теме на свое усмотрение (рекомендуется аналитическое).</a:t>
            </a:r>
          </a:p>
        </p:txBody>
      </p:sp>
    </p:spTree>
    <p:extLst>
      <p:ext uri="{BB962C8B-B14F-4D97-AF65-F5344CB8AC3E}">
        <p14:creationId xmlns:p14="http://schemas.microsoft.com/office/powerpoint/2010/main" val="3588635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C00000"/>
                </a:solidFill>
              </a:rPr>
              <a:t>Моделируем типы вступлений к темам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Напишите сравнительное вступление к теме </a:t>
            </a:r>
            <a:br>
              <a:rPr lang="ru-RU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« “Ум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сердцаˮ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и “ум ума” в романе </a:t>
            </a:r>
            <a:br>
              <a:rPr lang="ru-RU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Л.Н. Толстого “Война и мир” (семья Ростовых и семья Болконских)». Напишите иной тип вступления к данной теме на свое усмотрение (рекомендуется аналитическое). 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Напишите вступление-характеристику произведения к теме «С каким литературным героем мне хотелось бы встретиться? О чём был бы наш разговор? (к примеру, с Печориным)» Напишите иной тип вступления к данной теме на свое усмотрение (рекомендуется аналитическое) и т. п.</a:t>
            </a:r>
          </a:p>
        </p:txBody>
      </p:sp>
    </p:spTree>
    <p:extLst>
      <p:ext uri="{BB962C8B-B14F-4D97-AF65-F5344CB8AC3E}">
        <p14:creationId xmlns:p14="http://schemas.microsoft.com/office/powerpoint/2010/main" val="4289706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2">
                    <a:lumMod val="75000"/>
                  </a:schemeClr>
                </a:solidFill>
              </a:rPr>
              <a:t>II</a:t>
            </a:r>
            <a:r>
              <a:rPr lang="ru-RU" sz="50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5000" b="1" dirty="0">
                <a:solidFill>
                  <a:schemeClr val="accent2">
                    <a:lumMod val="75000"/>
                  </a:schemeClr>
                </a:solidFill>
              </a:rPr>
              <a:t>соответствие требованиям критерия №2</a:t>
            </a:r>
            <a:endParaRPr lang="ru-RU" sz="50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i="1" dirty="0">
                <a:solidFill>
                  <a:srgbClr val="C00000"/>
                </a:solidFill>
              </a:rPr>
              <a:t>Работаем над </a:t>
            </a:r>
          </a:p>
          <a:p>
            <a:pPr marL="0" indent="0" algn="ctr">
              <a:buNone/>
            </a:pPr>
            <a:r>
              <a:rPr lang="ru-RU" sz="4800" b="1" i="1" dirty="0">
                <a:solidFill>
                  <a:srgbClr val="C00000"/>
                </a:solidFill>
              </a:rPr>
              <a:t>основной частью</a:t>
            </a:r>
          </a:p>
        </p:txBody>
      </p:sp>
    </p:spTree>
    <p:extLst>
      <p:ext uri="{BB962C8B-B14F-4D97-AF65-F5344CB8AC3E}">
        <p14:creationId xmlns:p14="http://schemas.microsoft.com/office/powerpoint/2010/main" val="38973411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«Аргументация. Привлечение литературного материала»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25000" lnSpcReduction="20000"/>
          </a:bodyPr>
          <a:lstStyle/>
          <a:p>
            <a:pPr marL="0" indent="457200" algn="just">
              <a:buNone/>
            </a:pPr>
            <a:r>
              <a:rPr lang="ru-RU" sz="7600" dirty="0"/>
              <a:t>Данный критерий нацеливает на проверку умения </a:t>
            </a:r>
            <a:r>
              <a:rPr lang="ru-RU" sz="7600" b="1" dirty="0"/>
              <a:t>использовать </a:t>
            </a:r>
            <a:r>
              <a:rPr lang="ru-RU" sz="7600" dirty="0"/>
              <a:t>литературный материал </a:t>
            </a:r>
            <a:r>
              <a:rPr lang="ru-RU" sz="7600" b="1" i="1" dirty="0"/>
              <a:t>(художественные произведения, дневники, мемуары, публицистику</a:t>
            </a:r>
            <a:r>
              <a:rPr lang="ru-RU" sz="7600" dirty="0"/>
              <a:t> </a:t>
            </a:r>
            <a:r>
              <a:rPr lang="ru-RU" sz="7600" b="1" i="1" dirty="0"/>
              <a:t>произведения устного народного творчества (за исключением малых  жанров),  другие  литературные  источники)</a:t>
            </a:r>
            <a:r>
              <a:rPr lang="ru-RU" sz="7600" dirty="0"/>
              <a:t> для построения рассуждения на предложенную тему и для аргументации своей позиции.</a:t>
            </a:r>
          </a:p>
          <a:p>
            <a:pPr marL="0" indent="457200" algn="just">
              <a:buNone/>
            </a:pPr>
            <a:r>
              <a:rPr lang="ru-RU" sz="7600" dirty="0"/>
              <a:t>Выпускник строит рассуждение, привлекая для аргументации </a:t>
            </a:r>
            <a:r>
              <a:rPr lang="ru-RU" sz="7600" b="1" i="1" dirty="0"/>
              <a:t>не менее одного произведения </a:t>
            </a:r>
            <a:r>
              <a:rPr lang="ru-RU" sz="7600" dirty="0"/>
              <a:t>отечественной или мировой литературы, избирая свой путь использования литературного материала, при этом он может показать разный уровень осмысления художественного текста: </a:t>
            </a:r>
            <a:r>
              <a:rPr lang="ru-RU" sz="7600" b="1" dirty="0">
                <a:solidFill>
                  <a:srgbClr val="C00000"/>
                </a:solidFill>
              </a:rPr>
              <a:t>от элементов смыслового анализа (например, тематика, проблематика, сюжет, характеры и т.п.) до комплексного анализа произведения в единстве формы и содержания и его интерпретации в аспекте выбранной темы.</a:t>
            </a:r>
          </a:p>
          <a:p>
            <a:pPr marL="0" indent="457200" algn="just">
              <a:buNone/>
            </a:pPr>
            <a:r>
              <a:rPr lang="ru-RU" sz="7600" i="1" dirty="0"/>
              <a:t>«Незачёт» ставится при условии, если сочинение написано без привлечения литературного материала, или в нем существенно искажено содержание произведения, или литературные произведения лишь упоминаются в работе, не становясь опорой для рассуждения (во всех остальных случаях выставляется «зачёт»).</a:t>
            </a:r>
            <a:endParaRPr lang="ru-RU" sz="7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5868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764704"/>
            <a:ext cx="835292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chemeClr val="accent3">
                    <a:lumMod val="50000"/>
                  </a:schemeClr>
                </a:solidFill>
              </a:rPr>
              <a:t>Комплексный анализ художественного текста как компетентностный подход в системе подготовки к сочинению</a:t>
            </a:r>
          </a:p>
          <a:p>
            <a:pPr algn="ctr"/>
            <a:endParaRPr lang="ru-RU" sz="2800" dirty="0">
              <a:solidFill>
                <a:schemeClr val="accent3">
                  <a:lumMod val="50000"/>
                </a:schemeClr>
              </a:solidFill>
            </a:endParaRPr>
          </a:p>
          <a:p>
            <a:pPr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   Эту работу с классом можно проделать фронтально, потом – в группах по количеству  тематических направлений. Задача учащихся – проанализировать любое художественное произведение, соответствующее одному из тематических направлений. Выделить специфику анализа эпического, драматического и лирического произведения. Определить: какие пункты плана анализа соответствуют определенным композиционным частям сочинения. Почему? </a:t>
            </a:r>
          </a:p>
        </p:txBody>
      </p:sp>
    </p:spTree>
    <p:extLst>
      <p:ext uri="{BB962C8B-B14F-4D97-AF65-F5344CB8AC3E}">
        <p14:creationId xmlns:p14="http://schemas.microsoft.com/office/powerpoint/2010/main" val="1846765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226" y="404664"/>
            <a:ext cx="8229600" cy="1656184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Наша задача – подготовить методический комплект для работы </a:t>
            </a:r>
            <a:r>
              <a:rPr lang="ru-RU" sz="3200" dirty="0">
                <a:solidFill>
                  <a:srgbClr val="C00000"/>
                </a:solidFill>
              </a:rPr>
              <a:t>на уроке: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226" y="1916832"/>
            <a:ext cx="8229600" cy="4392488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овладеть алгоритмом работы над сочинением-рассуждением;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отработать приёмы и методы работы над вступлением, основной частью и заключением;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написать коллективное сочинение в формате итогового;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освоить формы работы над замыслом сочинения.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60243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Интерпретация стихотворения С. Есенина «Запели тёсаные дроги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..» в рассуждении на </a:t>
            </a:r>
            <a:r>
              <a:rPr lang="ru-RU" sz="2800" b="1" dirty="0">
                <a:solidFill>
                  <a:srgbClr val="C00000"/>
                </a:solidFill>
              </a:rPr>
              <a:t>тему «Что значит любить Родину»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288000">
              <a:buNone/>
            </a:pPr>
            <a:r>
              <a:rPr lang="ru-RU" sz="3800" i="1" dirty="0"/>
              <a:t>Стихотворение «Запели </a:t>
            </a:r>
            <a:r>
              <a:rPr lang="ru-RU" sz="3800" dirty="0"/>
              <a:t>тёсаные</a:t>
            </a:r>
            <a:r>
              <a:rPr lang="ru-RU" sz="3800" i="1" dirty="0"/>
              <a:t> дроги...» было написано С.</a:t>
            </a:r>
            <a:r>
              <a:rPr lang="ru-RU" sz="3800" dirty="0"/>
              <a:t> </a:t>
            </a:r>
            <a:r>
              <a:rPr lang="ru-RU" sz="3800" i="1" dirty="0"/>
              <a:t>Есениным в 1916 году, в сложное для России время, и именно тогда к поэту пришла первая слава. К этому моменту он познакомился с А.</a:t>
            </a:r>
            <a:r>
              <a:rPr lang="ru-RU" sz="3800" dirty="0"/>
              <a:t> </a:t>
            </a:r>
            <a:r>
              <a:rPr lang="ru-RU" sz="3800" i="1" dirty="0"/>
              <a:t>Блоком, сблизился с крестьянским поэтом Н.</a:t>
            </a:r>
            <a:r>
              <a:rPr lang="ru-RU" sz="3800" dirty="0"/>
              <a:t> </a:t>
            </a:r>
            <a:r>
              <a:rPr lang="ru-RU" sz="3800" i="1" dirty="0"/>
              <a:t>Клюевым. Для нас важно то, что тема Родины была ведущей в творчестве каждого из названных художников, задававшихся вопросом: «Что значит любить Родину». Мне наиболее близко чувство С. Есенина, высказанное с щемящей теплотой и в то же время пророческим пафосом в стихотворении </a:t>
            </a:r>
            <a:r>
              <a:rPr lang="ru-RU" sz="3800" dirty="0"/>
              <a:t>«Запели тёсаные  дроги...».</a:t>
            </a:r>
          </a:p>
          <a:p>
            <a:pPr marL="0" indent="288000">
              <a:buNone/>
            </a:pPr>
            <a:r>
              <a:rPr lang="ru-RU" sz="3800" i="1" dirty="0"/>
              <a:t>Россия показана в нём противоречиво. С одной стороны, это любимый, таинственный, красивый край, с другой – с ним связаны чувства скорби, тоски. Эти мотивы находят свое развитие в многочисленных поэтических образах, которые передают представления поэта о Родине, ее разнообразном ландшафте: степи, ковыль, поле, реки, озера, колокольни...</a:t>
            </a:r>
            <a:endParaRPr lang="ru-RU" sz="38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8846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C00000"/>
                </a:solidFill>
              </a:rPr>
              <a:t>Основой рассуждения в сочинении </a:t>
            </a:r>
            <a:br>
              <a:rPr lang="ru-RU" sz="3200" dirty="0">
                <a:solidFill>
                  <a:srgbClr val="C00000"/>
                </a:solidFill>
              </a:rPr>
            </a:br>
            <a:r>
              <a:rPr lang="ru-RU" sz="3200" dirty="0">
                <a:solidFill>
                  <a:srgbClr val="C00000"/>
                </a:solidFill>
              </a:rPr>
              <a:t>может стать и </a:t>
            </a:r>
            <a:r>
              <a:rPr lang="ru-RU" sz="3200" b="1" dirty="0">
                <a:solidFill>
                  <a:srgbClr val="C00000"/>
                </a:solidFill>
              </a:rPr>
              <a:t>анализ эпизода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 fontScale="85000" lnSpcReduction="10000"/>
          </a:bodyPr>
          <a:lstStyle/>
          <a:p>
            <a:pPr marL="144000" indent="0" algn="just">
              <a:buNone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  Выбор эпизодов для раскрытия конкретных тем сочинений обусловлен тематическими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направлениями(в 2022году-разделами). </a:t>
            </a:r>
          </a:p>
          <a:p>
            <a:pPr marL="144000" indent="0" algn="just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Для учащихся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: подумайте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и ответьте на вопрос: какому тематическому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направлению(разделу)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соответствует каждый эпизод? Из предложенных возможных тем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выберите ту, которую можно раскрыть наиболее точно с помощью анализа данного эпизода. </a:t>
            </a:r>
          </a:p>
        </p:txBody>
      </p:sp>
    </p:spTree>
    <p:extLst>
      <p:ext uri="{BB962C8B-B14F-4D97-AF65-F5344CB8AC3E}">
        <p14:creationId xmlns:p14="http://schemas.microsoft.com/office/powerpoint/2010/main" val="36081948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chemeClr val="accent2">
                    <a:lumMod val="75000"/>
                  </a:schemeClr>
                </a:solidFill>
              </a:rPr>
              <a:t>Например: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ru-RU" sz="3400" dirty="0">
                <a:solidFill>
                  <a:schemeClr val="bg2">
                    <a:lumMod val="25000"/>
                  </a:schemeClr>
                </a:solidFill>
              </a:rPr>
              <a:t>чтение письма Хлестакова (анализ сцены из 5 действия комедии Н.В. Гоголя «Ревизор»); </a:t>
            </a:r>
          </a:p>
          <a:p>
            <a:pPr lvl="0" algn="just"/>
            <a:r>
              <a:rPr lang="ru-RU" sz="3400" dirty="0">
                <a:solidFill>
                  <a:schemeClr val="bg2">
                    <a:lumMod val="25000"/>
                  </a:schemeClr>
                </a:solidFill>
              </a:rPr>
              <a:t>сцена встречи Печорина и Максима Максимыча (анализ эпизода из главы «Максим Максимыч» романа М.Ю. Лермонтова «Герой нашего времени»);</a:t>
            </a:r>
          </a:p>
          <a:p>
            <a:pPr lvl="0" algn="just"/>
            <a:r>
              <a:rPr lang="ru-RU" sz="3400" dirty="0">
                <a:solidFill>
                  <a:schemeClr val="bg2">
                    <a:lumMod val="25000"/>
                  </a:schemeClr>
                </a:solidFill>
              </a:rPr>
              <a:t>чтение Евангелия Раскольниковым и Соней (эпизод главы </a:t>
            </a:r>
            <a:r>
              <a:rPr lang="en-US" sz="3400" dirty="0">
                <a:solidFill>
                  <a:schemeClr val="bg2">
                    <a:lumMod val="25000"/>
                  </a:schemeClr>
                </a:solidFill>
              </a:rPr>
              <a:t>IV</a:t>
            </a:r>
            <a:r>
              <a:rPr lang="ru-RU" sz="3400" dirty="0">
                <a:solidFill>
                  <a:schemeClr val="bg2">
                    <a:lumMod val="25000"/>
                  </a:schemeClr>
                </a:solidFill>
              </a:rPr>
              <a:t> из части </a:t>
            </a:r>
            <a:r>
              <a:rPr lang="en-US" sz="3400" dirty="0">
                <a:solidFill>
                  <a:schemeClr val="bg2">
                    <a:lumMod val="25000"/>
                  </a:schemeClr>
                </a:solidFill>
              </a:rPr>
              <a:t>IV</a:t>
            </a:r>
            <a:r>
              <a:rPr lang="ru-RU" sz="3400" dirty="0">
                <a:solidFill>
                  <a:schemeClr val="bg2">
                    <a:lumMod val="25000"/>
                  </a:schemeClr>
                </a:solidFill>
              </a:rPr>
              <a:t> романа Ф.М. Достоевского «Преступление и наказание»);</a:t>
            </a:r>
          </a:p>
          <a:p>
            <a:pPr lvl="0" algn="just"/>
            <a:r>
              <a:rPr lang="ru-RU" sz="3400" dirty="0">
                <a:solidFill>
                  <a:schemeClr val="bg2">
                    <a:lumMod val="25000"/>
                  </a:schemeClr>
                </a:solidFill>
              </a:rPr>
              <a:t>сцена объяснения Пьера с Элен (анализ эпизода из романа Л.Н. Толстого «Война и мир», т. </a:t>
            </a:r>
            <a:r>
              <a:rPr lang="en-US" sz="3400" dirty="0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ru-RU" sz="3400" dirty="0">
                <a:solidFill>
                  <a:schemeClr val="bg2">
                    <a:lumMod val="25000"/>
                  </a:schemeClr>
                </a:solidFill>
              </a:rPr>
              <a:t>, ч. </a:t>
            </a:r>
            <a:r>
              <a:rPr lang="en-US" sz="3400" dirty="0">
                <a:solidFill>
                  <a:schemeClr val="bg2">
                    <a:lumMod val="25000"/>
                  </a:schemeClr>
                </a:solidFill>
              </a:rPr>
              <a:t>III</a:t>
            </a:r>
            <a:r>
              <a:rPr lang="ru-RU" sz="3400" dirty="0">
                <a:solidFill>
                  <a:schemeClr val="bg2">
                    <a:lumMod val="25000"/>
                  </a:schemeClr>
                </a:solidFill>
              </a:rPr>
              <a:t>, гл. 2);</a:t>
            </a:r>
          </a:p>
          <a:p>
            <a:pPr lvl="0" algn="just"/>
            <a:r>
              <a:rPr lang="ru-RU" sz="3400" dirty="0">
                <a:solidFill>
                  <a:schemeClr val="bg2">
                    <a:lumMod val="25000"/>
                  </a:schemeClr>
                </a:solidFill>
              </a:rPr>
              <a:t>разговор  о будущем (А.П. Чехов «Вишнёвый сад», 2 действие).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Значимые эпизоды художественных текстов рассматривайте с точки зрения тематических направлений итогового сочинения.</a:t>
            </a:r>
          </a:p>
        </p:txBody>
      </p:sp>
    </p:spTree>
    <p:extLst>
      <p:ext uri="{BB962C8B-B14F-4D97-AF65-F5344CB8AC3E}">
        <p14:creationId xmlns:p14="http://schemas.microsoft.com/office/powerpoint/2010/main" val="26736702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solidFill>
                  <a:srgbClr val="C00000"/>
                </a:solidFill>
              </a:rPr>
              <a:t>Работаем над заключением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7460371"/>
              </p:ext>
            </p:extLst>
          </p:nvPr>
        </p:nvGraphicFramePr>
        <p:xfrm>
          <a:off x="457200" y="1268411"/>
          <a:ext cx="8229600" cy="538709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106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2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227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Обобщение важных мыслей в микротемах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Итак, в своих стихотворениях поэт воспел вольнолюбивую личность, бросающую вызов условностям света и фальши ложной морали. Лирический герой готов любой ценой добиться свободы…  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0227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Риторический вопрос или риторическое восклицание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«Вещим томиком» назвал В. Розанов стихи </a:t>
                      </a:r>
                      <a:br>
                        <a:rPr lang="ru-RU" sz="1800" b="1" i="1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</a:br>
                      <a:r>
                        <a:rPr lang="ru-RU" sz="1800" b="1" i="1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М. Лермонтова. Как рано не стало поэта! Но разве это умаляет его вклад в сокровищницу мировой поэзии?</a:t>
                      </a:r>
                      <a:endParaRPr lang="ru-RU" sz="2800" b="1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227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Обращение к людям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Литература, отразившая опыт всего человечества, воспевала героическую личность, способную подняться над мелкими расчётами. Давайте попытаемся, задумываясь над вечными проблемами, сделать мир добрее, освещая его теплом своих сердец.</a:t>
                      </a:r>
                      <a:endParaRPr lang="ru-RU" sz="2800" b="1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0227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Использование цитат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Итак, лирика М. Ю. Лермонтова охватывает разные стороны жизни, неслучайно А. Ахматова считала Лермонтова обладателем гениального дара, которому «подвластно всё».</a:t>
                      </a:r>
                      <a:endParaRPr lang="ru-RU" sz="2800" b="1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2010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>Типы заключений:</a:t>
            </a:r>
            <a:endParaRPr lang="ru-RU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Вывод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– это не повторение аргументов, как часто бывает в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работах учащихся.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Это обязательно новая информация, имеющая обобщающий характер. </a:t>
            </a:r>
            <a:endParaRPr lang="ru-RU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457200" algn="just">
              <a:buNone/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Вывод-следствие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характеризуется желанием сказать то, что выходит за рамки уже сказанного (влияние произведения на читателя, литературный процесс, актуальность темы, проблемы и т.п.).</a:t>
            </a:r>
          </a:p>
          <a:p>
            <a:pPr marL="0" indent="45720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41221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Варианты вступления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1. Что на сегодняшний день означает понятие «честь»? Каждый это понятие будет трактовать по-своему. Для одних – это совокупность высших моральных принципов, уважение, почет, признание собственных побед. Для других – это «земля, скот, овцы, хлеб, коммерция, барыш – эта жизнь!» Для меня честь и достоинство не пустой звук. Еще рано говорить, что я живу по чести. Но надеюсь, что эти понятия будут всегда служить жизненным ориентиром для меня.</a:t>
            </a:r>
          </a:p>
        </p:txBody>
      </p:sp>
    </p:spTree>
    <p:extLst>
      <p:ext uri="{BB962C8B-B14F-4D97-AF65-F5344CB8AC3E}">
        <p14:creationId xmlns:p14="http://schemas.microsoft.com/office/powerpoint/2010/main" val="1156197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Варианты вступления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8000" dirty="0"/>
              <a:t>2</a:t>
            </a:r>
            <a:r>
              <a:rPr lang="ru-RU" dirty="0"/>
              <a:t>. </a:t>
            </a:r>
            <a:r>
              <a:rPr lang="ru-RU" sz="7400" dirty="0"/>
              <a:t>В наше время кажется уже, что понятия " честь и достоинства" устарели, утратив свои первоначальные, истинные значения. А ведь раньше, во времена доблестных рыцарей и прекрасных дам, предпочитали расстаться с жизнью, нежели потерять честь. А своё достоинство, достоинство своих близких и просто дорогих сердцу людей принято было защищать на поединках. Вспомним хотя бы, как, защищая честь своей семьи, погиб на дуэли А.С. Пушкин. "Мне нужно, чтобы моё имя и честь были неприкосновенны во всех уголках России", - говорил он. Любимые герои русской литературы были людьми чести. Вспомним, какое наставление получает от отца герой романа "Капитанская дочка": "Береги честь смолоду". Отец не хотел, чтобы его сын стал светским кутилой и поэтому отправил его служить в дальний гарнизон. Встреча с людьми, преданными долгу, Родине, любви, для которых честь мундира была превыше всего, сыграла в жизни Гринёва решающую, положительную роль. Он с честью прошёл все испытания, выпавшие на его долю, и ни разу не уронил достоинства, не поступился своей совестью, хотя возможностей было предостаточно, в его душе царит мир.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92395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Варианты вступлений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3. Будучи существом общественным, разумным и сознательным, человек не может не задумываться над тем, как относятся к нему окружающие, что они о нем думают, какие оценки выносятся его поступкам и всей его жизни. В то же время он не может не думать и о своем месте среди других людей. Эта духовная связь человека с обществом и выражается в понятиях Чести и Достоинства. «Честь — жизнь моя, — писал Шекспир, — они срослись в одно, и честь утратить — для меня равно утрате жизни».</a:t>
            </a:r>
          </a:p>
        </p:txBody>
      </p:sp>
    </p:spTree>
    <p:extLst>
      <p:ext uri="{BB962C8B-B14F-4D97-AF65-F5344CB8AC3E}">
        <p14:creationId xmlns:p14="http://schemas.microsoft.com/office/powerpoint/2010/main" val="9244519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Вариант заключения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«Честь походит на драгоценный камень: малейшее пятнышко лишает её блеска и отнимает у неё всю ее цену», - как-то сказал </a:t>
            </a:r>
            <a:r>
              <a:rPr lang="ru-RU" dirty="0" err="1"/>
              <a:t>Бошен</a:t>
            </a:r>
            <a:r>
              <a:rPr lang="ru-RU" dirty="0"/>
              <a:t> Эдмон Пьер. Да, </a:t>
            </a:r>
            <a:r>
              <a:rPr lang="ru-RU" dirty="0" smtClean="0"/>
              <a:t>так </a:t>
            </a:r>
            <a:r>
              <a:rPr lang="ru-RU" dirty="0"/>
              <a:t>и есть. К</a:t>
            </a:r>
            <a:r>
              <a:rPr lang="ru-RU" dirty="0" smtClean="0"/>
              <a:t>аждому </a:t>
            </a:r>
            <a:r>
              <a:rPr lang="ru-RU" dirty="0"/>
              <a:t>рано или поздно придется решать, как жить – по чести или без </a:t>
            </a:r>
            <a:r>
              <a:rPr lang="ru-RU" dirty="0" smtClean="0"/>
              <a:t>нее…</a:t>
            </a:r>
            <a:endParaRPr lang="ru-RU" dirty="0"/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21227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704" y="418654"/>
            <a:ext cx="8229600" cy="2362274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Долгосрочная и проектная подготовка к итоговому сочинению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/>
          </a:bodyPr>
          <a:lstStyle/>
          <a:p>
            <a:pPr marL="108000" indent="0" algn="ctr">
              <a:buNone/>
            </a:pPr>
            <a:r>
              <a:rPr lang="ru-RU" sz="4000" b="1" i="1" dirty="0">
                <a:solidFill>
                  <a:schemeClr val="accent2">
                    <a:lumMod val="75000"/>
                  </a:schemeClr>
                </a:solidFill>
              </a:rPr>
              <a:t>Формы работы над </a:t>
            </a:r>
          </a:p>
          <a:p>
            <a:pPr marL="108000" indent="0" algn="ctr">
              <a:buNone/>
            </a:pPr>
            <a:r>
              <a:rPr lang="ru-RU" sz="4000" b="1" i="1" dirty="0">
                <a:solidFill>
                  <a:schemeClr val="accent2">
                    <a:lumMod val="75000"/>
                  </a:schemeClr>
                </a:solidFill>
              </a:rPr>
              <a:t>замыслом сочинения</a:t>
            </a:r>
          </a:p>
        </p:txBody>
      </p:sp>
    </p:spTree>
    <p:extLst>
      <p:ext uri="{BB962C8B-B14F-4D97-AF65-F5344CB8AC3E}">
        <p14:creationId xmlns:p14="http://schemas.microsoft.com/office/powerpoint/2010/main" val="106604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8229600" cy="1944216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соответствие требованиям критерия №1</a:t>
            </a:r>
            <a:endParaRPr lang="ru-RU" sz="4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i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600" i="1" dirty="0">
                <a:solidFill>
                  <a:srgbClr val="C00000"/>
                </a:solidFill>
              </a:rPr>
              <a:t>Упражнения на понимание темы и на  овладение алгоритмом написания сочинения-рассуждения </a:t>
            </a:r>
          </a:p>
          <a:p>
            <a:pPr marL="0" indent="0" algn="ctr">
              <a:buNone/>
            </a:pPr>
            <a:endParaRPr lang="ru-RU" i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18852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«Читательский дневник»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marL="108000" indent="0" algn="just">
              <a:buNone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К каждому тематическому направлению заполнить «Читательский дневник» с указанием нескольких потенциальных (для раскрытия темы) литературных произведений, проблем, идей, ключевых слов и т.п. Например:</a:t>
            </a:r>
          </a:p>
          <a:p>
            <a:pPr marL="10800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841122"/>
              </p:ext>
            </p:extLst>
          </p:nvPr>
        </p:nvGraphicFramePr>
        <p:xfrm>
          <a:off x="611560" y="4221088"/>
          <a:ext cx="7992887" cy="20565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3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37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54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32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99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931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05656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№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п/п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Автор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Название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Ключевые слова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Главная мысль (идея) произведения и проблемы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Главные герои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Наиболее </a:t>
                      </a:r>
                      <a:r>
                        <a:rPr lang="ru-RU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важные эпизоды/ </a:t>
                      </a:r>
                      <a:r>
                        <a:rPr lang="ru-RU" sz="18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цитаты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1594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3600400"/>
          </a:xfrm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chemeClr val="accent2">
                    <a:lumMod val="75000"/>
                  </a:schemeClr>
                </a:solidFill>
              </a:rPr>
              <a:t>Благодарю за внимание!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653136"/>
            <a:ext cx="8229600" cy="1473027"/>
          </a:xfrm>
        </p:spPr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3286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23528" y="836712"/>
            <a:ext cx="8280920" cy="5544616"/>
          </a:xfrm>
        </p:spPr>
        <p:txBody>
          <a:bodyPr>
            <a:normAutofit fontScale="77500" lnSpcReduction="20000"/>
          </a:bodyPr>
          <a:lstStyle/>
          <a:p>
            <a:pPr marL="514350" indent="-514350" algn="just">
              <a:buAutoNum type="arabicPeriod"/>
            </a:pPr>
            <a:r>
              <a:rPr lang="ru-RU" dirty="0">
                <a:solidFill>
                  <a:srgbClr val="C00000"/>
                </a:solidFill>
              </a:rPr>
              <a:t>Найдите ключевое слово в теме. Переформулируйте тему в виде проблемного вопроса. </a:t>
            </a:r>
          </a:p>
          <a:p>
            <a:pPr marL="637200" indent="-457200" algn="just"/>
            <a:r>
              <a:rPr lang="ru-RU" i="1" dirty="0">
                <a:solidFill>
                  <a:schemeClr val="accent3">
                    <a:lumMod val="50000"/>
                  </a:schemeClr>
                </a:solidFill>
              </a:rPr>
              <a:t>«Гордиться славою своих предков не только можно, но и должно…» (А.С. Пушкин)</a:t>
            </a:r>
          </a:p>
          <a:p>
            <a:pPr marL="637200" indent="-457200" algn="just"/>
            <a:r>
              <a:rPr lang="ru-RU" i="1" dirty="0">
                <a:solidFill>
                  <a:schemeClr val="accent3">
                    <a:lumMod val="50000"/>
                  </a:schemeClr>
                </a:solidFill>
              </a:rPr>
              <a:t>Роль родительского наставления в жизни человека.</a:t>
            </a:r>
          </a:p>
          <a:p>
            <a:pPr marL="637200" indent="-457200" algn="just"/>
            <a:r>
              <a:rPr lang="ru-RU" i="1" dirty="0">
                <a:solidFill>
                  <a:schemeClr val="accent3">
                    <a:lumMod val="50000"/>
                  </a:schemeClr>
                </a:solidFill>
              </a:rPr>
              <a:t>«Любить истинно может только вполне созревшая душа…» (В.Г. Белинский ).</a:t>
            </a:r>
          </a:p>
          <a:p>
            <a:pPr marL="637200" indent="-457200" algn="just"/>
            <a:r>
              <a:rPr lang="ru-RU" i="1" dirty="0">
                <a:solidFill>
                  <a:schemeClr val="accent3">
                    <a:lumMod val="50000"/>
                  </a:schemeClr>
                </a:solidFill>
              </a:rPr>
              <a:t>«Найти свою дорогу, узнать своё место – в этом всё для человека, это для него значит сделаться собой…» (В.Г. Белинский)</a:t>
            </a:r>
          </a:p>
          <a:p>
            <a:pPr marL="637200" indent="-457200" algn="just"/>
            <a:r>
              <a:rPr lang="ru-RU" i="1" dirty="0">
                <a:solidFill>
                  <a:schemeClr val="accent3">
                    <a:lumMod val="50000"/>
                  </a:schemeClr>
                </a:solidFill>
              </a:rPr>
              <a:t>«Чему бы жизнь нас ни учила, но сердце верит в чудеса» (Ф.И. Тютчев)</a:t>
            </a:r>
          </a:p>
          <a:p>
            <a:pPr marL="637200" indent="-457200" algn="just"/>
            <a:r>
              <a:rPr lang="ru-RU" i="1" dirty="0">
                <a:solidFill>
                  <a:schemeClr val="accent3">
                    <a:lumMod val="50000"/>
                  </a:schemeClr>
                </a:solidFill>
              </a:rPr>
              <a:t>«Опыт – это имя, которое каждый даёт своим ошибкам» (О. Уайльд)</a:t>
            </a:r>
          </a:p>
          <a:p>
            <a:pPr marL="180000" indent="0">
              <a:buNone/>
            </a:pPr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pPr marL="514350" indent="-514350">
              <a:buAutoNum type="arabicPeriod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1724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39788"/>
            <a:ext cx="8352928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solidFill>
                <a:srgbClr val="C00000"/>
              </a:solidFill>
            </a:endParaRPr>
          </a:p>
          <a:p>
            <a:pPr algn="just"/>
            <a:r>
              <a:rPr lang="ru-RU" sz="2000" dirty="0">
                <a:solidFill>
                  <a:srgbClr val="C00000"/>
                </a:solidFill>
              </a:rPr>
              <a:t>2. К предложенным темам поставьте проблемный вопрос и, отталкиваясь от него, предложите тезисы для основной части сочинения-рассуждения.</a:t>
            </a:r>
          </a:p>
          <a:p>
            <a:pPr marL="180000" indent="0" algn="just">
              <a:buNone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   Например, тема: </a:t>
            </a:r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</a:rPr>
              <a:t>«Надежда победить приближает победу, уверенность в победе лишает вас её»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– Проблемные вопросы: Почему надежда приближает победу? Почему уверенность в победе лишает вас её? – Тезис 1. Победить означает не только одержать победу над другими, это ещё может быть победа над собой (Пример из художественного произведения: А. Грин «Победитель» и др.). – Тезис 2. Надо быть честным перед собой, чтобы правильно оценивать свои поступки (Пример). – Тезис (3, 4 …). – Вывод: Надо признавать свои ошибки, верить в победу, но мужественно принимать поражение, если оно неизбежно.</a:t>
            </a:r>
          </a:p>
          <a:p>
            <a:pPr marL="637200" indent="-457200">
              <a:buFont typeface="Arial" pitchFamily="34" charset="0"/>
              <a:buChar char="•"/>
            </a:pPr>
            <a:endParaRPr lang="ru-RU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466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8761" y="1484784"/>
            <a:ext cx="80648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i="1" dirty="0">
                <a:solidFill>
                  <a:srgbClr val="C00000"/>
                </a:solidFill>
              </a:rPr>
              <a:t>Пишем</a:t>
            </a:r>
          </a:p>
          <a:p>
            <a:pPr algn="ctr"/>
            <a:endParaRPr lang="ru-RU" sz="6000" b="1" i="1" dirty="0">
              <a:solidFill>
                <a:srgbClr val="C00000"/>
              </a:solidFill>
            </a:endParaRPr>
          </a:p>
          <a:p>
            <a:pPr algn="ctr"/>
            <a:r>
              <a:rPr lang="ru-RU" sz="6000" b="1" i="1" dirty="0">
                <a:solidFill>
                  <a:srgbClr val="C00000"/>
                </a:solidFill>
              </a:rPr>
              <a:t> вступление</a:t>
            </a:r>
            <a:endParaRPr lang="ru-RU" sz="6000" b="1" i="1" dirty="0"/>
          </a:p>
        </p:txBody>
      </p:sp>
    </p:spTree>
    <p:extLst>
      <p:ext uri="{BB962C8B-B14F-4D97-AF65-F5344CB8AC3E}">
        <p14:creationId xmlns:p14="http://schemas.microsoft.com/office/powerpoint/2010/main" val="1930736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Типы вступлений (Е.Н. Ильин)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5288586"/>
              </p:ext>
            </p:extLst>
          </p:nvPr>
        </p:nvGraphicFramePr>
        <p:xfrm>
          <a:off x="457200" y="1196754"/>
          <a:ext cx="8229600" cy="51054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3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2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r>
                        <a:rPr lang="ru-RU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Варианты</a:t>
                      </a:r>
                      <a:br>
                        <a:rPr lang="ru-RU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зачинов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Примеры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Плюсы и минусы</a:t>
                      </a:r>
                      <a:br>
                        <a:rPr lang="ru-RU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названного варианта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 Академический</a:t>
                      </a:r>
                      <a:endParaRPr lang="ru-RU" sz="1900" dirty="0"/>
                    </a:p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«Писатель родился в таком-то году, окончил (или не окончил) университет, вершиной творчества стало произведение, о котором пойдёт речь. Роман (повесть, поэма, рассказ) написан в таком-то году…»</a:t>
                      </a:r>
                      <a:endParaRPr lang="ru-RU" sz="1900" dirty="0"/>
                    </a:p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Требует </a:t>
                      </a:r>
                      <a:r>
                        <a:rPr lang="ru-RU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информированности, </a:t>
                      </a:r>
                      <a:r>
                        <a:rPr lang="ru-RU" sz="1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точности</a:t>
                      </a:r>
                      <a:endParaRPr lang="ru-RU" sz="1900" dirty="0"/>
                    </a:p>
                    <a:p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395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Типы вступлений (Е.Н. Ильин)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6603553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810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5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Варианты</a:t>
                      </a:r>
                      <a:b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зачинов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Примеры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Плюсы и минусы</a:t>
                      </a:r>
                      <a:b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названного варианта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От «я»</a:t>
                      </a:r>
                      <a:endParaRPr lang="ru-RU" sz="2200" dirty="0"/>
                    </a:p>
                    <a:p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«Я неслучайно выбрал(а) эту тему. Проблема, которая рассматривается здесь, интересует меня не только как читателя, но и как человека, живущего интересами своего времени и своего поколения…»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Чёткое </a:t>
                      </a:r>
                      <a:r>
                        <a:rPr lang="ru-RU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мотивированное заявление своей 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позиции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957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Типы вступлений (Е.Н. Ильин)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430603"/>
              </p:ext>
            </p:extLst>
          </p:nvPr>
        </p:nvGraphicFramePr>
        <p:xfrm>
          <a:off x="457200" y="1600200"/>
          <a:ext cx="8229600" cy="454152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026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Варианты</a:t>
                      </a:r>
                      <a:b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зачинов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Примеры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Плюсы и минусы</a:t>
                      </a:r>
                      <a:b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названного варианта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«Киношный»</a:t>
                      </a:r>
                      <a:endParaRPr lang="ru-RU" sz="2200" dirty="0"/>
                    </a:p>
                    <a:p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«…Ненастная ночь. За окном шумит ливень, а в мокрые стёкла стучат тёмные ветки. Тихо и уютно горит настольная лампа. У меня на коленях раскрытый томик чеховских рассказов…»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Рискует </a:t>
                      </a:r>
                      <a:r>
                        <a:rPr lang="ru-RU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разочаровать к концу несоответствием формы и содержания… надо владеть искусством 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композиции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1551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2616</Words>
  <Application>Microsoft Office PowerPoint</Application>
  <PresentationFormat>Экран (4:3)</PresentationFormat>
  <Paragraphs>148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8" baseType="lpstr">
      <vt:lpstr>Arial</vt:lpstr>
      <vt:lpstr>Calibri</vt:lpstr>
      <vt:lpstr>Georgia</vt:lpstr>
      <vt:lpstr>Times New Roman</vt:lpstr>
      <vt:lpstr>Trebuchet MS</vt:lpstr>
      <vt:lpstr>Wingdings</vt:lpstr>
      <vt:lpstr>Тема Office</vt:lpstr>
      <vt:lpstr>Методика подготовки обучающихся  к итоговому сочинению на уроках литературы (из опыта работы) </vt:lpstr>
      <vt:lpstr>Наша задача – подготовить методический комплект для работы на уроке:</vt:lpstr>
      <vt:lpstr>I. соответствие требованиям критерия №1</vt:lpstr>
      <vt:lpstr>Презентация PowerPoint</vt:lpstr>
      <vt:lpstr>Презентация PowerPoint</vt:lpstr>
      <vt:lpstr>Презентация PowerPoint</vt:lpstr>
      <vt:lpstr>Типы вступлений (Е.Н. Ильин)</vt:lpstr>
      <vt:lpstr>Типы вступлений (Е.Н. Ильин)</vt:lpstr>
      <vt:lpstr>Типы вступлений (Е.Н. Ильин)</vt:lpstr>
      <vt:lpstr>Типы вступлений (Е.Н. Ильин)</vt:lpstr>
      <vt:lpstr>Типы вступлений (Е.Н. Ильин)</vt:lpstr>
      <vt:lpstr>В школьной практике распространены следующие типы вступлений:</vt:lpstr>
      <vt:lpstr>Отдельно выделяют приёмы вступлений</vt:lpstr>
      <vt:lpstr>приёмы вступлений</vt:lpstr>
      <vt:lpstr>Моделируем типы вступлений к темам</vt:lpstr>
      <vt:lpstr>Моделируем типы вступлений к темам</vt:lpstr>
      <vt:lpstr>II. соответствие требованиям критерия №2</vt:lpstr>
      <vt:lpstr>«Аргументация. Привлечение литературного материала»</vt:lpstr>
      <vt:lpstr>Презентация PowerPoint</vt:lpstr>
      <vt:lpstr>Интерпретация стихотворения С. Есенина «Запели тёсаные дроги...» в рассуждении на тему «Что значит любить Родину»</vt:lpstr>
      <vt:lpstr>Основой рассуждения в сочинении  может стать и анализ эпизода</vt:lpstr>
      <vt:lpstr>Например:</vt:lpstr>
      <vt:lpstr>Работаем над заключением</vt:lpstr>
      <vt:lpstr>Типы заключений:</vt:lpstr>
      <vt:lpstr>Варианты вступления</vt:lpstr>
      <vt:lpstr>Варианты вступления</vt:lpstr>
      <vt:lpstr>Варианты вступлений</vt:lpstr>
      <vt:lpstr>Вариант заключения</vt:lpstr>
      <vt:lpstr>Долгосрочная и проектная подготовка к итоговому сочинению</vt:lpstr>
      <vt:lpstr>«Читательский дневник»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Виктория</cp:lastModifiedBy>
  <cp:revision>140</cp:revision>
  <dcterms:created xsi:type="dcterms:W3CDTF">2013-08-20T22:02:58Z</dcterms:created>
  <dcterms:modified xsi:type="dcterms:W3CDTF">2022-11-22T23:00:04Z</dcterms:modified>
</cp:coreProperties>
</file>