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1" r:id="rId7"/>
    <p:sldId id="266" r:id="rId8"/>
    <p:sldId id="265" r:id="rId9"/>
    <p:sldId id="264" r:id="rId10"/>
    <p:sldId id="263" r:id="rId11"/>
    <p:sldId id="262" r:id="rId12"/>
    <p:sldId id="260" r:id="rId13"/>
    <p:sldId id="272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53781E-E06F-4865-AACB-8D81ED725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66BFA35-AE9A-4C70-90DC-1157E8369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A66E2E-7B83-46E4-A259-D40C6FF2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5E40F8-7E70-48C4-89EB-93A58A1C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E0C8AA-5406-420F-8902-ACE41A70E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2518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DBDA62-5526-4C72-9DDE-DED9C9F31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B0A4572-1B7F-4D26-B297-038114CFE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7FD2875-2C2E-4A0B-B3C1-45AE8C6F6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4CE5B3-5252-4329-BFF9-A8C935F9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2EB3C8-1894-4220-A954-DC746D24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1713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61E6020-3A40-419C-979E-51C490E9B2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E871092-13B3-4B45-8C6F-66EED43C9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015EF6-4B0E-42D0-B7AC-48059055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107271-CC44-4AE1-B378-9A24A092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78C116-E5DD-44F2-80E8-BF9EDED1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527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594F2C-EFD6-4D3C-BFF8-2D6EE880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6A858F-6414-4530-9DDA-9B2874621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3BAC8CB-D870-47FD-A33D-D87A2C2A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487509-078F-4CBF-AC3C-15EA4AE2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078328-B4DF-47A9-8D31-8C48BE37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758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8A657FD-9421-48F5-AFCD-207F544E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0E2DCA-C364-4092-8E2B-F551DCEFB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7EAADC-582E-4B8E-8F1B-EDB4E278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8F9D5D-682E-4E42-A2E5-433E7C10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E53E06-28C3-4FD3-822A-3346AD608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47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767254-CB44-4E33-AE53-8436A637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51A5D05-435D-429A-877A-0DBED966D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F6CD2B-70FF-4AEB-8A02-BA9BFCD0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611065B-A348-4A3A-8066-7DF71817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7ED698B-B6B6-4B2B-AFA5-E9601B9B2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3A9EB3-FA0B-48CE-A611-FA45C0A8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9846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270619-FB56-4FD3-9A5F-BCB8D4D8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DCC071C-93FF-45D3-BFFB-96E13A609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3123BEF-EDBA-4625-863E-4F12A9D1D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EB2B257-FA70-44AA-A8E8-39C9B2E79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3262B9F-7D05-4AE1-85CC-FA174B8CD0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8528182-015E-4852-8764-0E2EF722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7A2C1F0-98E5-4297-9E04-F264C300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C585658-BC4E-4103-A31D-A32C21945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6101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1A858A-6FD3-4EFE-8913-73A0F522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BEB64F8-0308-43D8-8EC7-F604A933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C6FA423-3949-4029-9FA1-5F6E0CB9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6FC7B56-D12C-4ECB-878A-E80AF127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361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4E4FB04-7670-4FBD-BBDD-CE2DD13F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6A51084-C025-4191-B2B6-422388E7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AFEFDCB-A321-4F58-9D68-2B3E3669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451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A62C3D-8D1D-41A2-8D6E-0820F5CB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D3D8A0B-2205-4C2E-93C0-2EDBCAEA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B57AFDC-82A6-453A-ACBB-5C981242D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52B600F-9058-42BC-8883-B5D63E34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139C32E-8419-472B-875A-E5724EB1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44E6E7F-EEFA-45F2-8598-39F0CC31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914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C2BC2D-55D6-4681-B9AB-0A108ECE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839220A-EF53-442F-902C-6908D68B4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6AE5DA1-5A11-41C1-94B7-002AB4A65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22ABBD5-03AD-4824-933E-29FBF0C8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CAE8DA1-31A2-49D8-81E9-1F2E30E5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2F05D23-ED38-4A2A-8B7D-3456ECD4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492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B744B8-D82F-4FBE-B7A2-4DB2E21D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FB217C8-CB3B-478D-95DA-66FD0822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5F0DC6-E8B2-4AFD-9217-4A81586C0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5AF0-2D87-4528-ACD0-EE1EB1D3E52B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9295DB2-77A8-4D4D-81FE-AEF7A0AF2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855F51-F13B-46BD-87E9-DF4CBF937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D6AD5-62CC-45B8-AD78-6CC283606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0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39F1F2E-A199-4893-A5CD-C4C495F4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296" y="85241"/>
            <a:ext cx="7492752" cy="1449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AF2708-6D93-450C-BEA5-05EE0664B828}"/>
              </a:ext>
            </a:extLst>
          </p:cNvPr>
          <p:cNvSpPr txBox="1"/>
          <p:nvPr/>
        </p:nvSpPr>
        <p:spPr>
          <a:xfrm>
            <a:off x="976544" y="1384916"/>
            <a:ext cx="999625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kern="0" dirty="0">
                <a:solidFill>
                  <a:srgbClr val="99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Практикум с педагогами из опыта работы:</a:t>
            </a:r>
            <a:endParaRPr lang="ru-RU" sz="1800" kern="50" dirty="0">
              <a:solidFill>
                <a:srgbClr val="99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b="1" kern="50" dirty="0">
              <a:solidFill>
                <a:srgbClr val="99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b="1" kern="50" dirty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«Использование игровых технологий в практике обучения грамоте и чтению детей подготовительной группы»</a:t>
            </a:r>
            <a:endParaRPr lang="ru-RU" sz="3200" kern="50" dirty="0"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kern="50">
                <a:solidFill>
                  <a:srgbClr val="99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i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i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i="1" kern="5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</a:t>
            </a:r>
            <a:r>
              <a:rPr kumimoji="0" lang="ru-RU" sz="1800" b="1" i="1" u="none" strike="noStrike" kern="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Воспитатель:</a:t>
            </a:r>
            <a:endParaRPr lang="ru-RU" sz="1800" kern="5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800" b="1" i="1" kern="5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kern="50" dirty="0">
                <a:solidFill>
                  <a:srgbClr val="CC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МБДОУ «Детский сад «Вишенка» </a:t>
            </a:r>
            <a:r>
              <a:rPr lang="ru-RU" sz="1800" b="1" i="1" kern="50" dirty="0" err="1">
                <a:solidFill>
                  <a:srgbClr val="CC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с.Красное</a:t>
            </a:r>
            <a:r>
              <a:rPr lang="ru-RU" sz="1800" b="1" i="1" kern="50" dirty="0">
                <a:solidFill>
                  <a:srgbClr val="CC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800" kern="50" dirty="0">
              <a:solidFill>
                <a:srgbClr val="CC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800" b="1" i="1" kern="50" dirty="0">
                <a:solidFill>
                  <a:srgbClr val="CC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Зерали Сусанна </a:t>
            </a:r>
            <a:r>
              <a:rPr lang="ru-RU" sz="1800" b="1" i="1" kern="50" dirty="0" err="1">
                <a:solidFill>
                  <a:srgbClr val="CC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Асановна</a:t>
            </a:r>
            <a:endParaRPr lang="ru-RU" sz="1800" kern="50" dirty="0">
              <a:solidFill>
                <a:srgbClr val="CC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i="1" kern="5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5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i="1" kern="5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5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i="1" kern="5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5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i="1" kern="5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kern="5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i="1" kern="5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</a:t>
            </a:r>
            <a:r>
              <a:rPr lang="ru-RU" sz="1600" b="1" kern="5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с. Красное, 2024</a:t>
            </a:r>
            <a:endParaRPr lang="ru-RU" sz="1600" kern="5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002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AD488E-0A67-49FD-BB73-3D975B8D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56"/>
            <a:ext cx="5278784" cy="3944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EBB1A1-7EC5-48A3-BC38-4BCD3AD0785A}"/>
              </a:ext>
            </a:extLst>
          </p:cNvPr>
          <p:cNvSpPr txBox="1"/>
          <p:nvPr/>
        </p:nvSpPr>
        <p:spPr>
          <a:xfrm>
            <a:off x="5344357" y="221942"/>
            <a:ext cx="672039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«Разноцветное колесо»</a:t>
            </a:r>
          </a:p>
          <a:p>
            <a:r>
              <a:rPr lang="ru-RU" sz="2000" dirty="0"/>
              <a:t>Возрастная категория – дети подготовительной к школе группы 6-7 лет.</a:t>
            </a:r>
          </a:p>
          <a:p>
            <a:r>
              <a:rPr lang="ru-RU" sz="2000" b="1" dirty="0"/>
              <a:t>Цель игры: </a:t>
            </a:r>
            <a:r>
              <a:rPr lang="ru-RU" sz="2000" dirty="0"/>
              <a:t>развитие внимания, мышления, зрительного восприятия - соотнесения картинки с буквой, развитие реакции, умения работать в команде. Обогащение активного и пассивного словарного запаса.</a:t>
            </a:r>
          </a:p>
          <a:p>
            <a:r>
              <a:rPr lang="ru-RU" sz="2000" b="1" dirty="0"/>
              <a:t>Оборудование: </a:t>
            </a:r>
            <a:r>
              <a:rPr lang="ru-RU" sz="2000" dirty="0"/>
              <a:t>колесо из бумаги с буквами, карточки с картинками.</a:t>
            </a:r>
          </a:p>
          <a:p>
            <a:r>
              <a:rPr lang="ru-RU" sz="2000" b="1" dirty="0"/>
              <a:t>Задание:</a:t>
            </a:r>
          </a:p>
          <a:p>
            <a:r>
              <a:rPr lang="ru-RU" sz="2000" dirty="0"/>
              <a:t>1. Ребёнок, выходит, занимает место в центре круга – буква Я.</a:t>
            </a:r>
          </a:p>
          <a:p>
            <a:r>
              <a:rPr lang="ru-RU" sz="2000" dirty="0"/>
              <a:t>2. Ребята возьмите себе по 2 карточки.</a:t>
            </a:r>
          </a:p>
          <a:p>
            <a:r>
              <a:rPr lang="ru-RU" sz="2000" dirty="0"/>
              <a:t>3. А теперь по порядку будем называть картинки на своих карточках.</a:t>
            </a:r>
          </a:p>
          <a:p>
            <a:r>
              <a:rPr lang="ru-RU" sz="2000" dirty="0"/>
              <a:t>4. Ребёнок стоящий в центре круга определит первый звук в слове и встанет рядом с этой буквой на игровом поле.</a:t>
            </a:r>
          </a:p>
        </p:txBody>
      </p:sp>
    </p:spTree>
    <p:extLst>
      <p:ext uri="{BB962C8B-B14F-4D97-AF65-F5344CB8AC3E}">
        <p14:creationId xmlns:p14="http://schemas.microsoft.com/office/powerpoint/2010/main" val="18001043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70FE430-32CF-4B4F-8757-82FE137A0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0" y="0"/>
            <a:ext cx="4597601" cy="3479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5DAD811-6564-4FCE-9DC8-86DD41666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57" y="3479881"/>
            <a:ext cx="4689745" cy="3306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D7819C-141E-475D-AEED-29071FED963B}"/>
              </a:ext>
            </a:extLst>
          </p:cNvPr>
          <p:cNvSpPr txBox="1"/>
          <p:nvPr/>
        </p:nvSpPr>
        <p:spPr>
          <a:xfrm>
            <a:off x="4830101" y="0"/>
            <a:ext cx="7221541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«Составь предложение по схеме»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грамматического строя речи старших дошкольников.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со схемами, карточки с картинками, карточки со схемами и картинками, схемы, фишка.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1.Дифференцировать понятия «предложение» и «слово»,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2.Развивать умение образовывать предложения из слов,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3.Закреплять умение определять количество слов в предложении, их последовательность,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участвует несколько человек (от 2 до 6).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центр стола (или на пол) располагается игровое поле.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кругу выкладываются карточки с картинками (по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 дети будут составлять предложения)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сбрасывают кубик и по цифре находят схему (на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игровом поле) для составления предложения.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Затем выбирают любую карточку и составляю предложение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со схемой.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середину стола (на пол) раскладываются карточки -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схемами вниз.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 по очереди берут по одной схеме – переворачивают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– смотрят, изучают.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Затем ищут картинку и составляют предложение в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со схемой.</a:t>
            </a:r>
          </a:p>
        </p:txBody>
      </p:sp>
    </p:spTree>
    <p:extLst>
      <p:ext uri="{BB962C8B-B14F-4D97-AF65-F5344CB8AC3E}">
        <p14:creationId xmlns:p14="http://schemas.microsoft.com/office/powerpoint/2010/main" val="39163430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AD76F3-DD76-4651-8778-B96869585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3" y="363332"/>
            <a:ext cx="3706011" cy="3497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346FBE-F86E-443A-B33B-7E1098DC7A66}"/>
              </a:ext>
            </a:extLst>
          </p:cNvPr>
          <p:cNvSpPr txBox="1"/>
          <p:nvPr/>
        </p:nvSpPr>
        <p:spPr>
          <a:xfrm>
            <a:off x="4362959" y="363332"/>
            <a:ext cx="752826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«Звуковички обжорки.»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навы¬ков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звукобуквенного анализа и синтеза с помощью наглядного пособия- «Звуковички обжорки»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Звуковички красного, зелёного, синего цвета, карточки с картинками.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знания о гласных и согласных звуках; пополнять словарь 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темам;развивать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фонематическое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восприятие;развивать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зрительное внимание, восприятие, воображение,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мышление;развивать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артикуляционную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моторику;развивать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общую моторику.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Звуковички обжорки едят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звуки.Красный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-ест звуки которые можно петь-гласные звуки.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Синий звуковичок ест звуки твёрдые согласные. Зелёный звуковичок ест звуки мягкие согласные.</a:t>
            </a:r>
          </a:p>
        </p:txBody>
      </p:sp>
    </p:spTree>
    <p:extLst>
      <p:ext uri="{BB962C8B-B14F-4D97-AF65-F5344CB8AC3E}">
        <p14:creationId xmlns:p14="http://schemas.microsoft.com/office/powerpoint/2010/main" val="41178512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4F86B4-16C0-4D22-BB82-3B0A0DE4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1" y="741773"/>
            <a:ext cx="4416369" cy="3275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986C6D-D7CD-4AA8-8988-AC338A682127}"/>
              </a:ext>
            </a:extLst>
          </p:cNvPr>
          <p:cNvSpPr txBox="1"/>
          <p:nvPr/>
        </p:nvSpPr>
        <p:spPr>
          <a:xfrm>
            <a:off x="4660776" y="150920"/>
            <a:ext cx="7182036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«Помоги зайчатам»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зрительного внимания, памяти, логического мышления.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Воспитывание умение называть букву алфавита и то, что нарисовано на картинке.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звукового (фонетического) восприятия.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игровой обстановки, активизации словаря.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:зайчики,карточки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бкувами,карточки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картинками, карточки со словами.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Выбери себе любую таблицу с буквами (на 2 картинки)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Внимательно посмотри на первую букву – произнеси ее.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Найди 2 картинки, название которых начинается на эту букву.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А теперь найди карточку со словом к этой картинке.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Подобрал картинки и слова? Поменяйся таблицей с соседом!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8123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B713FF7-E29D-4786-8863-99B597E8B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2" y="-1"/>
            <a:ext cx="121801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E55661-AD81-483E-9237-EB480CAB3CB1}"/>
              </a:ext>
            </a:extLst>
          </p:cNvPr>
          <p:cNvSpPr txBox="1"/>
          <p:nvPr/>
        </p:nvSpPr>
        <p:spPr>
          <a:xfrm>
            <a:off x="1651247" y="5335480"/>
            <a:ext cx="8584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sz="6600" dirty="0">
              <a:solidFill>
                <a:srgbClr val="0000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8314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3812D9E-2902-43EA-9D10-C8FB81205A4B}"/>
              </a:ext>
            </a:extLst>
          </p:cNvPr>
          <p:cNvSpPr txBox="1"/>
          <p:nvPr/>
        </p:nvSpPr>
        <p:spPr>
          <a:xfrm>
            <a:off x="1390835" y="687954"/>
            <a:ext cx="941033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latin typeface="Monotype Corsiva" panose="03010101010201010101" pitchFamily="66" charset="0"/>
              </a:rPr>
              <a:t>«Процесс обучения чтению и письму должен стать для детей ярким, захватывающим куском жизни, наполненным живыми образами, звуками, мелодиями. То, что ребенок обязан запомнить, должно затрагивать сокровенные уголки его сердца. Обучение грамоте надо тесно связать с рисованием, игрой и постижением красоты мира».</a:t>
            </a:r>
          </a:p>
          <a:p>
            <a:r>
              <a:rPr lang="ru-RU" sz="3600" b="1" dirty="0">
                <a:latin typeface="Monotype Corsiva" panose="03010101010201010101" pitchFamily="66" charset="0"/>
              </a:rPr>
              <a:t>                </a:t>
            </a:r>
          </a:p>
          <a:p>
            <a:r>
              <a:rPr lang="ru-RU" sz="3600" b="1" dirty="0">
                <a:latin typeface="Monotype Corsiva" panose="03010101010201010101" pitchFamily="66" charset="0"/>
              </a:rPr>
              <a:t>                      Василий Александрович Сухомлинский.</a:t>
            </a:r>
          </a:p>
        </p:txBody>
      </p:sp>
    </p:spTree>
    <p:extLst>
      <p:ext uri="{BB962C8B-B14F-4D97-AF65-F5344CB8AC3E}">
        <p14:creationId xmlns:p14="http://schemas.microsoft.com/office/powerpoint/2010/main" val="36429920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95F0E67-3424-4B98-9525-FA21C7A5CFCA}"/>
              </a:ext>
            </a:extLst>
          </p:cNvPr>
          <p:cNvSpPr txBox="1"/>
          <p:nvPr/>
        </p:nvSpPr>
        <p:spPr>
          <a:xfrm>
            <a:off x="1239915" y="470517"/>
            <a:ext cx="982758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kern="50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обучение грамоте проводится звуковым аналитико- синтетическим методом, ориентированном на развитие фонематического </a:t>
            </a:r>
            <a:r>
              <a:rPr lang="ru-RU" sz="3600" b="1" kern="50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слуха</a:t>
            </a:r>
            <a:r>
              <a:rPr lang="ru-RU" sz="3200" b="1" kern="50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формирование мыслительных операций анализа и синтеза.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ABBC0B-8700-425F-8740-42C3BF19A228}"/>
              </a:ext>
            </a:extLst>
          </p:cNvPr>
          <p:cNvSpPr txBox="1"/>
          <p:nvPr/>
        </p:nvSpPr>
        <p:spPr>
          <a:xfrm>
            <a:off x="1239915" y="3027285"/>
            <a:ext cx="105141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 главные особенности заключаются в том, что:</a:t>
            </a:r>
            <a:endParaRPr lang="ru-RU" sz="3200" b="1" kern="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Анализ и синтез взаимосвязаны; </a:t>
            </a:r>
            <a:endParaRPr lang="ru-RU" sz="3200" b="1" kern="5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b="1" kern="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звуковой </a:t>
            </a:r>
            <a:r>
              <a:rPr lang="ru-RU" sz="32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– это разделение целого слова на составные части, то есть звуки, из которых оно состоит. А звуковым синтезом называется соединение звуков в словах.</a:t>
            </a:r>
          </a:p>
          <a:p>
            <a:r>
              <a:rPr lang="ru-RU" sz="32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Обучение чтению основано на слоговом </a:t>
            </a:r>
            <a:r>
              <a:rPr lang="ru-RU" sz="3200" b="1" kern="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принципе.</a:t>
            </a:r>
            <a:endParaRPr lang="ru-RU" sz="3200" b="1" kern="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229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DB93375-4B50-4419-8129-672892D0340C}"/>
              </a:ext>
            </a:extLst>
          </p:cNvPr>
          <p:cNvSpPr txBox="1"/>
          <p:nvPr/>
        </p:nvSpPr>
        <p:spPr>
          <a:xfrm>
            <a:off x="381740" y="1411550"/>
            <a:ext cx="112923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проблема подготовки детей к овладению грамотой является   особо актуальной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актуальности этой проблемы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одна из задач ФОП ДО 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возросшее требование школ, к будущим первоклассникам.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требований - готовность к овладению грамотой, которая включает в себя овладение ребенком звукобуквенным, звуко-слоговым и лексико-синтаксическим анализом и синтезом до поступления в школу.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1850" y="402957"/>
            <a:ext cx="10515600" cy="6664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обучения детей грамоте и  чтению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6131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EF45B7F-97DC-4086-A5A1-3FACE80514B1}"/>
              </a:ext>
            </a:extLst>
          </p:cNvPr>
          <p:cNvSpPr txBox="1"/>
          <p:nvPr/>
        </p:nvSpPr>
        <p:spPr>
          <a:xfrm>
            <a:off x="248576" y="346229"/>
            <a:ext cx="1170964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для обучения грамоте является речевое развитие детей. Поэтому при подготовке к обучению грамоте важен весь процесс речевого развития детей в детском саду – развитие связной речи, словаря, грамматического строя, звуковой культуры речи.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Подготовка детей к обучению грамоте — это целенаправленный, систематический процесс по подготовке к овладению письмом 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чтением.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терминами: "звук", "слог", "слово", "предложение", звуки гласные, согласные, твердые, мягкие, глухие, звонкие. Формировать умение работать со схемой слова, предложения, разрезной азбукой и владеть навыками по слогового чтения.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2327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878" y="454376"/>
            <a:ext cx="10515600" cy="77773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Игровые технологии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примен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6461" y="1356103"/>
            <a:ext cx="10990989" cy="4733548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1.Использование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образовательной деятельности игровых и литературных персонажей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игровой ситуации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3.Использование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 формы организации образовательной деятельности, как  занятия-путешествия, занятия-экскурсии.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наглядного занимательного материала: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При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ознакомлении со звуками знакомство  со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Звуковичками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игровых ситуаций и стихотворных текстов.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Упражнения и игры для запоминания образа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буквы.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знакомстве с   новой буквы применяются следующие упражнения и игровые ситуации: рисование буквы, рисование на песке, выкладывание из различных материалов (макароны, фасоль, счетные палочки), обводка буквы по шаблонам и трафаретам, по наждачным карточкам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Использование дидактических игр и игровых упражнений.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7155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3CCAD9-53A1-43AE-BA79-D43806BEE800}"/>
              </a:ext>
            </a:extLst>
          </p:cNvPr>
          <p:cNvSpPr txBox="1"/>
          <p:nvPr/>
        </p:nvSpPr>
        <p:spPr>
          <a:xfrm>
            <a:off x="292963" y="1233996"/>
            <a:ext cx="1166525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дидактических игр и игровых упражнений.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основная цель —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обучающая. </a:t>
            </a:r>
            <a:endParaRPr lang="ru-RU" sz="3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дидактической игры можно научить  детей правильно выполнить предложенное задание, а игровая ситуация, сказочный персонаж, игрушка помогают ему в этом.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предлагаемых детям игр имеет относительно завершенную структуру и включает основные структурные элементы: игровая задача, игровые действия, правила и результат игры.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248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дидактических игр и игровых упражнений.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1736" y="5265869"/>
            <a:ext cx="11739966" cy="91109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3505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DDAA152-E514-40AD-BC2B-770434F30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4" y="188295"/>
            <a:ext cx="3962949" cy="5182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82AC41-EC29-4E3E-BB38-5ED7958E5B51}"/>
              </a:ext>
            </a:extLst>
          </p:cNvPr>
          <p:cNvSpPr txBox="1"/>
          <p:nvPr/>
        </p:nvSpPr>
        <p:spPr>
          <a:xfrm>
            <a:off x="4447713" y="745724"/>
            <a:ext cx="74158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«Мишкины дорожки»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делить слова на слоги; развитие устойчивости внимания, приемов анализа, самоконтроля, мелкой моторики и позитивного отношения к учебной деятельности.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мишки, дом, льдинки с картинками.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помогают мишкам братишкам добраться до дома - выкладывают дорожку из льдинок. Но льдинки не простые.... С заданием - определяют сколько слогов в слове.</a:t>
            </a:r>
          </a:p>
        </p:txBody>
      </p:sp>
    </p:spTree>
    <p:extLst>
      <p:ext uri="{BB962C8B-B14F-4D97-AF65-F5344CB8AC3E}">
        <p14:creationId xmlns:p14="http://schemas.microsoft.com/office/powerpoint/2010/main" val="34323720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D15038E-D8A8-4EA1-ACAB-1E5EEAA68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97" l="2778" r="99495">
                        <a14:foregroundMark x1="42172" y1="856" x2="23611" y2="7897"/>
                        <a14:foregroundMark x1="23611" y1="7897" x2="3850" y2="30621"/>
                        <a14:foregroundMark x1="1852" y1="35857" x2="2771" y2="67022"/>
                        <a14:foregroundMark x1="5744" y1="70823" x2="12626" y2="79068"/>
                        <a14:foregroundMark x1="12626" y1="79068" x2="13131" y2="71456"/>
                        <a14:foregroundMark x1="5381" y1="71203" x2="26349" y2="94497"/>
                        <a14:foregroundMark x1="32844" y1="96528" x2="47727" y2="99810"/>
                        <a14:foregroundMark x1="47727" y1="99810" x2="60891" y2="98608"/>
                        <a14:foregroundMark x1="72431" y1="94529" x2="93654" y2="76011"/>
                        <a14:foregroundMark x1="70921" y1="95847" x2="71202" y2="95602"/>
                        <a14:foregroundMark x1="95129" y1="73644" x2="99621" y2="42721"/>
                        <a14:foregroundMark x1="95101" y1="73834" x2="95129" y2="73644"/>
                        <a14:foregroundMark x1="95059" y1="74120" x2="95101" y2="73834"/>
                        <a14:foregroundMark x1="94990" y1="74596" x2="95059" y2="74120"/>
                        <a14:foregroundMark x1="99621" y1="42721" x2="88258" y2="20362"/>
                        <a14:foregroundMark x1="27146" y1="5899" x2="43182" y2="1047"/>
                        <a14:foregroundMark x1="43182" y1="1047" x2="70076" y2="8088"/>
                        <a14:foregroundMark x1="75505" y1="7136" x2="71970" y2="5423"/>
                        <a14:foregroundMark x1="77020" y1="8563" x2="56566" y2="95"/>
                        <a14:foregroundMark x1="26263" y1="21598" x2="48106" y2="20647"/>
                        <a14:foregroundMark x1="48106" y1="20647" x2="73106" y2="21979"/>
                        <a14:foregroundMark x1="73106" y1="21979" x2="57197" y2="35680"/>
                        <a14:foregroundMark x1="57197" y1="35680" x2="37626" y2="34348"/>
                        <a14:foregroundMark x1="37626" y1="34348" x2="21086" y2="26736"/>
                        <a14:foregroundMark x1="21086" y1="26736" x2="26263" y2="17697"/>
                        <a14:foregroundMark x1="59848" y1="18649" x2="78030" y2="20171"/>
                        <a14:foregroundMark x1="78030" y1="20171" x2="79293" y2="35395"/>
                        <a14:foregroundMark x1="79293" y1="35395" x2="59596" y2="36727"/>
                        <a14:foregroundMark x1="59596" y1="36727" x2="59217" y2="36537"/>
                        <a14:foregroundMark x1="30051" y1="24453" x2="62374" y2="28830"/>
                        <a14:foregroundMark x1="20833" y1="49001" x2="31313" y2="53853"/>
                        <a14:foregroundMark x1="27778" y1="47859" x2="27778" y2="47859"/>
                        <a14:foregroundMark x1="80934" y1="47859" x2="80934" y2="57755"/>
                        <a14:foregroundMark x1="88889" y1="49286" x2="86995" y2="54615"/>
                        <a14:foregroundMark x1="86616" y1="50523" x2="85985" y2="55756"/>
                        <a14:foregroundMark x1="74874" y1="53853" x2="74874" y2="52141"/>
                        <a14:foregroundMark x1="76136" y1="54615" x2="79924" y2="56708"/>
                        <a14:foregroundMark x1="45076" y1="55756" x2="30177" y2="66698"/>
                        <a14:foregroundMark x1="30177" y1="66698" x2="30682" y2="82112"/>
                        <a14:foregroundMark x1="30682" y1="82112" x2="52904" y2="86679"/>
                        <a14:foregroundMark x1="52904" y1="86679" x2="69571" y2="81541"/>
                        <a14:foregroundMark x1="69571" y1="81541" x2="70960" y2="63559"/>
                        <a14:foregroundMark x1="70960" y1="63559" x2="52778" y2="57469"/>
                        <a14:foregroundMark x1="43434" y1="91437" x2="65530" y2="91817"/>
                        <a14:foregroundMark x1="65530" y1="91817" x2="68056" y2="90485"/>
                        <a14:foregroundMark x1="32502" y1="96796" x2="46086" y2="99619"/>
                        <a14:foregroundMark x1="46086" y1="99619" x2="60837" y2="98561"/>
                        <a14:foregroundMark x1="71343" y1="96216" x2="71656" y2="96071"/>
                        <a14:foregroundMark x1="34596" y1="28830" x2="57955" y2="29686"/>
                        <a14:foregroundMark x1="57955" y1="29686" x2="38889" y2="27307"/>
                        <a14:foregroundMark x1="38889" y1="27307" x2="56187" y2="31589"/>
                        <a14:foregroundMark x1="56187" y1="31589" x2="56944" y2="31208"/>
                        <a14:foregroundMark x1="44444" y1="71170" x2="64899" y2="71265"/>
                        <a14:foregroundMark x1="64899" y1="71265" x2="45960" y2="77640"/>
                        <a14:foregroundMark x1="45960" y1="77640" x2="60480" y2="74120"/>
                        <a14:backgroundMark x1="1263" y1="30447" x2="631" y2="35775"/>
                        <a14:backgroundMark x1="2525" y1="67555" x2="3788" y2="69267"/>
                        <a14:backgroundMark x1="2273" y1="67079" x2="3157" y2="71456"/>
                        <a14:backgroundMark x1="25884" y1="94862" x2="31692" y2="97431"/>
                        <a14:backgroundMark x1="71970" y1="96765" x2="62374" y2="99905"/>
                        <a14:backgroundMark x1="72601" y1="96289" x2="72854" y2="96004"/>
                        <a14:backgroundMark x1="73232" y1="95814" x2="72222" y2="95338"/>
                        <a14:backgroundMark x1="72601" y1="95814" x2="74874" y2="94862"/>
                        <a14:backgroundMark x1="94697" y1="74596" x2="93687" y2="76023"/>
                        <a14:backgroundMark x1="72854" y1="95814" x2="71591" y2="96004"/>
                        <a14:backgroundMark x1="94949" y1="74596" x2="94949" y2="74596"/>
                        <a14:backgroundMark x1="94697" y1="73834" x2="94697" y2="73834"/>
                        <a14:backgroundMark x1="96591" y1="74120" x2="96591" y2="74120"/>
                        <a14:backgroundMark x1="95581" y1="74120" x2="95581" y2="74120"/>
                        <a14:backgroundMark x1="95328" y1="73644" x2="95328" y2="73644"/>
                        <a14:backgroundMark x1="95328" y1="74310" x2="96843" y2="73168"/>
                        <a14:backgroundMark x1="95581" y1="75071" x2="98485" y2="72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85" y="128707"/>
            <a:ext cx="2776335" cy="36842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AD9B7B7-10B8-41CA-BBE1-8329DDAAA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6" b="99155" l="512" r="99488">
                        <a14:foregroundMark x1="42711" y1="4883" x2="18670" y2="13333"/>
                        <a14:foregroundMark x1="18670" y1="13333" x2="5754" y2="53897"/>
                        <a14:foregroundMark x1="5754" y1="53897" x2="5409" y2="71610"/>
                        <a14:foregroundMark x1="32068" y1="95864" x2="42839" y2="98685"/>
                        <a14:foregroundMark x1="42839" y1="98685" x2="56905" y2="99531"/>
                        <a14:foregroundMark x1="59316" y1="98744" x2="71867" y2="94648"/>
                        <a14:foregroundMark x1="56905" y1="99531" x2="57202" y2="99434"/>
                        <a14:foregroundMark x1="71867" y1="94648" x2="91688" y2="78310"/>
                        <a14:foregroundMark x1="91688" y1="78310" x2="98593" y2="46854"/>
                        <a14:foregroundMark x1="98593" y1="46854" x2="95524" y2="26854"/>
                        <a14:foregroundMark x1="95524" y1="26854" x2="77937" y2="8055"/>
                        <a14:foregroundMark x1="42351" y1="819" x2="40365" y2="885"/>
                        <a14:foregroundMark x1="56532" y1="346" x2="42746" y2="806"/>
                        <a14:foregroundMark x1="25192" y1="28451" x2="25192" y2="28451"/>
                        <a14:foregroundMark x1="29016" y1="6423" x2="46036" y2="1408"/>
                        <a14:foregroundMark x1="46036" y1="1408" x2="56010" y2="2066"/>
                        <a14:foregroundMark x1="56010" y1="2066" x2="75831" y2="11737"/>
                        <a14:foregroundMark x1="93478" y1="24038" x2="99744" y2="35962"/>
                        <a14:foregroundMark x1="21995" y1="19718" x2="51407" y2="18779"/>
                        <a14:foregroundMark x1="51407" y1="18779" x2="67136" y2="20188"/>
                        <a14:foregroundMark x1="67136" y1="20188" x2="80563" y2="31080"/>
                        <a14:foregroundMark x1="80563" y1="31080" x2="75575" y2="37465"/>
                        <a14:foregroundMark x1="75575" y1="37465" x2="32353" y2="36338"/>
                        <a14:foregroundMark x1="32353" y1="36338" x2="21867" y2="30516"/>
                        <a14:foregroundMark x1="21867" y1="30516" x2="23146" y2="19812"/>
                        <a14:foregroundMark x1="38363" y1="27042" x2="72251" y2="29953"/>
                        <a14:foregroundMark x1="72251" y1="29953" x2="51023" y2="32676"/>
                        <a14:foregroundMark x1="51023" y1="32676" x2="36317" y2="24319"/>
                        <a14:foregroundMark x1="36317" y1="24319" x2="71739" y2="21502"/>
                        <a14:foregroundMark x1="71739" y1="21502" x2="81969" y2="29671"/>
                        <a14:foregroundMark x1="81969" y1="29671" x2="59974" y2="37840"/>
                        <a14:foregroundMark x1="59974" y1="37840" x2="36445" y2="35869"/>
                        <a14:foregroundMark x1="50767" y1="48920" x2="49872" y2="50235"/>
                        <a14:foregroundMark x1="72506" y1="51549" x2="78389" y2="49671"/>
                        <a14:foregroundMark x1="78645" y1="53709" x2="79540" y2="51643"/>
                        <a14:foregroundMark x1="80179" y1="51737" x2="80691" y2="55962"/>
                        <a14:foregroundMark x1="81074" y1="51362" x2="83504" y2="53427"/>
                        <a14:foregroundMark x1="72251" y1="53991" x2="71739" y2="54930"/>
                        <a14:foregroundMark x1="73146" y1="54742" x2="73274" y2="56056"/>
                        <a14:foregroundMark x1="24297" y1="49671" x2="22379" y2="52207"/>
                        <a14:foregroundMark x1="29284" y1="48263" x2="28900" y2="48545"/>
                        <a14:foregroundMark x1="38619" y1="58216" x2="30818" y2="64319"/>
                        <a14:foregroundMark x1="30818" y1="64319" x2="25575" y2="71831"/>
                        <a14:foregroundMark x1="25575" y1="71831" x2="28645" y2="81315"/>
                        <a14:foregroundMark x1="28645" y1="81315" x2="36189" y2="88169"/>
                        <a14:foregroundMark x1="36189" y1="88169" x2="46547" y2="91831"/>
                        <a14:foregroundMark x1="46547" y1="91831" x2="60997" y2="89484"/>
                        <a14:foregroundMark x1="60997" y1="89484" x2="74808" y2="79624"/>
                        <a14:foregroundMark x1="74808" y1="79624" x2="76726" y2="71831"/>
                        <a14:foregroundMark x1="76726" y1="71831" x2="70460" y2="62723"/>
                        <a14:foregroundMark x1="70460" y1="62723" x2="52941" y2="56244"/>
                        <a14:foregroundMark x1="52941" y1="56244" x2="38875" y2="58404"/>
                        <a14:foregroundMark x1="38875" y1="58404" x2="36829" y2="59531"/>
                        <a14:foregroundMark x1="55371" y1="59906" x2="44501" y2="66385"/>
                        <a14:foregroundMark x1="44501" y1="66385" x2="55754" y2="69296"/>
                        <a14:foregroundMark x1="55754" y1="69296" x2="60102" y2="63005"/>
                        <a14:foregroundMark x1="60102" y1="63005" x2="54092" y2="60563"/>
                        <a14:foregroundMark x1="38363" y1="69671" x2="41432" y2="76714"/>
                        <a14:foregroundMark x1="41432" y1="76714" x2="59974" y2="77934"/>
                        <a14:foregroundMark x1="59974" y1="77934" x2="62788" y2="71080"/>
                        <a14:foregroundMark x1="62788" y1="71080" x2="61893" y2="69108"/>
                        <a14:foregroundMark x1="44629" y1="69859" x2="47059" y2="73427"/>
                        <a14:foregroundMark x1="36829" y1="74648" x2="39898" y2="83662"/>
                        <a14:foregroundMark x1="39898" y1="83662" x2="49361" y2="86009"/>
                        <a14:foregroundMark x1="49361" y1="86009" x2="58824" y2="84789"/>
                        <a14:foregroundMark x1="58824" y1="84789" x2="55499" y2="80376"/>
                        <a14:foregroundMark x1="32737" y1="54648" x2="27494" y2="56995"/>
                        <a14:foregroundMark x1="32720" y1="95444" x2="53964" y2="99155"/>
                        <a14:foregroundMark x1="53964" y1="99155" x2="54476" y2="99061"/>
                        <a14:foregroundMark x1="62916" y1="61784" x2="70205" y2="71362"/>
                        <a14:foregroundMark x1="70205" y1="71362" x2="69309" y2="73052"/>
                        <a14:backgroundMark x1="1407" y1="34554" x2="4092" y2="25540"/>
                        <a14:backgroundMark x1="4092" y1="25540" x2="10742" y2="19531"/>
                        <a14:backgroundMark x1="6650" y1="19155" x2="16113" y2="13427"/>
                        <a14:backgroundMark x1="16113" y1="13427" x2="19693" y2="8920"/>
                        <a14:backgroundMark x1="19693" y1="9108" x2="19693" y2="9108"/>
                        <a14:backgroundMark x1="22251" y1="7606" x2="22251" y2="7606"/>
                        <a14:backgroundMark x1="20460" y1="9671" x2="20460" y2="9671"/>
                        <a14:backgroundMark x1="21867" y1="8920" x2="22251" y2="8826"/>
                        <a14:backgroundMark x1="21867" y1="8638" x2="21867" y2="8638"/>
                        <a14:backgroundMark x1="23657" y1="6854" x2="25575" y2="6197"/>
                        <a14:backgroundMark x1="27494" y1="4883" x2="27494" y2="4883"/>
                        <a14:backgroundMark x1="28389" y1="4131" x2="28389" y2="4131"/>
                        <a14:backgroundMark x1="29795" y1="3192" x2="30818" y2="2629"/>
                        <a14:backgroundMark x1="31586" y1="2160" x2="31586" y2="2160"/>
                        <a14:backgroundMark x1="32097" y1="2066" x2="32609" y2="1972"/>
                        <a14:backgroundMark x1="33887" y1="1690" x2="35550" y2="1596"/>
                        <a14:backgroundMark x1="36701" y1="1408" x2="37852" y2="1127"/>
                        <a14:backgroundMark x1="38363" y1="1033" x2="40537" y2="657"/>
                        <a14:backgroundMark x1="41049" y1="563" x2="41049" y2="563"/>
                        <a14:backgroundMark x1="42711" y1="282" x2="43223" y2="94"/>
                        <a14:backgroundMark x1="39770" y1="563" x2="30818" y2="94"/>
                        <a14:backgroundMark x1="31330" y1="1784" x2="31330" y2="1784"/>
                        <a14:backgroundMark x1="32225" y1="1972" x2="27366" y2="4225"/>
                        <a14:backgroundMark x1="32609" y1="1784" x2="32609" y2="1784"/>
                        <a14:backgroundMark x1="32481" y1="1784" x2="32097" y2="1784"/>
                        <a14:backgroundMark x1="32481" y1="1784" x2="29028" y2="3192"/>
                        <a14:backgroundMark x1="26215" y1="4789" x2="26471" y2="4789"/>
                        <a14:backgroundMark x1="32225" y1="1596" x2="32225" y2="1596"/>
                        <a14:backgroundMark x1="33632" y1="1408" x2="33632" y2="1033"/>
                        <a14:backgroundMark x1="26726" y1="4789" x2="25703" y2="4789"/>
                        <a14:backgroundMark x1="23657" y1="6573" x2="14706" y2="8920"/>
                        <a14:backgroundMark x1="14706" y1="8920" x2="384" y2="22629"/>
                        <a14:backgroundMark x1="895" y1="23568" x2="1407" y2="23192"/>
                        <a14:backgroundMark x1="22762" y1="6573" x2="32737" y2="2817"/>
                        <a14:backgroundMark x1="32737" y1="2817" x2="21739" y2="7042"/>
                        <a14:backgroundMark x1="21739" y1="7042" x2="21611" y2="7136"/>
                        <a14:backgroundMark x1="31841" y1="1784" x2="35294" y2="1127"/>
                        <a14:backgroundMark x1="77238" y1="6479" x2="68031" y2="282"/>
                        <a14:backgroundMark x1="67391" y1="1784" x2="63299" y2="751"/>
                        <a14:backgroundMark x1="67903" y1="2723" x2="72762" y2="4038"/>
                        <a14:backgroundMark x1="62020" y1="563" x2="61381" y2="376"/>
                        <a14:backgroundMark x1="56777" y1="94" x2="63299" y2="939"/>
                        <a14:backgroundMark x1="7033" y1="75962" x2="13043" y2="84038"/>
                        <a14:backgroundMark x1="13043" y1="84038" x2="13683" y2="84413"/>
                        <a14:backgroundMark x1="5115" y1="73146" x2="7161" y2="77277"/>
                        <a14:backgroundMark x1="4731" y1="71831" x2="6010" y2="73803"/>
                        <a14:backgroundMark x1="13683" y1="84883" x2="22634" y2="92582"/>
                        <a14:backgroundMark x1="22634" y1="92582" x2="26215" y2="93991"/>
                        <a14:backgroundMark x1="12916" y1="85070" x2="11125" y2="85070"/>
                        <a14:backgroundMark x1="21611" y1="93615" x2="21611" y2="93615"/>
                        <a14:backgroundMark x1="20460" y1="93333" x2="29795" y2="95399"/>
                        <a14:backgroundMark x1="29795" y1="95399" x2="31330" y2="96338"/>
                        <a14:backgroundMark x1="60102" y1="99531" x2="57673" y2="99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6972" y="2465796"/>
            <a:ext cx="3225074" cy="4392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2903A1-83B5-4FB7-B56D-6CDC34450C66}"/>
              </a:ext>
            </a:extLst>
          </p:cNvPr>
          <p:cNvSpPr txBox="1"/>
          <p:nvPr/>
        </p:nvSpPr>
        <p:spPr>
          <a:xfrm>
            <a:off x="5690586" y="414581"/>
            <a:ext cx="650141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«Звук в начале и в конце»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упражнять детей в выделении первого звука в слове.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детей в выделении последнего звука в слове.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карточки с картинками, буквы.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игра- для детей 5 -7 лет «Звук в начале и в конце» - (первая цепочка – картинки на первый звук в слове, вторая цепочка – картинки начинаются с последнего звука в слове (ГНОМ), затем картинка на букву М – мальчик, затем РУСАЛКА – АРБУЗ и т.д. Картинки чередуются – последний звук в слове и первый звук в слове)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3505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1194</Words>
  <Application>Microsoft Office PowerPoint</Application>
  <PresentationFormat>Произвольный</PresentationFormat>
  <Paragraphs>111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Актуальность обучения детей грамоте и  чтению </vt:lpstr>
      <vt:lpstr>Презентация PowerPoint</vt:lpstr>
      <vt:lpstr>Игровые технологии примен:</vt:lpstr>
      <vt:lpstr>Использование дидактических игр и игровых упражнений.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Сусанна Зерали</dc:creator>
  <cp:lastModifiedBy>Admin</cp:lastModifiedBy>
  <cp:revision>17</cp:revision>
  <dcterms:created xsi:type="dcterms:W3CDTF">2024-01-21T18:56:04Z</dcterms:created>
  <dcterms:modified xsi:type="dcterms:W3CDTF">2024-01-22T07:09:35Z</dcterms:modified>
</cp:coreProperties>
</file>