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57" r:id="rId5"/>
    <p:sldId id="261" r:id="rId6"/>
    <p:sldId id="262" r:id="rId7"/>
    <p:sldId id="274" r:id="rId8"/>
    <p:sldId id="264" r:id="rId9"/>
    <p:sldId id="266" r:id="rId10"/>
    <p:sldId id="265" r:id="rId11"/>
    <p:sldId id="267" r:id="rId12"/>
    <p:sldId id="269" r:id="rId13"/>
    <p:sldId id="272" r:id="rId14"/>
    <p:sldId id="273" r:id="rId15"/>
    <p:sldId id="271" r:id="rId16"/>
    <p:sldId id="268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16E49E7-CE7B-4C57-A424-00791E313339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EAC4A8F-92E3-44FD-A7BC-441097426CB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E49E7-CE7B-4C57-A424-00791E313339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4A8F-92E3-44FD-A7BC-441097426C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E49E7-CE7B-4C57-A424-00791E313339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4A8F-92E3-44FD-A7BC-441097426C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976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16E49E7-CE7B-4C57-A424-00791E313339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EAC4A8F-92E3-44FD-A7BC-441097426CB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16E49E7-CE7B-4C57-A424-00791E313339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EAC4A8F-92E3-44FD-A7BC-441097426CB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E49E7-CE7B-4C57-A424-00791E313339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4A8F-92E3-44FD-A7BC-441097426CB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E49E7-CE7B-4C57-A424-00791E313339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4A8F-92E3-44FD-A7BC-441097426CB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16E49E7-CE7B-4C57-A424-00791E313339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EAC4A8F-92E3-44FD-A7BC-441097426CB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E49E7-CE7B-4C57-A424-00791E313339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4A8F-92E3-44FD-A7BC-441097426C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16E49E7-CE7B-4C57-A424-00791E313339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EAC4A8F-92E3-44FD-A7BC-441097426CB9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16E49E7-CE7B-4C57-A424-00791E313339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EAC4A8F-92E3-44FD-A7BC-441097426CB9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16E49E7-CE7B-4C57-A424-00791E313339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EAC4A8F-92E3-44FD-A7BC-441097426CB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ege.fipi.ru/bank/index.php?proj=4B53A6CB75B0B5E1427E596EB4931A2A" TargetMode="External"/><Relationship Id="rId3" Type="http://schemas.openxmlformats.org/officeDocument/2006/relationships/hyperlink" Target="https://oge.fipi.ru/bank/index.php?proj=8BBD5C99F37898B6402964AB11955663" TargetMode="External"/><Relationship Id="rId7" Type="http://schemas.openxmlformats.org/officeDocument/2006/relationships/image" Target="../media/image1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gif"/><Relationship Id="rId5" Type="http://schemas.openxmlformats.org/officeDocument/2006/relationships/hyperlink" Target="https://cdytsimf.crimeaschool.ru/angl" TargetMode="External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2051720" y="4960399"/>
            <a:ext cx="2021453" cy="108012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5445224"/>
            <a:ext cx="7120880" cy="1224136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sz="2000" dirty="0" smtClean="0"/>
              <a:t>Юрченко Оксана Анатольевна, </a:t>
            </a:r>
          </a:p>
          <a:p>
            <a:pPr algn="r"/>
            <a:r>
              <a:rPr lang="ru-RU" sz="2000" dirty="0" smtClean="0"/>
              <a:t>методист МБОУ ДО «ЦДЮТ», </a:t>
            </a:r>
          </a:p>
          <a:p>
            <a:pPr algn="r"/>
            <a:r>
              <a:rPr lang="ru-RU" sz="2000" dirty="0" smtClean="0"/>
              <a:t>основной эксперт по проверки ОГЭ и ЕГЭ, </a:t>
            </a:r>
          </a:p>
          <a:p>
            <a:pPr algn="r"/>
            <a:r>
              <a:rPr lang="ru-RU" sz="2000" dirty="0" smtClean="0"/>
              <a:t>учитель английского языка МБОУ «</a:t>
            </a:r>
            <a:r>
              <a:rPr lang="ru-RU" sz="2000" dirty="0" err="1" smtClean="0"/>
              <a:t>Мирновская</a:t>
            </a:r>
            <a:r>
              <a:rPr lang="ru-RU" sz="2000" dirty="0" smtClean="0"/>
              <a:t> школа № 2»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268760"/>
            <a:ext cx="6172200" cy="1224136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Обзор ОГЭ – 202</a:t>
            </a:r>
            <a:r>
              <a:rPr lang="en-US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английскому языку </a:t>
            </a:r>
            <a:endParaRPr lang="ru-RU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116632"/>
            <a:ext cx="7056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Муниципальное бюджетное общеобразовательное учреждение </a:t>
            </a:r>
          </a:p>
          <a:p>
            <a:pPr algn="ctr"/>
            <a:r>
              <a:rPr lang="ru-RU" sz="1400" b="1" dirty="0" smtClean="0"/>
              <a:t>дополнительного образования </a:t>
            </a:r>
          </a:p>
          <a:p>
            <a:pPr algn="ctr"/>
            <a:r>
              <a:rPr lang="ru-RU" sz="1400" b="1" dirty="0" smtClean="0"/>
              <a:t>«Центр детского и юношеского творчество»</a:t>
            </a:r>
          </a:p>
          <a:p>
            <a:pPr algn="ctr"/>
            <a:r>
              <a:rPr lang="ru-RU" sz="1400" b="1" dirty="0" smtClean="0"/>
              <a:t>Симферопольского района Республики Крым</a:t>
            </a:r>
            <a:endParaRPr lang="ru-RU" sz="1400" b="1" dirty="0"/>
          </a:p>
        </p:txBody>
      </p:sp>
      <p:pic>
        <p:nvPicPr>
          <p:cNvPr id="5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924944"/>
            <a:ext cx="1788813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806390" y="5315793"/>
            <a:ext cx="259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апреля 2025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132856"/>
            <a:ext cx="84249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u="sng" dirty="0" smtClean="0">
                <a:latin typeface="Monotype Corsiva" pitchFamily="66" charset="0"/>
              </a:rPr>
              <a:t>Dear Ben,</a:t>
            </a:r>
            <a:br>
              <a:rPr lang="en-US" sz="2000" u="sng" dirty="0" smtClean="0">
                <a:latin typeface="Monotype Corsiva" pitchFamily="66" charset="0"/>
              </a:rPr>
            </a:br>
            <a:r>
              <a:rPr lang="en-US" sz="2000" u="sng" dirty="0" smtClean="0">
                <a:latin typeface="Monotype Corsiva" pitchFamily="66" charset="0"/>
              </a:rPr>
              <a:t>Thank you for your email! I'm glad to hear from you again! </a:t>
            </a:r>
            <a:r>
              <a:rPr lang="en-US" sz="2000" dirty="0" smtClean="0">
                <a:latin typeface="Monotype Corsiva" pitchFamily="66" charset="0"/>
              </a:rPr>
              <a:t>I'm sorry to hear about your quarrel with your mum. </a:t>
            </a:r>
            <a:br>
              <a:rPr lang="en-US" sz="2000" dirty="0" smtClean="0">
                <a:latin typeface="Monotype Corsiva" pitchFamily="66" charset="0"/>
              </a:rPr>
            </a:br>
            <a:r>
              <a:rPr lang="en-US" sz="2000" u="sng" dirty="0" smtClean="0">
                <a:latin typeface="Monotype Corsiva" pitchFamily="66" charset="0"/>
              </a:rPr>
              <a:t>I believe that </a:t>
            </a:r>
            <a:r>
              <a:rPr lang="en-US" sz="2000" dirty="0" smtClean="0">
                <a:latin typeface="Monotype Corsiva" pitchFamily="66" charset="0"/>
              </a:rPr>
              <a:t>children should definitely help their parents with the housework. It's important to show appreciation for all the things they do for us. In my household I help out by washing the dishes, cleaning my room and taking out the trash. </a:t>
            </a:r>
            <a:r>
              <a:rPr lang="en-US" sz="2000" u="sng" dirty="0" smtClean="0">
                <a:latin typeface="Monotype Corsiva" pitchFamily="66" charset="0"/>
              </a:rPr>
              <a:t>I think </a:t>
            </a:r>
            <a:r>
              <a:rPr lang="en-US" sz="2000" dirty="0" smtClean="0">
                <a:latin typeface="Monotype Corsiva" pitchFamily="66" charset="0"/>
              </a:rPr>
              <a:t>it's a good way to contribute to the family and learn valuable life skills. </a:t>
            </a:r>
            <a:r>
              <a:rPr lang="en-US" sz="2000" u="sng" dirty="0" smtClean="0">
                <a:latin typeface="Monotype Corsiva" pitchFamily="66" charset="0"/>
              </a:rPr>
              <a:t>As for </a:t>
            </a:r>
            <a:r>
              <a:rPr lang="en-US" sz="2000" dirty="0" smtClean="0">
                <a:latin typeface="Monotype Corsiva" pitchFamily="66" charset="0"/>
              </a:rPr>
              <a:t>housework I dislike, I'm not a big fan of folding laundry. It always seems to take forever! </a:t>
            </a:r>
            <a:br>
              <a:rPr lang="en-US" sz="2000" dirty="0" smtClean="0">
                <a:latin typeface="Monotype Corsiva" pitchFamily="66" charset="0"/>
              </a:rPr>
            </a:br>
            <a:r>
              <a:rPr lang="en-US" sz="2000" u="sng" dirty="0" smtClean="0">
                <a:latin typeface="Monotype Corsiva" pitchFamily="66" charset="0"/>
              </a:rPr>
              <a:t>That’s all for now. </a:t>
            </a:r>
            <a:r>
              <a:rPr lang="en-US" sz="2000" i="1" u="sng" dirty="0" smtClean="0">
                <a:latin typeface="Monotype Corsiva" pitchFamily="66" charset="0"/>
              </a:rPr>
              <a:t>My mum is calling me .</a:t>
            </a:r>
            <a:r>
              <a:rPr lang="en-US" sz="2000" u="sng" dirty="0" smtClean="0">
                <a:latin typeface="Monotype Corsiva" pitchFamily="66" charset="0"/>
              </a:rPr>
              <a:t> </a:t>
            </a:r>
            <a:br>
              <a:rPr lang="en-US" sz="2000" u="sng" dirty="0" smtClean="0">
                <a:latin typeface="Monotype Corsiva" pitchFamily="66" charset="0"/>
              </a:rPr>
            </a:br>
            <a:r>
              <a:rPr lang="en-US" sz="2000" u="sng" dirty="0" smtClean="0">
                <a:latin typeface="Monotype Corsiva" pitchFamily="66" charset="0"/>
              </a:rPr>
              <a:t>Write back soon.</a:t>
            </a:r>
            <a:br>
              <a:rPr lang="en-US" sz="2000" u="sng" dirty="0" smtClean="0">
                <a:latin typeface="Monotype Corsiva" pitchFamily="66" charset="0"/>
              </a:rPr>
            </a:br>
            <a:r>
              <a:rPr lang="en-US" sz="2000" u="sng" dirty="0" smtClean="0">
                <a:latin typeface="Monotype Corsiva" pitchFamily="66" charset="0"/>
              </a:rPr>
              <a:t>Best wishes,</a:t>
            </a:r>
            <a:br>
              <a:rPr lang="en-US" sz="2000" u="sng" dirty="0" smtClean="0">
                <a:latin typeface="Monotype Corsiva" pitchFamily="66" charset="0"/>
              </a:rPr>
            </a:br>
            <a:r>
              <a:rPr lang="en-US" sz="2000" dirty="0" smtClean="0">
                <a:latin typeface="Monotype Corsiva" pitchFamily="66" charset="0"/>
              </a:rPr>
              <a:t>Anna</a:t>
            </a:r>
            <a:endParaRPr lang="ru-RU" sz="2000" dirty="0" smtClean="0">
              <a:latin typeface="Monotype Corsiva" pitchFamily="66" charset="0"/>
            </a:endParaRPr>
          </a:p>
          <a:p>
            <a:endParaRPr lang="ru-RU" sz="2000" dirty="0">
              <a:latin typeface="Monotype Corsiva" pitchFamily="66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 слов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4991" t="37216" r="54246" b="43953"/>
          <a:stretch>
            <a:fillRect/>
          </a:stretch>
        </p:blipFill>
        <p:spPr bwMode="auto">
          <a:xfrm>
            <a:off x="3203848" y="332656"/>
            <a:ext cx="55125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32656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 r="50478" b="69488"/>
          <a:stretch>
            <a:fillRect/>
          </a:stretch>
        </p:blipFill>
        <p:spPr bwMode="auto">
          <a:xfrm>
            <a:off x="4139952" y="188640"/>
            <a:ext cx="446449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619672" y="188640"/>
            <a:ext cx="40700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">
              <a:lnSpc>
                <a:spcPct val="100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Раздел</a:t>
            </a:r>
            <a:r>
              <a:rPr lang="ru-RU" sz="2000" b="1" i="1" spc="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5</a:t>
            </a:r>
            <a:r>
              <a:rPr lang="ru-RU" sz="2000" b="1" i="1" spc="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(задания</a:t>
            </a:r>
            <a:r>
              <a:rPr lang="ru-RU" sz="2000" b="1" i="1" spc="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по</a:t>
            </a:r>
            <a:r>
              <a:rPr lang="ru-RU" sz="2000" b="1" i="1" spc="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spc="10" baseline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говорению)</a:t>
            </a:r>
            <a:endParaRPr lang="ru-RU" sz="2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51294" t="4173" r="1585"/>
          <a:stretch>
            <a:fillRect/>
          </a:stretch>
        </p:blipFill>
        <p:spPr bwMode="auto">
          <a:xfrm>
            <a:off x="179512" y="1268760"/>
            <a:ext cx="3888432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139952" y="2132856"/>
            <a:ext cx="46085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/>
              <a:t>умение читать вслух текст, построенный в основном на изученном языковом материале, с соблюдением правил чтения и соответствующей интонацией</a:t>
            </a:r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Char char="v"/>
            </a:pPr>
            <a:r>
              <a:rPr lang="ru-RU" dirty="0"/>
              <a:t> умение вести разные виды диалогов (в том числе диалог-расспрос) в стандартных ситуациях общения с соблюдением норм речевого этикета, принятых в стране/странах изучаемого языка</a:t>
            </a:r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Char char="v"/>
            </a:pPr>
            <a:r>
              <a:rPr lang="ru-RU" dirty="0"/>
              <a:t> умение создавать устное связное монологическое высказывание с вербальными опорами</a:t>
            </a:r>
          </a:p>
        </p:txBody>
      </p:sp>
      <p:pic>
        <p:nvPicPr>
          <p:cNvPr id="7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32656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51294" t="8642" r="1585" b="61728"/>
          <a:stretch>
            <a:fillRect/>
          </a:stretch>
        </p:blipFill>
        <p:spPr bwMode="auto">
          <a:xfrm>
            <a:off x="3203848" y="0"/>
            <a:ext cx="5400600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2132856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eaLnBrk="0" hangingPunct="0">
              <a:buFont typeface="Wingdings" pitchFamily="2" charset="2"/>
              <a:buChar char="v"/>
            </a:pPr>
            <a:r>
              <a:rPr lang="ru-RU" dirty="0" smtClean="0">
                <a:cs typeface="Calibri" pitchFamily="34" charset="0"/>
              </a:rPr>
              <a:t>дифференцирование долгих и кратких гласных</a:t>
            </a:r>
            <a:r>
              <a:rPr lang="ru-RU" dirty="0" smtClean="0"/>
              <a:t> - </a:t>
            </a:r>
            <a:r>
              <a:rPr lang="en-US" dirty="0" smtClean="0">
                <a:cs typeface="Times New Roman" pitchFamily="18" charset="0"/>
              </a:rPr>
              <a:t>[</a:t>
            </a:r>
            <a:r>
              <a:rPr lang="en-US" dirty="0" err="1" smtClean="0">
                <a:cs typeface="Times New Roman" pitchFamily="18" charset="0"/>
              </a:rPr>
              <a:t>i</a:t>
            </a:r>
            <a:r>
              <a:rPr lang="en-US" dirty="0" smtClean="0">
                <a:cs typeface="Times New Roman" pitchFamily="18" charset="0"/>
              </a:rPr>
              <a:t>ː] </a:t>
            </a:r>
            <a:r>
              <a:rPr lang="en-US" dirty="0" smtClean="0">
                <a:cs typeface="Calibri" pitchFamily="34" charset="0"/>
              </a:rPr>
              <a:t> – </a:t>
            </a:r>
            <a:r>
              <a:rPr lang="en-US" dirty="0" smtClean="0">
                <a:cs typeface="Times New Roman" pitchFamily="18" charset="0"/>
              </a:rPr>
              <a:t> [ɪ]</a:t>
            </a:r>
            <a:r>
              <a:rPr lang="en-US" dirty="0" smtClean="0">
                <a:cs typeface="Calibri" pitchFamily="34" charset="0"/>
              </a:rPr>
              <a:t>  ( peak – pick) ; [</a:t>
            </a:r>
            <a:r>
              <a:rPr lang="en-US" dirty="0" smtClean="0">
                <a:cs typeface="Times New Roman" pitchFamily="18" charset="0"/>
              </a:rPr>
              <a:t>ɔː] </a:t>
            </a:r>
            <a:r>
              <a:rPr lang="en-US" dirty="0" smtClean="0">
                <a:cs typeface="Calibri" pitchFamily="34" charset="0"/>
              </a:rPr>
              <a:t>– [</a:t>
            </a:r>
            <a:r>
              <a:rPr lang="en-US" dirty="0" smtClean="0">
                <a:cs typeface="Times New Roman" pitchFamily="18" charset="0"/>
              </a:rPr>
              <a:t>ɒ] (short</a:t>
            </a:r>
            <a:r>
              <a:rPr lang="en-US" dirty="0" smtClean="0">
                <a:cs typeface="Calibri" pitchFamily="34" charset="0"/>
              </a:rPr>
              <a:t> – </a:t>
            </a:r>
            <a:r>
              <a:rPr lang="en-US" dirty="0" smtClean="0">
                <a:cs typeface="Times New Roman" pitchFamily="18" charset="0"/>
              </a:rPr>
              <a:t>shot);  [ɑː]</a:t>
            </a:r>
            <a:r>
              <a:rPr lang="en-US" dirty="0" smtClean="0">
                <a:cs typeface="Calibri" pitchFamily="34" charset="0"/>
              </a:rPr>
              <a:t> – [</a:t>
            </a:r>
            <a:r>
              <a:rPr lang="en-US" dirty="0" smtClean="0">
                <a:cs typeface="Times New Roman" pitchFamily="18" charset="0"/>
              </a:rPr>
              <a:t>ʌ] ( heart</a:t>
            </a:r>
            <a:r>
              <a:rPr lang="en-US" dirty="0" smtClean="0">
                <a:cs typeface="Calibri" pitchFamily="34" charset="0"/>
              </a:rPr>
              <a:t> – </a:t>
            </a:r>
            <a:r>
              <a:rPr lang="en-US" dirty="0" smtClean="0">
                <a:cs typeface="Times New Roman" pitchFamily="18" charset="0"/>
              </a:rPr>
              <a:t>hut); 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en-US" dirty="0" smtClean="0">
                <a:cs typeface="Times New Roman" pitchFamily="18" charset="0"/>
              </a:rPr>
              <a:t>[ u:] - [ u ] (pool – pull)</a:t>
            </a:r>
            <a:endParaRPr lang="ru-RU" dirty="0" smtClean="0"/>
          </a:p>
          <a:p>
            <a:pPr indent="450850" eaLnBrk="0" hangingPunct="0">
              <a:buFont typeface="Wingdings" pitchFamily="2" charset="2"/>
              <a:buChar char="v"/>
            </a:pPr>
            <a:r>
              <a:rPr lang="ru-RU" dirty="0" smtClean="0">
                <a:cs typeface="Calibri" pitchFamily="34" charset="0"/>
              </a:rPr>
              <a:t>дифференцирование  </a:t>
            </a:r>
            <a:r>
              <a:rPr lang="ru-RU" dirty="0" smtClean="0">
                <a:cs typeface="Times New Roman" pitchFamily="18" charset="0"/>
              </a:rPr>
              <a:t>[ </a:t>
            </a:r>
            <a:r>
              <a:rPr lang="ru-RU" dirty="0" err="1" smtClean="0">
                <a:cs typeface="Times New Roman" pitchFamily="18" charset="0"/>
              </a:rPr>
              <a:t>ð </a:t>
            </a:r>
            <a:r>
              <a:rPr lang="ru-RU" dirty="0" smtClean="0">
                <a:cs typeface="Times New Roman" pitchFamily="18" charset="0"/>
              </a:rPr>
              <a:t>]/[ </a:t>
            </a:r>
            <a:r>
              <a:rPr lang="ru-RU" dirty="0" err="1" smtClean="0">
                <a:cs typeface="Times New Roman" pitchFamily="18" charset="0"/>
              </a:rPr>
              <a:t>θ </a:t>
            </a:r>
            <a:r>
              <a:rPr lang="ru-RU" dirty="0" smtClean="0">
                <a:cs typeface="Times New Roman" pitchFamily="18" charset="0"/>
              </a:rPr>
              <a:t>] </a:t>
            </a:r>
            <a:r>
              <a:rPr lang="ru-RU" dirty="0" smtClean="0">
                <a:cs typeface="Calibri" pitchFamily="34" charset="0"/>
              </a:rPr>
              <a:t>и согласные[</a:t>
            </a:r>
            <a:r>
              <a:rPr lang="en-US" dirty="0" smtClean="0">
                <a:cs typeface="Calibri" pitchFamily="34" charset="0"/>
              </a:rPr>
              <a:t>z</a:t>
            </a:r>
            <a:r>
              <a:rPr lang="ru-RU" dirty="0" smtClean="0">
                <a:cs typeface="Calibri" pitchFamily="34" charset="0"/>
              </a:rPr>
              <a:t>]/[</a:t>
            </a:r>
            <a:r>
              <a:rPr lang="en-US" dirty="0" smtClean="0">
                <a:cs typeface="Calibri" pitchFamily="34" charset="0"/>
              </a:rPr>
              <a:t>s</a:t>
            </a:r>
            <a:r>
              <a:rPr lang="ru-RU" dirty="0" smtClean="0">
                <a:cs typeface="Calibri" pitchFamily="34" charset="0"/>
              </a:rPr>
              <a:t>], без замещения их (</a:t>
            </a:r>
            <a:r>
              <a:rPr lang="en-US" dirty="0" smtClean="0">
                <a:cs typeface="Calibri" pitchFamily="34" charset="0"/>
              </a:rPr>
              <a:t>think</a:t>
            </a:r>
            <a:r>
              <a:rPr lang="ru-RU" dirty="0" smtClean="0">
                <a:cs typeface="Calibri" pitchFamily="34" charset="0"/>
              </a:rPr>
              <a:t> – </a:t>
            </a:r>
            <a:r>
              <a:rPr lang="en-US" dirty="0" smtClean="0">
                <a:cs typeface="Calibri" pitchFamily="34" charset="0"/>
              </a:rPr>
              <a:t>sink</a:t>
            </a:r>
            <a:r>
              <a:rPr lang="ru-RU" dirty="0" smtClean="0">
                <a:cs typeface="Calibri" pitchFamily="34" charset="0"/>
              </a:rPr>
              <a:t>); </a:t>
            </a:r>
            <a:endParaRPr lang="ru-RU" dirty="0" smtClean="0"/>
          </a:p>
          <a:p>
            <a:pPr indent="450850" eaLnBrk="0" hangingPunct="0">
              <a:buFont typeface="Wingdings" pitchFamily="2" charset="2"/>
              <a:buChar char="v"/>
            </a:pPr>
            <a:r>
              <a:rPr lang="ru-RU" dirty="0" smtClean="0">
                <a:cs typeface="Calibri" pitchFamily="34" charset="0"/>
              </a:rPr>
              <a:t>дифференцирование гласных [</a:t>
            </a:r>
            <a:r>
              <a:rPr lang="ru-RU" dirty="0" err="1" smtClean="0">
                <a:cs typeface="Calibri" pitchFamily="34" charset="0"/>
              </a:rPr>
              <a:t>ɔː</a:t>
            </a:r>
            <a:r>
              <a:rPr lang="ru-RU" dirty="0" smtClean="0">
                <a:cs typeface="Calibri" pitchFamily="34" charset="0"/>
              </a:rPr>
              <a:t>] и [</a:t>
            </a:r>
            <a:r>
              <a:rPr lang="ru-RU" dirty="0" err="1" smtClean="0">
                <a:cs typeface="Calibri" pitchFamily="34" charset="0"/>
              </a:rPr>
              <a:t>ɜː</a:t>
            </a:r>
            <a:r>
              <a:rPr lang="ru-RU" dirty="0" smtClean="0">
                <a:cs typeface="Calibri" pitchFamily="34" charset="0"/>
              </a:rPr>
              <a:t>] (</a:t>
            </a:r>
            <a:r>
              <a:rPr lang="en-US" dirty="0" smtClean="0">
                <a:cs typeface="Calibri" pitchFamily="34" charset="0"/>
              </a:rPr>
              <a:t>walk</a:t>
            </a:r>
            <a:r>
              <a:rPr lang="ru-RU" dirty="0" smtClean="0">
                <a:cs typeface="Calibri" pitchFamily="34" charset="0"/>
              </a:rPr>
              <a:t> – </a:t>
            </a:r>
            <a:r>
              <a:rPr lang="en-US" dirty="0" smtClean="0">
                <a:cs typeface="Calibri" pitchFamily="34" charset="0"/>
              </a:rPr>
              <a:t>work</a:t>
            </a:r>
            <a:r>
              <a:rPr lang="ru-RU" dirty="0" smtClean="0">
                <a:cs typeface="Calibri" pitchFamily="34" charset="0"/>
              </a:rPr>
              <a:t>, </a:t>
            </a:r>
            <a:r>
              <a:rPr lang="en-US" dirty="0" smtClean="0">
                <a:cs typeface="Calibri" pitchFamily="34" charset="0"/>
              </a:rPr>
              <a:t>form</a:t>
            </a:r>
            <a:r>
              <a:rPr lang="ru-RU" dirty="0" smtClean="0">
                <a:cs typeface="Calibri" pitchFamily="34" charset="0"/>
              </a:rPr>
              <a:t> – </a:t>
            </a:r>
            <a:r>
              <a:rPr lang="en-US" dirty="0" smtClean="0">
                <a:cs typeface="Calibri" pitchFamily="34" charset="0"/>
              </a:rPr>
              <a:t>firm</a:t>
            </a:r>
            <a:r>
              <a:rPr lang="ru-RU" dirty="0" smtClean="0">
                <a:cs typeface="Calibri" pitchFamily="34" charset="0"/>
              </a:rPr>
              <a:t>);</a:t>
            </a:r>
            <a:endParaRPr lang="ru-RU" dirty="0" smtClean="0"/>
          </a:p>
          <a:p>
            <a:pPr indent="450850" eaLnBrk="0" hangingPunct="0">
              <a:buFont typeface="Wingdings" pitchFamily="2" charset="2"/>
              <a:buChar char="v"/>
            </a:pPr>
            <a:r>
              <a:rPr lang="ru-RU" dirty="0" smtClean="0">
                <a:cs typeface="Calibri" pitchFamily="34" charset="0"/>
              </a:rPr>
              <a:t>владение «связующим </a:t>
            </a:r>
            <a:r>
              <a:rPr lang="en-US" dirty="0" smtClean="0">
                <a:cs typeface="Calibri" pitchFamily="34" charset="0"/>
              </a:rPr>
              <a:t>r</a:t>
            </a:r>
            <a:r>
              <a:rPr lang="ru-RU" dirty="0" smtClean="0">
                <a:cs typeface="Calibri" pitchFamily="34" charset="0"/>
              </a:rPr>
              <a:t>» (</a:t>
            </a:r>
            <a:r>
              <a:rPr lang="en-US" dirty="0" smtClean="0">
                <a:cs typeface="Calibri" pitchFamily="34" charset="0"/>
              </a:rPr>
              <a:t>linking r</a:t>
            </a:r>
            <a:r>
              <a:rPr lang="ru-RU" dirty="0" smtClean="0">
                <a:cs typeface="Calibri" pitchFamily="34" charset="0"/>
              </a:rPr>
              <a:t>), </a:t>
            </a:r>
            <a:endParaRPr lang="ru-RU" dirty="0" smtClean="0"/>
          </a:p>
          <a:p>
            <a:pPr indent="450850" eaLnBrk="0" hangingPunct="0">
              <a:buFont typeface="Wingdings" pitchFamily="2" charset="2"/>
              <a:buChar char="v"/>
            </a:pPr>
            <a:r>
              <a:rPr lang="ru-RU" dirty="0" smtClean="0">
                <a:cs typeface="Calibri" pitchFamily="34" charset="0"/>
              </a:rPr>
              <a:t>расстановка пауз – </a:t>
            </a:r>
            <a:r>
              <a:rPr lang="ru-RU" dirty="0" smtClean="0">
                <a:cs typeface="Times New Roman" pitchFamily="18" charset="0"/>
              </a:rPr>
              <a:t>правильное</a:t>
            </a:r>
            <a:r>
              <a:rPr lang="ru-RU" dirty="0" smtClean="0">
                <a:cs typeface="Calibri" pitchFamily="34" charset="0"/>
              </a:rPr>
              <a:t> деление текста на смысловые группы (отрезки), с помощью пауз, варьирующихся по длине (более короткие внутри предложения, более длинные в конце предложения); </a:t>
            </a:r>
            <a:endParaRPr lang="ru-RU" dirty="0" smtClean="0"/>
          </a:p>
          <a:p>
            <a:pPr indent="450850" eaLnBrk="0" hangingPunct="0">
              <a:buFont typeface="Wingdings" pitchFamily="2" charset="2"/>
              <a:buChar char="v"/>
            </a:pPr>
            <a:r>
              <a:rPr lang="ru-RU" dirty="0" smtClean="0">
                <a:cs typeface="Calibri" pitchFamily="34" charset="0"/>
              </a:rPr>
              <a:t>расстановка фразового ударения </a:t>
            </a:r>
            <a:r>
              <a:rPr lang="ru-RU" dirty="0" smtClean="0">
                <a:cs typeface="Times New Roman" pitchFamily="18" charset="0"/>
              </a:rPr>
              <a:t>– </a:t>
            </a:r>
            <a:r>
              <a:rPr lang="ru-RU" dirty="0" smtClean="0">
                <a:cs typeface="Calibri" pitchFamily="34" charset="0"/>
              </a:rPr>
              <a:t>чередование ударных и неударных слов в зависимости от характера слов;</a:t>
            </a:r>
            <a:endParaRPr lang="ru-RU" dirty="0" smtClean="0"/>
          </a:p>
          <a:p>
            <a:pPr indent="450850" eaLnBrk="0" hangingPunct="0">
              <a:buFont typeface="Wingdings" pitchFamily="2" charset="2"/>
              <a:buChar char="v"/>
            </a:pPr>
            <a:r>
              <a:rPr lang="ru-RU" dirty="0" smtClean="0">
                <a:cs typeface="Calibri" pitchFamily="34" charset="0"/>
              </a:rPr>
              <a:t>владение нисходящим тоном для законченной смысловой группы; </a:t>
            </a:r>
            <a:endParaRPr lang="ru-RU" dirty="0" smtClean="0"/>
          </a:p>
          <a:p>
            <a:pPr indent="450850" eaLnBrk="0" hangingPunct="0">
              <a:buFont typeface="Wingdings" pitchFamily="2" charset="2"/>
              <a:buChar char="v"/>
            </a:pPr>
            <a:r>
              <a:rPr lang="ru-RU" dirty="0" smtClean="0">
                <a:cs typeface="Calibri" pitchFamily="34" charset="0"/>
              </a:rPr>
              <a:t>владение восходящим тоном для оформления незаконченной группы, в том числе в случае перечисления;</a:t>
            </a:r>
            <a:endParaRPr lang="ru-RU" dirty="0" smtClean="0"/>
          </a:p>
          <a:p>
            <a:pPr indent="450850" eaLnBrk="0" hangingPunct="0">
              <a:buFont typeface="Wingdings" pitchFamily="2" charset="2"/>
              <a:buChar char="v"/>
            </a:pPr>
            <a:r>
              <a:rPr lang="ru-RU" dirty="0" smtClean="0">
                <a:cs typeface="Calibri" pitchFamily="34" charset="0"/>
              </a:rPr>
              <a:t>правильное интонационное оформление разных коммуникативных типов высказывания.</a:t>
            </a:r>
            <a:endParaRPr lang="ru-RU" dirty="0" smtClean="0"/>
          </a:p>
        </p:txBody>
      </p:sp>
      <p:pic>
        <p:nvPicPr>
          <p:cNvPr id="4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32656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51294" t="37037" r="1585" b="9877"/>
          <a:stretch>
            <a:fillRect/>
          </a:stretch>
        </p:blipFill>
        <p:spPr bwMode="auto">
          <a:xfrm>
            <a:off x="179512" y="1385392"/>
            <a:ext cx="3888432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067944" y="188640"/>
            <a:ext cx="468052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Ответ засчитывается, если:</a:t>
            </a:r>
          </a:p>
          <a:p>
            <a:pPr marL="342900" indent="-342900">
              <a:buAutoNum type="arabicParenR"/>
            </a:pPr>
            <a:r>
              <a:rPr lang="ru-RU" dirty="0" smtClean="0"/>
              <a:t>отвечает поставленной коммуникативной задаче 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dirty="0" smtClean="0"/>
              <a:t>ответ осуществлен (не односложен) и соответствует коммуникативной установке, данной в задании, 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dirty="0" smtClean="0"/>
              <a:t>употребленная лексика соответствует теме , 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dirty="0" smtClean="0"/>
              <a:t>грамматические средства и фонетические погрешности не искажают смысл высказывания.</a:t>
            </a:r>
          </a:p>
          <a:p>
            <a:r>
              <a:rPr lang="ru-RU" dirty="0" smtClean="0"/>
              <a:t>2) имеет верную грамматическую форму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учитывается порядок слов,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видовременная форма глагола,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степень сравнения прилагательного,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число существительного. </a:t>
            </a:r>
          </a:p>
          <a:p>
            <a:r>
              <a:rPr lang="ru-RU" dirty="0" smtClean="0"/>
              <a:t>3) возможные фонетические и лексические погрешности не затрудняют восприятия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фонетические ошибки, </a:t>
            </a:r>
            <a:r>
              <a:rPr lang="ru-RU" b="1" dirty="0" smtClean="0"/>
              <a:t>не затрудняющие </a:t>
            </a:r>
            <a:r>
              <a:rPr lang="ru-RU" dirty="0" smtClean="0"/>
              <a:t>восприятие смысла высказывания.</a:t>
            </a:r>
            <a:endParaRPr lang="ru-RU" dirty="0"/>
          </a:p>
        </p:txBody>
      </p:sp>
      <p:pic>
        <p:nvPicPr>
          <p:cNvPr id="4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32656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 l="1597" t="7911" r="50478" b="69488"/>
          <a:stretch>
            <a:fillRect/>
          </a:stretch>
        </p:blipFill>
        <p:spPr bwMode="auto">
          <a:xfrm>
            <a:off x="2987824" y="116632"/>
            <a:ext cx="561662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2132856"/>
            <a:ext cx="8784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полное раскрытие темы,</a:t>
            </a:r>
          </a:p>
          <a:p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 </a:t>
            </a:r>
            <a:r>
              <a:rPr lang="ru-RU" dirty="0" smtClean="0"/>
              <a:t>композицию высказывания: наличие вступления, основной части (в соответствии с аспектами задания), заключения (монологическое высказывание не должно заканчиваться на середине фразы);</a:t>
            </a:r>
          </a:p>
          <a:p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логичность</a:t>
            </a:r>
            <a:r>
              <a:rPr lang="ru-RU" dirty="0" smtClean="0"/>
              <a:t> и </a:t>
            </a:r>
            <a:r>
              <a:rPr lang="ru-RU" b="1" dirty="0" smtClean="0"/>
              <a:t>связность</a:t>
            </a:r>
            <a:r>
              <a:rPr lang="ru-RU" dirty="0" smtClean="0"/>
              <a:t> высказывания, которые обеспечиваются правильным использованием языковых средств передачи логической связи между отдельными частями высказывания (союзы, вводные слова, местоимения и т.п.).</a:t>
            </a:r>
          </a:p>
        </p:txBody>
      </p:sp>
      <p:pic>
        <p:nvPicPr>
          <p:cNvPr id="6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32656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88640"/>
            <a:ext cx="72008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ОГЭ </a:t>
            </a:r>
            <a:r>
              <a:rPr lang="ru-RU" sz="2800" b="1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ЕГЭ по </a:t>
            </a:r>
            <a:r>
              <a:rPr lang="ru-RU" sz="2800" b="1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английскому языку: советы </a:t>
            </a:r>
            <a:endParaRPr lang="ru-RU" sz="2800" dirty="0">
              <a:solidFill>
                <a:srgbClr val="C00000"/>
              </a:solidFill>
            </a:endParaRPr>
          </a:p>
          <a:p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22405"/>
            <a:ext cx="871296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успешной подготовки к устной части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ОГЭ и ЕГЭ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/>
              <a:t> </a:t>
            </a:r>
            <a:r>
              <a:rPr lang="ru-RU" dirty="0" smtClean="0"/>
              <a:t>Регулярная практика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ru-RU" dirty="0" smtClean="0"/>
              <a:t>Расширение </a:t>
            </a:r>
            <a:r>
              <a:rPr lang="ru-RU" dirty="0"/>
              <a:t>словарного </a:t>
            </a:r>
            <a:r>
              <a:rPr lang="ru-RU" dirty="0" smtClean="0"/>
              <a:t>запаса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Посещение </a:t>
            </a:r>
            <a:r>
              <a:rPr lang="ru-RU" dirty="0"/>
              <a:t>уроков английского </a:t>
            </a:r>
            <a:r>
              <a:rPr lang="ru-RU" dirty="0" smtClean="0"/>
              <a:t>языка</a:t>
            </a:r>
          </a:p>
          <a:p>
            <a:pPr>
              <a:buFont typeface="Wingdings" pitchFamily="2" charset="2"/>
              <a:buChar char="v"/>
            </a:pPr>
            <a:r>
              <a:rPr lang="ru-RU" dirty="0"/>
              <a:t> </a:t>
            </a:r>
            <a:r>
              <a:rPr lang="ru-RU" dirty="0" smtClean="0"/>
              <a:t>Открытый банк заданий </a:t>
            </a:r>
            <a:r>
              <a:rPr lang="ru-RU" dirty="0" smtClean="0"/>
              <a:t>ОГЭ / ЕГЭ </a:t>
            </a:r>
            <a:r>
              <a:rPr lang="ru-RU" dirty="0" smtClean="0"/>
              <a:t>на сайте ФИПИ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Предварительная </a:t>
            </a:r>
            <a:r>
              <a:rPr lang="ru-RU" dirty="0"/>
              <a:t>подготовка к </a:t>
            </a:r>
            <a:r>
              <a:rPr lang="ru-RU" dirty="0" smtClean="0"/>
              <a:t>темам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Уверенность </a:t>
            </a:r>
            <a:r>
              <a:rPr lang="ru-RU" dirty="0"/>
              <a:t>и релаксация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32656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504" y="3594299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oge.fipi.ru/bank/index.php?proj=8BBD5C99F37898B6402964AB11955663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1962065"/>
            <a:ext cx="1260000" cy="1260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9799" y="6165304"/>
            <a:ext cx="4193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cdytsimf.crimeaschool.ru/angl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576" y="5581959"/>
            <a:ext cx="1260000" cy="126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576" y="3963631"/>
            <a:ext cx="1260000" cy="1260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7504" y="5166872"/>
            <a:ext cx="903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ege.fipi.ru/bank/index.php?proj=4B53A6CB75B0B5E1427E596EB4931A2A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dzeninfra.ru/get-zen_doc/1533968/pub_64e5a6f6e6c100299aebee26_64e5a85b8eb2553ff780e7d5/scale_240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496944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5805264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 descr="C:\Users\Пользователь\Documents\thank-you-1024x597-1160x6_1584625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75416">
            <a:off x="417715" y="1959581"/>
            <a:ext cx="3128902" cy="1999022"/>
          </a:xfrm>
          <a:prstGeom prst="rect">
            <a:avLst/>
          </a:prstGeom>
          <a:noFill/>
        </p:spPr>
      </p:pic>
      <p:pic>
        <p:nvPicPr>
          <p:cNvPr id="2" name="Picture 2" descr="C:\Users\Пользователь\Documents\Acdef3Be3UU.jpg"/>
          <p:cNvPicPr>
            <a:picLocks noChangeAspect="1" noChangeArrowheads="1"/>
          </p:cNvPicPr>
          <p:nvPr/>
        </p:nvPicPr>
        <p:blipFill>
          <a:blip r:embed="rId3" cstate="print"/>
          <a:srcRect t="9581" b="9421"/>
          <a:stretch>
            <a:fillRect/>
          </a:stretch>
        </p:blipFill>
        <p:spPr bwMode="auto">
          <a:xfrm>
            <a:off x="3635896" y="908720"/>
            <a:ext cx="5075854" cy="5665740"/>
          </a:xfrm>
          <a:prstGeom prst="rect">
            <a:avLst/>
          </a:prstGeom>
          <a:noFill/>
        </p:spPr>
      </p:pic>
      <p:sp>
        <p:nvSpPr>
          <p:cNvPr id="28674" name="AutoShape 2" descr="20 способов выразить благодарность на английском языке - Школа английского  языка &quot;Welcome English School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20 способов выразить благодарность на английском языке - Школа английского  языка &quot;Welcome English School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9726"/>
            <a:ext cx="8712968" cy="143309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ОГЭ и ЕГЭ – форма контроля,               государственная итоговая аттестация 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513160" y="1698625"/>
            <a:ext cx="8421290" cy="4846638"/>
          </a:xfrm>
        </p:spPr>
        <p:txBody>
          <a:bodyPr/>
          <a:lstStyle/>
          <a:p>
            <a:r>
              <a:rPr lang="ru-RU" altLang="ru-RU" sz="2400" b="1" dirty="0" smtClean="0"/>
              <a:t>Контроль</a:t>
            </a:r>
            <a:r>
              <a:rPr lang="ru-RU" altLang="ru-RU" sz="2400" dirty="0" smtClean="0"/>
              <a:t> (от фр. </a:t>
            </a:r>
            <a:r>
              <a:rPr lang="ru-RU" altLang="ru-RU" sz="2400" dirty="0" err="1" smtClean="0"/>
              <a:t>contrôle</a:t>
            </a:r>
            <a:r>
              <a:rPr lang="ru-RU" altLang="ru-RU" sz="2400" dirty="0" smtClean="0"/>
              <a:t> – проверка, наблюдение) – процесс определения уровня знаний, навыков, умений обучаемого в результате выполнения им устных и письменных заданий и формулирование на этой основе оценки за пройденный раздел программы, курса.</a:t>
            </a:r>
          </a:p>
          <a:p>
            <a:r>
              <a:rPr lang="ru-RU" altLang="ru-RU" sz="2400" dirty="0" smtClean="0"/>
              <a:t> </a:t>
            </a:r>
            <a:r>
              <a:rPr lang="ru-RU" altLang="ru-RU" sz="2400" b="1" dirty="0" smtClean="0"/>
              <a:t>Тестирование (задания в закрытой форме) + задания в открытой форме</a:t>
            </a:r>
          </a:p>
          <a:p>
            <a:endParaRPr lang="ru-RU" altLang="ru-RU" dirty="0" smtClean="0"/>
          </a:p>
        </p:txBody>
      </p:sp>
      <p:pic>
        <p:nvPicPr>
          <p:cNvPr id="4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661248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Пользователь\Documents\Без имен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5661248"/>
            <a:ext cx="1500000" cy="900000"/>
          </a:xfrm>
          <a:prstGeom prst="rect">
            <a:avLst/>
          </a:prstGeom>
          <a:noFill/>
        </p:spPr>
      </p:pic>
      <p:pic>
        <p:nvPicPr>
          <p:cNvPr id="1025" name="Picture 1" descr="C:\Users\Пользователь\Documents\Без имен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797152"/>
            <a:ext cx="320992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32656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155441"/>
              </p:ext>
            </p:extLst>
          </p:nvPr>
        </p:nvGraphicFramePr>
        <p:xfrm>
          <a:off x="235092" y="3473749"/>
          <a:ext cx="8496944" cy="3059999"/>
        </p:xfrm>
        <a:graphic>
          <a:graphicData uri="http://schemas.openxmlformats.org/drawingml/2006/table">
            <a:tbl>
              <a:tblPr/>
              <a:tblGrid>
                <a:gridCol w="462401"/>
                <a:gridCol w="3426031"/>
                <a:gridCol w="1650049"/>
                <a:gridCol w="1086255"/>
                <a:gridCol w="1872208"/>
              </a:tblGrid>
              <a:tr h="524418">
                <a:tc>
                  <a:txBody>
                    <a:bodyPr/>
                    <a:lstStyle/>
                    <a:p>
                      <a:pPr marL="63500" algn="ctr">
                        <a:lnSpc>
                          <a:spcPts val="92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95630" algn="ctr">
                        <a:lnSpc>
                          <a:spcPts val="92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Раздел</a:t>
                      </a:r>
                      <a:r>
                        <a:rPr lang="ru-RU" sz="1600" b="1" i="1" spc="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работы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9385" marR="65405" indent="-831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r>
                        <a:rPr lang="ru-RU" sz="1600" b="1" i="1" spc="-18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marL="159385" marR="65405" indent="-831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заданий</a:t>
                      </a:r>
                      <a:endParaRPr lang="ru-RU" sz="16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6360" marR="74930" indent="10541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Тип</a:t>
                      </a:r>
                    </a:p>
                    <a:p>
                      <a:pPr marL="86360" marR="74930" indent="10541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заданий</a:t>
                      </a:r>
                      <a:r>
                        <a:rPr lang="ru-RU" sz="1600" b="1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b="1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3690" marR="64135" indent="-2387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Максимальный</a:t>
                      </a:r>
                      <a:r>
                        <a:rPr lang="ru-RU" sz="1600" b="1" i="1" spc="-18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marL="313690" marR="64135" indent="-2387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6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455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Раздел</a:t>
                      </a:r>
                      <a:r>
                        <a:rPr lang="ru-RU" sz="1600" spc="2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spc="2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(задания</a:t>
                      </a:r>
                      <a:r>
                        <a:rPr lang="ru-RU" sz="1600" spc="2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</a:t>
                      </a:r>
                      <a:r>
                        <a:rPr lang="ru-RU" sz="1600" spc="2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аудированию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0510" marR="26479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9939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242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2050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Раздел</a:t>
                      </a:r>
                      <a:r>
                        <a:rPr lang="ru-RU" sz="1600" spc="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600" spc="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(задания</a:t>
                      </a:r>
                      <a:r>
                        <a:rPr lang="ru-RU" sz="1600" spc="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</a:t>
                      </a:r>
                      <a:r>
                        <a:rPr lang="ru-RU" sz="1600" spc="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чтению)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9939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30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10648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marR="304800" indent="-63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Раздел</a:t>
                      </a:r>
                      <a:r>
                        <a:rPr lang="ru-RU" sz="1600" spc="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600" spc="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(задания</a:t>
                      </a:r>
                      <a:r>
                        <a:rPr lang="ru-RU" sz="1600" spc="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</a:t>
                      </a:r>
                      <a:r>
                        <a:rPr lang="ru-RU" sz="1600" spc="1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грамматике</a:t>
                      </a:r>
                      <a:r>
                        <a:rPr lang="ru-RU" sz="1600" spc="-18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 лексике)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0510" marR="26479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9939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242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10648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Раздел</a:t>
                      </a:r>
                      <a:r>
                        <a:rPr lang="ru-RU" sz="1600" spc="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1600" spc="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(задание</a:t>
                      </a:r>
                      <a:r>
                        <a:rPr lang="ru-RU" sz="1600" spc="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</a:t>
                      </a:r>
                      <a:r>
                        <a:rPr lang="ru-RU" sz="1600" spc="1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письменной</a:t>
                      </a:r>
                      <a:r>
                        <a:rPr lang="ru-RU" sz="1600" spc="15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речи)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20510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30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68455"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Раздел</a:t>
                      </a:r>
                      <a:r>
                        <a:rPr lang="ru-RU" sz="1600" spc="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1600" spc="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(задания</a:t>
                      </a:r>
                      <a:r>
                        <a:rPr lang="ru-RU" sz="1600" spc="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</a:t>
                      </a:r>
                      <a:r>
                        <a:rPr lang="ru-RU" sz="1600" spc="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spc="1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говорению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20510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30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53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ts val="815"/>
                        </a:lnSpc>
                        <a:spcAft>
                          <a:spcPts val="0"/>
                        </a:spcAft>
                      </a:pPr>
                      <a:endParaRPr lang="ru-RU" sz="1600" b="1" i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">
                        <a:lnSpc>
                          <a:spcPts val="815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0510" marR="264795" algn="ctr">
                        <a:lnSpc>
                          <a:spcPts val="815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2425" algn="ctr">
                        <a:lnSpc>
                          <a:spcPts val="815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63688" y="188640"/>
            <a:ext cx="698477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r">
              <a:lnSpc>
                <a:spcPct val="115000"/>
              </a:lnSpc>
            </a:pPr>
            <a:r>
              <a:rPr lang="ru-RU" alt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Выпускник 9 класса </a:t>
            </a:r>
          </a:p>
          <a:p>
            <a:pPr indent="449263" algn="r">
              <a:lnSpc>
                <a:spcPct val="115000"/>
              </a:lnSpc>
            </a:pPr>
            <a:r>
              <a:rPr lang="ru-RU" alt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достигает уровня А2 (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ntermediate</a:t>
            </a:r>
            <a:r>
              <a:rPr lang="ru-RU" alt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</a:p>
          <a:p>
            <a:pPr indent="449263" algn="r">
              <a:lnSpc>
                <a:spcPct val="115000"/>
              </a:lnSpc>
            </a:pPr>
            <a:r>
              <a:rPr lang="ru-RU" alt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европейской шкале языковых  компетенций.    </a:t>
            </a:r>
            <a:endParaRPr lang="ru-RU" altLang="ru-RU" sz="2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556792"/>
            <a:ext cx="8568952" cy="1702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23850">
              <a:lnSpc>
                <a:spcPct val="150000"/>
              </a:lnSpc>
            </a:pPr>
            <a:r>
              <a:rPr lang="ru-RU" alt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Экзамен состоит из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двух</a:t>
            </a:r>
            <a:r>
              <a:rPr lang="ru-RU" alt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частей – письменной и устной</a:t>
            </a:r>
          </a:p>
          <a:p>
            <a:pPr indent="323850">
              <a:lnSpc>
                <a:spcPct val="150000"/>
              </a:lnSpc>
            </a:pPr>
            <a:r>
              <a:rPr lang="ru-RU" alt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Продолжительность экзамена составляет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135 мин: </a:t>
            </a:r>
          </a:p>
          <a:p>
            <a:pPr indent="323850">
              <a:lnSpc>
                <a:spcPct val="150000"/>
              </a:lnSpc>
            </a:pPr>
            <a:r>
              <a:rPr lang="ru-RU" alt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письменная часть –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120 минут</a:t>
            </a:r>
            <a:r>
              <a:rPr lang="ru-RU" alt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; </a:t>
            </a:r>
          </a:p>
          <a:p>
            <a:pPr indent="323850">
              <a:lnSpc>
                <a:spcPct val="150000"/>
              </a:lnSpc>
            </a:pPr>
            <a:r>
              <a:rPr lang="ru-RU" alt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устная часть –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15 минут</a:t>
            </a:r>
            <a:r>
              <a:rPr lang="ru-RU" alt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</a:t>
            </a:r>
            <a:endParaRPr lang="ru-RU" alt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/>
          <a:srcRect l="49844"/>
          <a:stretch/>
        </p:blipFill>
        <p:spPr bwMode="auto">
          <a:xfrm>
            <a:off x="323528" y="1196752"/>
            <a:ext cx="3091180" cy="43554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55776" y="2276872"/>
            <a:ext cx="6162675" cy="435546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51920" y="836712"/>
            <a:ext cx="42923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">
              <a:lnSpc>
                <a:spcPct val="100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Раздел</a:t>
            </a:r>
            <a:r>
              <a:rPr lang="ru-RU" sz="2000" b="1" i="1" spc="2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2000" b="1" i="1" spc="2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(задания</a:t>
            </a:r>
            <a:r>
              <a:rPr lang="ru-RU" sz="2000" b="1" i="1" spc="25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по</a:t>
            </a:r>
            <a:r>
              <a:rPr lang="ru-RU" sz="2000" b="1" i="1" spc="20" baseline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аудированию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)</a:t>
            </a:r>
            <a:endParaRPr lang="ru-RU" sz="2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7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32656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5666389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636912"/>
            <a:ext cx="573405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860032" y="332656"/>
            <a:ext cx="36361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">
              <a:lnSpc>
                <a:spcPct val="100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Раздел</a:t>
            </a:r>
            <a:r>
              <a:rPr lang="ru-RU" sz="2000" b="1" i="1" spc="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2000" b="1" i="1" spc="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(задания</a:t>
            </a:r>
            <a:r>
              <a:rPr lang="ru-RU" sz="2000" b="1" i="1" spc="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по</a:t>
            </a:r>
            <a:r>
              <a:rPr lang="ru-RU" sz="2000" b="1" i="1" spc="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чтению)</a:t>
            </a:r>
            <a:endParaRPr lang="ru-RU" sz="2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5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32656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90769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915816" y="260648"/>
            <a:ext cx="56886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marR="304800" indent="-635">
              <a:lnSpc>
                <a:spcPct val="100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Раздел</a:t>
            </a:r>
            <a:r>
              <a:rPr lang="ru-RU" sz="2000" b="1" i="1" spc="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2000" b="1" i="1" spc="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(задания</a:t>
            </a:r>
            <a:r>
              <a:rPr lang="ru-RU" sz="2000" b="1" i="1" spc="15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по</a:t>
            </a:r>
            <a:r>
              <a:rPr lang="ru-RU" sz="2000" b="1" i="1" spc="10" baseline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грамматике</a:t>
            </a:r>
            <a:r>
              <a:rPr lang="ru-RU" sz="2000" b="1" i="1" spc="-185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и лексике)</a:t>
            </a:r>
            <a:endParaRPr lang="ru-RU" sz="2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4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32656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253"/>
            <a:ext cx="9144000" cy="6409494"/>
          </a:xfrm>
          <a:prstGeom prst="rect">
            <a:avLst/>
          </a:prstGeom>
        </p:spPr>
      </p:pic>
      <p:pic>
        <p:nvPicPr>
          <p:cNvPr id="3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04664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49914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r="50087" b="34537"/>
          <a:stretch>
            <a:fillRect/>
          </a:stretch>
        </p:blipFill>
        <p:spPr bwMode="auto">
          <a:xfrm>
            <a:off x="179512" y="0"/>
            <a:ext cx="4320480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139952" y="260648"/>
            <a:ext cx="4749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">
              <a:lnSpc>
                <a:spcPct val="100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Раздел</a:t>
            </a:r>
            <a:r>
              <a:rPr lang="ru-RU" sz="2000" b="1" i="1" spc="15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4</a:t>
            </a:r>
            <a:r>
              <a:rPr lang="ru-RU" sz="2000" b="1" i="1" spc="15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(задание</a:t>
            </a:r>
            <a:r>
              <a:rPr lang="ru-RU" sz="2000" b="1" i="1" spc="15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по</a:t>
            </a:r>
            <a:r>
              <a:rPr lang="ru-RU" sz="2000" b="1" i="1" spc="15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письменной</a:t>
            </a:r>
            <a:r>
              <a:rPr lang="ru-RU" sz="2000" b="1" i="1" spc="15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речи)</a:t>
            </a:r>
            <a:endParaRPr lang="ru-RU" sz="2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764704"/>
            <a:ext cx="399593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600" spc="-10" dirty="0" smtClean="0">
                <a:latin typeface="Times New Roman" pitchFamily="18" charset="0"/>
                <a:cs typeface="Times New Roman" pitchFamily="18" charset="0"/>
              </a:rPr>
              <a:t>Проверяется</a:t>
            </a:r>
            <a:r>
              <a:rPr lang="ru-RU" sz="16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10" dirty="0" err="1" smtClean="0"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sz="1600" spc="-3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навыков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написания </a:t>
            </a:r>
            <a:r>
              <a:rPr lang="ru-RU" alt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личного электронного письма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объёмом 100 -120 слов на основе письма-стимула от зарубежного друга по переписке</a:t>
            </a:r>
          </a:p>
          <a:p>
            <a:pPr>
              <a:buFont typeface="Wingdings" pitchFamily="2" charset="2"/>
              <a:buChar char="v"/>
            </a:pPr>
            <a:endParaRPr lang="ru-RU" alt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Необходимо дать ответы на три (или четыре) вопроса</a:t>
            </a:r>
          </a:p>
          <a:p>
            <a:pPr>
              <a:buFont typeface="Wingdings" pitchFamily="2" charset="2"/>
              <a:buChar char="v"/>
            </a:pPr>
            <a:endParaRPr lang="ru-RU" alt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Показать умение оформлять письмо по правилам </a:t>
            </a:r>
          </a:p>
          <a:p>
            <a:pPr>
              <a:buFont typeface="Wingdings" pitchFamily="2" charset="2"/>
              <a:buChar char="v"/>
            </a:pPr>
            <a:endParaRPr lang="ru-RU" alt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Следовать стилю и пользоваться языковыми средствами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005065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одно слово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считаются: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числительные, выраженные цифрами или словами: 210,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ninety-one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сложные слова: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pop-singer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English-speaking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краткие  формы: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I’ve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it’s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can’t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won’t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wasn’t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сокращения: TV,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UK;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he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she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считается как одно слово;</a:t>
            </a:r>
          </a:p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НО!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Сложные слова, ошибочно написанные раздельно, считаются как два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слова (например,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teen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ager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 2 слова).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C:\Users\Анжелика\Desktop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7112" y="5624549"/>
            <a:ext cx="1490678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116632"/>
            <a:ext cx="835292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2800" b="1" i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ОГЭ: </a:t>
            </a:r>
            <a:r>
              <a:rPr lang="ru-RU" sz="2000" b="1" i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НАПИСАНИЕ ЭЛЕКТРОННОГО ПИСЬМА (3</a:t>
            </a:r>
            <a:r>
              <a:rPr lang="en-US" sz="2000" b="1" i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000" b="1" i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800" b="1" i="1" cap="none" spc="0" dirty="0">
              <a:ln w="1905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548680"/>
            <a:ext cx="860221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бращение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(слева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на отдельной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строке, запятая) -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Dear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Jim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Dear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Alice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Hello,Alice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Hi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Jim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,;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 полученное письмо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или/и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выражение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радости от его получения письма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начало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письма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отдельный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абзац) -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Thanks for your recent email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Thanks for your message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Thanks for writing to me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 was very glad to hear from you (again)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I’m always glad to get messages from you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Great to hear from you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Thanks for your message. I was very glad to hear from you again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/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Thanks for writing to me. I’m always glad to get messages from you.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сообщение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ответы на вопросы зарубежного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друга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(отдельный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абзац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-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You asked me about…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Well, I can say that…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As you are interested in…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I’d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like to tell you that…/I believe that…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выражение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надежды на дальнейшие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контакты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(перед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завершающей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фразой) -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Write back soon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Hope to hear from you soon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Please, write to me soon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Drop me a line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I’m looking forward to your email/to hearing from you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Looking forward to your email/to hearing from you.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завершающая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фраза (неофициальный стиль,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отдельной строке, запятая) -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Best wishes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All the best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With love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/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Yours,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подпись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автора (неофициальный стиль, только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имя,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отдельной строке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364</TotalTime>
  <Words>1091</Words>
  <Application>Microsoft Office PowerPoint</Application>
  <PresentationFormat>Экран (4:3)</PresentationFormat>
  <Paragraphs>140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Calibri</vt:lpstr>
      <vt:lpstr>Century Schoolbook</vt:lpstr>
      <vt:lpstr>Monotype Corsiva</vt:lpstr>
      <vt:lpstr>Times New Roman</vt:lpstr>
      <vt:lpstr>Wingdings</vt:lpstr>
      <vt:lpstr>Wingdings 2</vt:lpstr>
      <vt:lpstr>Эркер</vt:lpstr>
      <vt:lpstr>Обзор ОГЭ – 2025 по английскому языку </vt:lpstr>
      <vt:lpstr>ОГЭ и ЕГЭ – форма контроля,               государственная итоговая аттестация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 ОГЭ – 2024 и ЕГЭ – 2024  по английскому языку</dc:title>
  <dc:creator>Пользователь</dc:creator>
  <cp:lastModifiedBy>София</cp:lastModifiedBy>
  <cp:revision>25</cp:revision>
  <dcterms:created xsi:type="dcterms:W3CDTF">2025-04-01T13:59:34Z</dcterms:created>
  <dcterms:modified xsi:type="dcterms:W3CDTF">2025-04-04T05:32:19Z</dcterms:modified>
</cp:coreProperties>
</file>