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notesMasterIdLst>
    <p:notesMasterId r:id="rId18"/>
  </p:notesMasterIdLst>
  <p:sldIdLst>
    <p:sldId id="306" r:id="rId2"/>
    <p:sldId id="301" r:id="rId3"/>
    <p:sldId id="302" r:id="rId4"/>
    <p:sldId id="305" r:id="rId5"/>
    <p:sldId id="304" r:id="rId6"/>
    <p:sldId id="303" r:id="rId7"/>
    <p:sldId id="307" r:id="rId8"/>
    <p:sldId id="309" r:id="rId9"/>
    <p:sldId id="315" r:id="rId10"/>
    <p:sldId id="308" r:id="rId11"/>
    <p:sldId id="312" r:id="rId12"/>
    <p:sldId id="310" r:id="rId13"/>
    <p:sldId id="311" r:id="rId14"/>
    <p:sldId id="316" r:id="rId15"/>
    <p:sldId id="317" r:id="rId16"/>
    <p:sldId id="31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88" autoAdjust="0"/>
    <p:restoredTop sz="94714" autoAdjust="0"/>
  </p:normalViewPr>
  <p:slideViewPr>
    <p:cSldViewPr>
      <p:cViewPr varScale="1">
        <p:scale>
          <a:sx n="65" d="100"/>
          <a:sy n="65" d="100"/>
        </p:scale>
        <p:origin x="1656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6FD59-0426-4433-B5A5-9BBA588E4F66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16669-A5A3-4E19-817E-E41F508FB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2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01503F-FC09-0353-FDE3-7B37CF57CC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D8C3767-5E1D-8EB6-7EDC-7480FDA55D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70F5C9-7447-CDE3-1CB7-13161C3AB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35E3AF-285D-1889-0731-FC1FECD8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BE6C7D-35DB-3722-9D27-F01B3235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37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F958C1-3A37-B6A0-E425-AE45A81B8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FAA374-9171-FF69-2728-0639E2373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E6F60A-0136-CBC6-38EF-7BEE1D627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EC447B-4F0E-F212-9570-8FE6BE6B9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690DE3-575D-065E-F697-7DD682012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51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97EC36-1B15-8C78-3DB8-E6408CBC40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0683D8-25CF-4CFD-5E5D-DA8F623F4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DA7359-C8EF-74D8-B7DE-5CD774EFF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20EBD7-BF9D-72DE-C7E6-CF9615942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A6DAE4-1374-3F7C-3E87-DD30CDE6E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41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9DF7A2-69B5-81CF-4288-C9ECD5230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CE6625-F58D-FA1D-0F8A-5DE9CBC80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D66C7B-166D-BA9E-9A85-25A542733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1EE3CF-291C-6AFC-FD6E-6FA940B05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D6E77C-363B-7F82-49A4-FD84F5531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06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1A80F-D38E-4082-0DFC-972FB801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12E122-4192-7107-37C8-D28962048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FBC65E-8B6B-1823-8477-27575690B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01D739-8A4A-35BC-132C-EB5E5D6F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6122B7-D48B-5C89-75EB-E896C62B5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155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48764-212A-16B2-FE71-3E34B5F6F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798220-6207-978B-4C1F-3CDF24B82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8F0238-D2E5-9B04-726A-F2391A883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3500CB-C809-6CCF-7D72-C343AEADB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F5FF28-3ED1-D8D0-53C3-9A390C598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BEA229-044E-963A-CBF5-18ECAB59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34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8B71B-88A6-E1B0-81CC-47DB8DAE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F1A1ED-9963-0BA3-520F-109E6A4B2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C6F52D-8635-70E1-1EE3-635B9A018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41638E-CC82-FD19-D0D1-480773FD5E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A0F9EE-4486-C4E7-3EFC-3E93D7B105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8AE4BF2-3E18-39DB-6405-4B137D6D5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43D6E71-D172-D65C-B49B-5CCD5FC78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94E63F8-07D1-F181-0659-F8CF17C2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011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8BD66-E1E8-E843-5A0F-28F11C184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417678A-9046-3B44-E0E4-3F531DB3C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345BBE-2CF9-9249-59A8-96F2CC4A2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6C0B33-CD1E-3C2C-38FC-3737AE18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950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49BFF4-AB60-EBF3-8B4D-3A9EC3CC8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A60132-8017-D6F3-2CEC-E80BE8C8C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ED5FB1-D5FE-BDA9-B695-0DABF9C68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39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03B59-F517-FB93-26BE-8E5BA1A0C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F2081B-2620-EF7F-16A0-ADBA3287D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215424-6C1E-6898-878A-19CBBF6F7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01C92E-2F55-F69C-160D-F580219F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A0843B-0D70-B095-A62C-91F7D79B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8CF3D2-E072-CB9E-90C0-07B6363E9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379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E98313-BDCB-239B-EA66-6352355EF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0CAAAD6-5204-1E1F-6517-CF08BB9DFC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90F13A-4FC7-3B59-5BC2-FCFD8AC0C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1208B4-6CDC-30AA-BF2F-7D911B79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A1E8BE-0287-1F91-983C-A7DD6AD8B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96766E-DA85-9037-6ADB-9C30FB846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470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B663D4-1AC5-407B-3372-F94CF319E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A78DF2-F5CF-C92B-8776-B8D5682C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945DF9-EB5A-BAE4-1002-710B485F9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876D9-CD2B-DCD9-1EA5-FE6F37674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5E999A-6D51-8B89-CBE7-9474603C8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95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qirimjr.org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D49A0F-CF8B-620A-5DFD-F41814B4F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33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996BD6-D837-28DA-BD72-313F79DB7C07}"/>
              </a:ext>
            </a:extLst>
          </p:cNvPr>
          <p:cNvSpPr txBox="1"/>
          <p:nvPr/>
        </p:nvSpPr>
        <p:spPr>
          <a:xfrm>
            <a:off x="431538" y="389253"/>
            <a:ext cx="8280920" cy="73866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1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 ОБРАЗОВАТЕЛЬНОЕ УЧРЕЖДЕНИЕ  «ДЕТСКИЙ САД  «БЕРЁЗКА» С.УРОЖАЙНОЕ»</a:t>
            </a:r>
          </a:p>
          <a:p>
            <a:pPr algn="ctr"/>
            <a:r>
              <a:rPr lang="ru-RU" sz="1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СИМФЕРОПОЛЬСКОГО РАЙОНА РЕСПУБЛИКИ КРЫМ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BFD288-9BD8-000D-1E15-DC1E6D5B3417}"/>
              </a:ext>
            </a:extLst>
          </p:cNvPr>
          <p:cNvSpPr txBox="1"/>
          <p:nvPr/>
        </p:nvSpPr>
        <p:spPr>
          <a:xfrm>
            <a:off x="2416783" y="2454386"/>
            <a:ext cx="46704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800" b="1" i="1" dirty="0"/>
          </a:p>
          <a:p>
            <a:pPr algn="ctr"/>
            <a:endParaRPr lang="ru-RU" sz="2800" b="1" i="1" dirty="0"/>
          </a:p>
          <a:p>
            <a:pPr algn="ctr"/>
            <a:endParaRPr lang="ru-RU" sz="2800" b="1" i="1" dirty="0"/>
          </a:p>
          <a:p>
            <a:pPr algn="ctr"/>
            <a:endParaRPr lang="ru-RU" sz="2800" b="1" i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D2B6B7-789E-3E68-697E-0879F2228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3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808371"/>
            <a:ext cx="8784976" cy="32048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3ED9FA-5C24-C7AD-2516-B23C78ED6F41}"/>
              </a:ext>
            </a:extLst>
          </p:cNvPr>
          <p:cNvSpPr txBox="1"/>
          <p:nvPr/>
        </p:nvSpPr>
        <p:spPr>
          <a:xfrm>
            <a:off x="2457849" y="2040985"/>
            <a:ext cx="4228299" cy="229293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ru-RU" sz="2400" b="1" i="1" dirty="0">
              <a:ln/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700" b="1" i="1" dirty="0">
                <a:ln/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Методика использования крымскотатарских народных игр при организации учебно-воспитательного процесса с дошкольниками групп с изучением русского и </a:t>
            </a:r>
            <a:r>
              <a:rPr lang="ru-RU" sz="1700" b="1" i="1" dirty="0" err="1">
                <a:ln/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крымскотатарского</a:t>
            </a:r>
            <a:r>
              <a:rPr lang="ru-RU" sz="1700" b="1" i="1" dirty="0">
                <a:ln/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языка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F958E5-5C64-ED42-DC6D-11679763791A}"/>
              </a:ext>
            </a:extLst>
          </p:cNvPr>
          <p:cNvSpPr txBox="1"/>
          <p:nvPr/>
        </p:nvSpPr>
        <p:spPr>
          <a:xfrm>
            <a:off x="4856223" y="5256349"/>
            <a:ext cx="4287777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квалификационной категории,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Хайтазова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Надие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Рифатовна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50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43F752-7E26-03D0-102D-696D1D4E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17AFAB-48FC-5165-C19A-3B0D6996E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924944"/>
            <a:ext cx="6739247" cy="3684121"/>
          </a:xfrm>
          <a:prstGeom prst="round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67544" y="452989"/>
            <a:ext cx="8253782" cy="232793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200" b="1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Через овладение словами-знаками происходит</a:t>
            </a:r>
          </a:p>
          <a:p>
            <a:pPr algn="ctr"/>
            <a:r>
              <a:rPr lang="ru-RU" sz="2200" b="1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усвоение детьми национальной </a:t>
            </a:r>
            <a:r>
              <a:rPr lang="ru-RU" sz="2200" b="1" i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культуры</a:t>
            </a:r>
          </a:p>
          <a:p>
            <a:pPr algn="ctr"/>
            <a:r>
              <a:rPr lang="ru-RU" sz="2200" b="1" i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200" b="1" i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Народная </a:t>
            </a:r>
            <a:r>
              <a:rPr lang="ru-RU" sz="2200" b="1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игра в дошкольном образовании имеет многоаспектное развивающее-воспитательное </a:t>
            </a:r>
            <a:r>
              <a:rPr lang="ru-RU" sz="2200" b="1" i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воздействие</a:t>
            </a:r>
            <a:endParaRPr lang="ru-RU" sz="2200" b="1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52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43F752-7E26-03D0-102D-696D1D4E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7F3432-16F7-7119-7714-BDA443311FE9}"/>
              </a:ext>
            </a:extLst>
          </p:cNvPr>
          <p:cNvSpPr txBox="1"/>
          <p:nvPr/>
        </p:nvSpPr>
        <p:spPr>
          <a:xfrm>
            <a:off x="461175" y="1869533"/>
            <a:ext cx="43742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ХОРОВОДНЫЕ ИГРЫ </a:t>
            </a:r>
            <a:endParaRPr lang="ru-RU" sz="2400" b="1" i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latin typeface="Bookman Old Style" panose="02050604050505020204" pitchFamily="18" charset="0"/>
              </a:rPr>
              <a:t>«</a:t>
            </a:r>
            <a:r>
              <a:rPr lang="ru-RU" sz="2000" b="1" i="1" dirty="0">
                <a:latin typeface="Bookman Old Style" panose="02050604050505020204" pitchFamily="18" charset="0"/>
              </a:rPr>
              <a:t>Зайчик»/«</a:t>
            </a:r>
            <a:r>
              <a:rPr lang="ru-RU" sz="2000" b="1" i="1" dirty="0" err="1">
                <a:latin typeface="Bookman Old Style" panose="02050604050505020204" pitchFamily="18" charset="0"/>
              </a:rPr>
              <a:t>Тавшанчык</a:t>
            </a:r>
            <a:r>
              <a:rPr lang="ru-RU" sz="2000" b="1" i="1" dirty="0" smtClean="0">
                <a:latin typeface="Bookman Old Style" panose="02050604050505020204" pitchFamily="18" charset="0"/>
              </a:rPr>
              <a:t>»</a:t>
            </a:r>
            <a:endParaRPr lang="ru-RU" sz="2000" b="1" i="1" dirty="0">
              <a:latin typeface="Bookman Old Style" panose="020506040505050202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966B3E-A903-8660-6874-D39680103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03" y="3068960"/>
            <a:ext cx="4817058" cy="29389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BF1EDD-A164-50FE-568C-73DAF7963FDC}"/>
              </a:ext>
            </a:extLst>
          </p:cNvPr>
          <p:cNvSpPr txBox="1"/>
          <p:nvPr/>
        </p:nvSpPr>
        <p:spPr>
          <a:xfrm>
            <a:off x="5295665" y="4503304"/>
            <a:ext cx="339371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ИГРЫ НА РАЗВИТИЕ СЕНСОРНЫХ </a:t>
            </a:r>
            <a:r>
              <a:rPr lang="ru-RU" sz="2000" b="1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СПОСОБНОСТЕЙ</a:t>
            </a:r>
          </a:p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«Игра </a:t>
            </a:r>
            <a:r>
              <a:rPr lang="ru-RU" sz="2000" b="1" dirty="0">
                <a:latin typeface="Bookman Old Style" panose="02050604050505020204" pitchFamily="18" charset="0"/>
              </a:rPr>
              <a:t>в ладони</a:t>
            </a:r>
            <a:r>
              <a:rPr lang="ru-RU" sz="2000" b="1" dirty="0" smtClean="0">
                <a:latin typeface="Bookman Old Style" panose="02050604050505020204" pitchFamily="18" charset="0"/>
              </a:rPr>
              <a:t>»/</a:t>
            </a:r>
          </a:p>
          <a:p>
            <a:pPr algn="ctr"/>
            <a:r>
              <a:rPr lang="ru-RU" sz="2000" b="1" dirty="0" smtClean="0">
                <a:latin typeface="Bookman Old Style" panose="02050604050505020204" pitchFamily="18" charset="0"/>
              </a:rPr>
              <a:t>«</a:t>
            </a:r>
            <a:r>
              <a:rPr lang="ru-RU" sz="2000" b="1" dirty="0" err="1">
                <a:latin typeface="Bookman Old Style" panose="02050604050505020204" pitchFamily="18" charset="0"/>
              </a:rPr>
              <a:t>Авуч</a:t>
            </a:r>
            <a:r>
              <a:rPr lang="ru-RU" sz="2000" b="1" dirty="0">
                <a:latin typeface="Bookman Old Style" panose="02050604050505020204" pitchFamily="18" charset="0"/>
              </a:rPr>
              <a:t> </a:t>
            </a:r>
            <a:r>
              <a:rPr lang="ru-RU" sz="2000" b="1" dirty="0" err="1">
                <a:latin typeface="Bookman Old Style" panose="02050604050505020204" pitchFamily="18" charset="0"/>
              </a:rPr>
              <a:t>оюну</a:t>
            </a:r>
            <a:r>
              <a:rPr lang="ru-RU" sz="2000" b="1" dirty="0">
                <a:latin typeface="Bookman Old Style" panose="02050604050505020204" pitchFamily="18" charset="0"/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9C8B5E-18A3-C9C9-2DAC-33F33D21E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004" y="828245"/>
            <a:ext cx="3715658" cy="3464851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51520" y="279969"/>
            <a:ext cx="5558924" cy="88827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i="1" dirty="0" smtClean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УСЛОВНАЯ КЛАССИФИКАЦИЯ </a:t>
            </a:r>
          </a:p>
          <a:p>
            <a:pPr algn="ctr"/>
            <a:r>
              <a:rPr lang="ru-RU" b="1" i="1" dirty="0" smtClean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КРЫМСКОТАТАРСКИХ НАРОДНЫХ ИГР</a:t>
            </a:r>
            <a:endParaRPr lang="ru-RU" b="1" i="1" dirty="0">
              <a:solidFill>
                <a:schemeClr val="accent2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13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43F752-7E26-03D0-102D-696D1D4E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07"/>
            <a:ext cx="9144000" cy="685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5D0237-40A8-29B2-7689-2AB31CCB7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34" y="3861048"/>
            <a:ext cx="4283968" cy="2621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0D0A0E-C986-42F7-BD1C-C8A2F5DCD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476" y="814394"/>
            <a:ext cx="3528392" cy="2591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D20A78-5850-C3C7-DCF4-027A650D6F03}"/>
              </a:ext>
            </a:extLst>
          </p:cNvPr>
          <p:cNvSpPr txBox="1"/>
          <p:nvPr/>
        </p:nvSpPr>
        <p:spPr>
          <a:xfrm>
            <a:off x="201728" y="2071781"/>
            <a:ext cx="50301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ПОДВИЖНЫЕ </a:t>
            </a:r>
            <a:r>
              <a:rPr lang="ru-RU" sz="24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ИГРЫ </a:t>
            </a:r>
            <a:endParaRPr lang="ru-RU" sz="2400" b="1" dirty="0" smtClean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latin typeface="Bookman Old Style" panose="02050604050505020204" pitchFamily="18" charset="0"/>
              </a:rPr>
              <a:t>«</a:t>
            </a:r>
            <a:r>
              <a:rPr lang="ru-RU" sz="2000" b="1" i="1" dirty="0">
                <a:latin typeface="Bookman Old Style" panose="02050604050505020204" pitchFamily="18" charset="0"/>
              </a:rPr>
              <a:t>Игра с мячом»/«Топ </a:t>
            </a:r>
            <a:r>
              <a:rPr lang="ru-RU" sz="2000" b="1" i="1" dirty="0" err="1">
                <a:latin typeface="Bookman Old Style" panose="02050604050505020204" pitchFamily="18" charset="0"/>
              </a:rPr>
              <a:t>оюны</a:t>
            </a:r>
            <a:r>
              <a:rPr lang="ru-RU" sz="2000" b="1" i="1" dirty="0" smtClean="0">
                <a:latin typeface="Bookman Old Style" panose="02050604050505020204" pitchFamily="18" charset="0"/>
              </a:rPr>
              <a:t>»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latin typeface="Bookman Old Style" panose="02050604050505020204" pitchFamily="18" charset="0"/>
              </a:rPr>
              <a:t>«</a:t>
            </a:r>
            <a:r>
              <a:rPr lang="ru-RU" sz="2000" b="1" i="1" dirty="0">
                <a:latin typeface="Bookman Old Style" panose="02050604050505020204" pitchFamily="18" charset="0"/>
              </a:rPr>
              <a:t>Догонялки»/«</a:t>
            </a:r>
            <a:r>
              <a:rPr lang="ru-RU" sz="2000" b="1" i="1" dirty="0" err="1">
                <a:latin typeface="Bookman Old Style" panose="02050604050505020204" pitchFamily="18" charset="0"/>
              </a:rPr>
              <a:t>Къувалама</a:t>
            </a:r>
            <a:r>
              <a:rPr lang="ru-RU" sz="2000" b="1" i="1" dirty="0" smtClean="0">
                <a:latin typeface="Bookman Old Style" panose="02050604050505020204" pitchFamily="18" charset="0"/>
              </a:rPr>
              <a:t>»</a:t>
            </a:r>
            <a:endParaRPr lang="ru-RU" sz="2000" b="1" i="1" dirty="0">
              <a:latin typeface="Bookman Old Style" panose="02050604050505020204" pitchFamily="18" charset="0"/>
            </a:endParaRPr>
          </a:p>
          <a:p>
            <a:pPr algn="ctr"/>
            <a:r>
              <a:rPr lang="ru-RU" sz="2000" b="1" dirty="0"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E49CA2-9E01-8D94-EB31-2FAEF5728DA6}"/>
              </a:ext>
            </a:extLst>
          </p:cNvPr>
          <p:cNvSpPr txBox="1"/>
          <p:nvPr/>
        </p:nvSpPr>
        <p:spPr>
          <a:xfrm>
            <a:off x="4573774" y="3825054"/>
            <a:ext cx="43070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Bookman Old Style" panose="02050604050505020204" pitchFamily="18" charset="0"/>
              </a:rPr>
              <a:t>В подвижных играх много шуток, соревновательного задора; часто они сопровождаются заманчивыми и любимыми считалками и </a:t>
            </a:r>
            <a:r>
              <a:rPr lang="ru-RU" b="1" i="1" dirty="0" smtClean="0">
                <a:latin typeface="Bookman Old Style" panose="02050604050505020204" pitchFamily="18" charset="0"/>
              </a:rPr>
              <a:t>жеребьевками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4339" y="452489"/>
            <a:ext cx="5558924" cy="88827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i="1" dirty="0" smtClean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УСЛОВНАЯ КЛАССИФИКАЦИЯ </a:t>
            </a:r>
          </a:p>
          <a:p>
            <a:pPr algn="ctr"/>
            <a:r>
              <a:rPr lang="ru-RU" b="1" i="1" dirty="0" smtClean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КРЫМСКОТАТАРСКИХ НАРОДНЫХ ИГР</a:t>
            </a:r>
            <a:endParaRPr lang="ru-RU" b="1" i="1" dirty="0">
              <a:solidFill>
                <a:schemeClr val="accent2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19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43F752-7E26-03D0-102D-696D1D4E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E2B1F8-AA93-BF15-B440-12E1FCA6F802}"/>
              </a:ext>
            </a:extLst>
          </p:cNvPr>
          <p:cNvSpPr txBox="1"/>
          <p:nvPr/>
        </p:nvSpPr>
        <p:spPr>
          <a:xfrm>
            <a:off x="467544" y="332656"/>
            <a:ext cx="792087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Крымскотатарские народные игры </a:t>
            </a:r>
            <a:endParaRPr lang="ru-RU" sz="2200" b="1" i="1" dirty="0" smtClean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200" b="1" i="1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не </a:t>
            </a:r>
            <a:r>
              <a:rPr lang="ru-RU" sz="22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должны быть </a:t>
            </a:r>
            <a:r>
              <a:rPr lang="ru-RU" sz="2200" b="1" i="1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забыты! </a:t>
            </a:r>
          </a:p>
          <a:p>
            <a:pPr algn="ctr"/>
            <a:r>
              <a:rPr lang="ru-RU" sz="2200" b="1" i="1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Они </a:t>
            </a:r>
            <a:r>
              <a:rPr lang="ru-RU" sz="22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дадут положительные результаты тогда, </a:t>
            </a:r>
            <a:endParaRPr lang="ru-RU" sz="2200" b="1" i="1" dirty="0" smtClean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200" b="1" i="1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когда </a:t>
            </a:r>
            <a:r>
              <a:rPr lang="ru-RU" sz="22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исполнят своё главное назначение – </a:t>
            </a:r>
            <a:endParaRPr lang="ru-RU" sz="2200" b="1" i="1" dirty="0" smtClean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200" b="1" i="1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доставят </a:t>
            </a:r>
            <a:r>
              <a:rPr lang="ru-RU" sz="22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детям удовольствие и радость, </a:t>
            </a:r>
            <a:endParaRPr lang="ru-RU" sz="2200" b="1" i="1" dirty="0" smtClean="0">
              <a:solidFill>
                <a:schemeClr val="accent2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200" b="1" i="1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а </a:t>
            </a:r>
            <a:r>
              <a:rPr lang="ru-RU" sz="22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не будут учебным </a:t>
            </a:r>
            <a:r>
              <a:rPr lang="ru-RU" sz="2200" b="1" i="1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занятием!</a:t>
            </a:r>
          </a:p>
          <a:p>
            <a:pPr algn="ctr"/>
            <a:endParaRPr lang="ru-RU" sz="2200" b="1" i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08E5DF-A48B-9179-BAE7-47BA494C1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2604304"/>
            <a:ext cx="7143750" cy="38766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1627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43F752-7E26-03D0-102D-696D1D4E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Прямоугольник 1"/>
          <p:cNvSpPr/>
          <p:nvPr/>
        </p:nvSpPr>
        <p:spPr>
          <a:xfrm>
            <a:off x="3030648" y="838489"/>
            <a:ext cx="3082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hlinkClick r:id="rId3"/>
              </a:rPr>
              <a:t>https://</a:t>
            </a:r>
            <a:r>
              <a:rPr lang="en-US" sz="2800" b="1" dirty="0" smtClean="0">
                <a:hlinkClick r:id="rId3"/>
              </a:rPr>
              <a:t>qirimjr.org</a:t>
            </a:r>
            <a:r>
              <a:rPr lang="ru-RU" sz="2800" b="1" dirty="0"/>
              <a:t> 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638" t="5303" r="1738" b="7311"/>
          <a:stretch/>
        </p:blipFill>
        <p:spPr>
          <a:xfrm>
            <a:off x="251520" y="1599314"/>
            <a:ext cx="8598288" cy="446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8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43F752-7E26-03D0-102D-696D1D4E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2915816" y="548680"/>
            <a:ext cx="2978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https://</a:t>
            </a:r>
            <a:r>
              <a:rPr lang="en-US" sz="2800" b="1" dirty="0" smtClean="0">
                <a:solidFill>
                  <a:schemeClr val="accent1"/>
                </a:solidFill>
              </a:rPr>
              <a:t>tayciq.com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475" t="5121" r="1224" b="5888"/>
          <a:stretch/>
        </p:blipFill>
        <p:spPr>
          <a:xfrm>
            <a:off x="395536" y="1484784"/>
            <a:ext cx="8366644" cy="439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4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43F752-7E26-03D0-102D-696D1D4E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A28308-4EED-9FE8-F9E0-1AEE2271D50D}"/>
              </a:ext>
            </a:extLst>
          </p:cNvPr>
          <p:cNvSpPr txBox="1"/>
          <p:nvPr/>
        </p:nvSpPr>
        <p:spPr>
          <a:xfrm>
            <a:off x="575556" y="4437112"/>
            <a:ext cx="7992888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i="1" dirty="0">
                <a:ln/>
                <a:solidFill>
                  <a:schemeClr val="accent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Спасибо за </a:t>
            </a:r>
            <a:r>
              <a:rPr lang="ru-RU" sz="4800" b="1" i="1" dirty="0" smtClean="0">
                <a:ln/>
                <a:solidFill>
                  <a:schemeClr val="accent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внимание!</a:t>
            </a:r>
            <a:endParaRPr lang="ru-RU" sz="4800" b="1" i="1" dirty="0">
              <a:ln/>
              <a:solidFill>
                <a:schemeClr val="accent2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4800" b="1" i="1" dirty="0">
                <a:ln/>
                <a:solidFill>
                  <a:schemeClr val="accent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Удачи!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3F67ED-E88B-BECD-517B-8DF334759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64" l="61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2779" y="476672"/>
            <a:ext cx="7408346" cy="41764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9634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84F230-F8CE-2A82-8ADD-EFD8E7454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73" y="-23916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802607-83CA-4A74-B72A-5589665B684C}"/>
              </a:ext>
            </a:extLst>
          </p:cNvPr>
          <p:cNvSpPr txBox="1"/>
          <p:nvPr/>
        </p:nvSpPr>
        <p:spPr>
          <a:xfrm>
            <a:off x="423767" y="725889"/>
            <a:ext cx="82809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«Маленькие дети…играют, как птица поёт»</a:t>
            </a:r>
          </a:p>
          <a:p>
            <a:pPr algn="r"/>
            <a:r>
              <a:rPr lang="ru-RU" sz="36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Н.К. Крупская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EBCCAD-480E-0C58-B877-052C73A71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67" y="2772824"/>
            <a:ext cx="5688529" cy="37686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9345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CEBC4D-3F8D-B177-E5E5-4BD2443A2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78EBCF-33E3-F2B4-EDA5-F30DEB2F3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480789"/>
            <a:ext cx="7442354" cy="41863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30FB29-8F8A-8071-44F7-BEC2AD334838}"/>
              </a:ext>
            </a:extLst>
          </p:cNvPr>
          <p:cNvSpPr txBox="1"/>
          <p:nvPr/>
        </p:nvSpPr>
        <p:spPr>
          <a:xfrm>
            <a:off x="467544" y="474021"/>
            <a:ext cx="82089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в мире детей, которые бы не играли. </a:t>
            </a:r>
            <a:endParaRPr lang="ru-RU" sz="2800" b="1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них-жизненная потребность, </a:t>
            </a:r>
            <a:endParaRPr lang="ru-RU" sz="2800" b="1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</a:t>
            </a:r>
            <a:r>
              <a:rPr lang="ru-RU" sz="2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всестороннего развития. </a:t>
            </a:r>
            <a:endParaRPr lang="ru-RU" sz="2800" b="1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доставляет детям удовольствие и </a:t>
            </a:r>
            <a: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радость!</a:t>
            </a:r>
            <a:endParaRPr lang="ru-RU" sz="28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CE75EF-44ED-188F-70B7-5C2EC2AD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1802" cy="6857999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913764" y="169951"/>
            <a:ext cx="5400600" cy="81266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ИГРЫ </a:t>
            </a:r>
          </a:p>
          <a:p>
            <a:pPr algn="ctr"/>
            <a:endParaRPr lang="ru-RU" sz="2000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214076" y="996345"/>
            <a:ext cx="1277805" cy="37003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547546" y="982712"/>
            <a:ext cx="1299062" cy="42525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1075952" y="982712"/>
            <a:ext cx="2785870" cy="308088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264476" y="996345"/>
            <a:ext cx="2700463" cy="314973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5D4241-1739-AF9D-671C-6546BF244B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44"/>
          <a:stretch/>
        </p:blipFill>
        <p:spPr>
          <a:xfrm>
            <a:off x="2494584" y="1931634"/>
            <a:ext cx="4182634" cy="33907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119450" y="4095995"/>
            <a:ext cx="2160240" cy="216024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доносят до нас символическую информацию о прошлом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6325" y="1265957"/>
            <a:ext cx="2160240" cy="216024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передают подрастающему поколению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традиции, менталитет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63933" y="1298823"/>
            <a:ext cx="2160240" cy="216024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помогают малышам понять окружающий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84819" y="4146082"/>
            <a:ext cx="2160240" cy="216024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 </a:t>
            </a:r>
          </a:p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творческие </a:t>
            </a: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наклонности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41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3CBBE8-B10E-18E4-A6FC-59D92C8DD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0" y="28202"/>
            <a:ext cx="9144000" cy="685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CA3381-433B-1A7C-E500-A247EF7E2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5" t="1900" r="1201" b="1642"/>
          <a:stretch/>
        </p:blipFill>
        <p:spPr>
          <a:xfrm>
            <a:off x="1547664" y="2258235"/>
            <a:ext cx="5688632" cy="4392488"/>
          </a:xfrm>
          <a:prstGeom prst="rect">
            <a:avLst/>
          </a:prstGeom>
          <a:ln w="28575">
            <a:solidFill>
              <a:schemeClr val="accent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C03582-0CAE-513F-38B9-B58B561E0D69}"/>
              </a:ext>
            </a:extLst>
          </p:cNvPr>
          <p:cNvSpPr txBox="1"/>
          <p:nvPr/>
        </p:nvSpPr>
        <p:spPr>
          <a:xfrm>
            <a:off x="537588" y="476672"/>
            <a:ext cx="835292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«Игра — это не только забава, играя, дети познают мир»</a:t>
            </a:r>
          </a:p>
          <a:p>
            <a:pPr algn="r">
              <a:lnSpc>
                <a:spcPct val="150000"/>
              </a:lnSpc>
            </a:pPr>
            <a:r>
              <a:rPr lang="ru-RU" sz="32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И. Гаспринский </a:t>
            </a:r>
            <a:endParaRPr lang="ru-RU" sz="3200" b="1" i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49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43F752-7E26-03D0-102D-696D1D4E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C0D5FB-3C4A-E207-0FBB-888A869BD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086" y="225022"/>
            <a:ext cx="4571999" cy="3142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15ABEE-DCAE-20E8-FA37-46F7070C9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245072"/>
            <a:ext cx="5112060" cy="3408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BAB51F-9907-67C6-14DD-7280C61FC316}"/>
              </a:ext>
            </a:extLst>
          </p:cNvPr>
          <p:cNvSpPr txBox="1"/>
          <p:nvPr/>
        </p:nvSpPr>
        <p:spPr>
          <a:xfrm>
            <a:off x="418625" y="980728"/>
            <a:ext cx="37875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0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В прошлом ни одно событие общественного значения не проходило без игр и спортивных </a:t>
            </a:r>
            <a:r>
              <a:rPr lang="ru-RU" sz="2000" b="1" i="1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состязаний</a:t>
            </a:r>
            <a:endParaRPr lang="ru-RU" sz="2000" b="1" i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53FEB8-E151-0B4A-28F1-CE0B58CC5726}"/>
              </a:ext>
            </a:extLst>
          </p:cNvPr>
          <p:cNvSpPr txBox="1"/>
          <p:nvPr/>
        </p:nvSpPr>
        <p:spPr>
          <a:xfrm>
            <a:off x="5381327" y="4033135"/>
            <a:ext cx="35289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Большое воспитательное значение имели игры с </a:t>
            </a:r>
            <a:r>
              <a:rPr lang="ru-RU" sz="2000" b="1" i="1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соревнованиями</a:t>
            </a:r>
          </a:p>
        </p:txBody>
      </p:sp>
    </p:spTree>
    <p:extLst>
      <p:ext uri="{BB962C8B-B14F-4D97-AF65-F5344CB8AC3E}">
        <p14:creationId xmlns:p14="http://schemas.microsoft.com/office/powerpoint/2010/main" val="103066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43F752-7E26-03D0-102D-696D1D4E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7AA47E-F3B1-7F7E-8A5D-CB0F682B9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84984"/>
            <a:ext cx="3429000" cy="3429000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1BDA2A-995D-CB8E-3FCA-E3A08983C4B1}"/>
              </a:ext>
            </a:extLst>
          </p:cNvPr>
          <p:cNvSpPr txBox="1"/>
          <p:nvPr/>
        </p:nvSpPr>
        <p:spPr>
          <a:xfrm>
            <a:off x="931291" y="1772816"/>
            <a:ext cx="70558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озраст играющих;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есто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игр;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игры;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аличие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инвентаря для игр.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06036" y="698425"/>
            <a:ext cx="7731927" cy="113343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i="1" dirty="0" smtClean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Факторы, которые необходимо </a:t>
            </a:r>
          </a:p>
          <a:p>
            <a:pPr algn="ctr"/>
            <a:r>
              <a:rPr lang="ru-RU" sz="2400" b="1" i="1" dirty="0" smtClean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учитывать при организации и выборе игр:</a:t>
            </a: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4108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43F752-7E26-03D0-102D-696D1D4E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725129" y="538979"/>
            <a:ext cx="7731927" cy="113343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000" b="1" i="1" dirty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Цель использования народных игр при организации </a:t>
            </a:r>
            <a:r>
              <a:rPr lang="ru-RU" sz="2000" b="1" i="1" dirty="0" err="1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000" b="1" i="1" dirty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-образовательного процесса в </a:t>
            </a:r>
            <a:r>
              <a:rPr lang="ru-RU" sz="2000" b="1" i="1" dirty="0" err="1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билингвальных</a:t>
            </a:r>
            <a:r>
              <a:rPr lang="ru-RU" sz="2000" b="1" i="1" dirty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и крымскотатарских группах: 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9051" y="2012748"/>
            <a:ext cx="8735436" cy="155634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социальных навыков толерантного поведения, 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окружающим людям и их культурным традициям, готовности воспринимать позитивный социальный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4303060" y="1672413"/>
            <a:ext cx="576064" cy="456691"/>
          </a:xfrm>
          <a:prstGeom prst="downArrow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555A9B-E20D-F33F-6078-E9A81C8B2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3685161"/>
            <a:ext cx="5220072" cy="300765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0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43F752-7E26-03D0-102D-696D1D4E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838818" y="219187"/>
            <a:ext cx="7466364" cy="10278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i="1" dirty="0" smtClean="0">
                <a:solidFill>
                  <a:schemeClr val="accent2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ИСПОЛЬЗОВАНИЕ НАРОДНЫХ ИГР ПРИ ОРГАНИЗАЦИИ ВОСПИТАТЕЛЬНО-ОБРАЗОВАТЕЛЬНОГО ПРОЦЕССА В БИЛИНГВАЛЬНЫХ И КРЫМСКОТАТАРСКИХ ГРУППАХ 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4282" y="1529179"/>
            <a:ext cx="8735436" cy="5059077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обеспечить возможности для удовлетворения в игре социальных, познавательных и эстетических потребностей </a:t>
            </a:r>
            <a:r>
              <a:rPr lang="ru-RU" b="1" i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детей;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i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создавать </a:t>
            </a:r>
            <a:r>
              <a:rPr lang="ru-RU" b="1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развивающую предметно - игровую среду, содержащую в себе характерные элементы культур людей, проживающих в </a:t>
            </a:r>
            <a:r>
              <a:rPr lang="ru-RU" b="1" i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Крыму;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i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расширить </a:t>
            </a:r>
            <a:r>
              <a:rPr lang="ru-RU" b="1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представления детей о Крыме, его природе, </a:t>
            </a:r>
            <a:r>
              <a:rPr lang="ru-RU" b="1" i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людях;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i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b="1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возникновению в играх дружеских партнерских взаимоотношений и игровых объединений по интересам, учить детей самостоятельно договариваться друг с другом, распределять роли, самим в этически приемлемой форме разрешать конфликтные </a:t>
            </a:r>
            <a:r>
              <a:rPr lang="ru-RU" b="1" i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ситуации;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i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создавать </a:t>
            </a:r>
            <a:r>
              <a:rPr lang="ru-RU" b="1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условия для формирования половой идентификации и национальной идентичности каждого ребенка.</a:t>
            </a:r>
            <a:endParaRPr lang="ru-RU" b="1" i="1" dirty="0" smtClean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391980" y="1259436"/>
            <a:ext cx="360040" cy="269743"/>
          </a:xfrm>
          <a:prstGeom prst="downArrow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35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6870</TotalTime>
  <Words>441</Words>
  <Application>Microsoft Office PowerPoint</Application>
  <PresentationFormat>Экран (4:3)</PresentationFormat>
  <Paragraphs>71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Bookman Old Style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</dc:creator>
  <cp:lastModifiedBy>Лиля Якубова</cp:lastModifiedBy>
  <cp:revision>113</cp:revision>
  <dcterms:created xsi:type="dcterms:W3CDTF">2019-11-17T15:25:23Z</dcterms:created>
  <dcterms:modified xsi:type="dcterms:W3CDTF">2023-01-30T11:35:43Z</dcterms:modified>
</cp:coreProperties>
</file>