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32"/>
  </p:notesMasterIdLst>
  <p:sldIdLst>
    <p:sldId id="281" r:id="rId2"/>
    <p:sldId id="279" r:id="rId3"/>
    <p:sldId id="280" r:id="rId4"/>
    <p:sldId id="381" r:id="rId5"/>
    <p:sldId id="382" r:id="rId6"/>
    <p:sldId id="383" r:id="rId7"/>
    <p:sldId id="386" r:id="rId8"/>
    <p:sldId id="387" r:id="rId9"/>
    <p:sldId id="394" r:id="rId10"/>
    <p:sldId id="363" r:id="rId11"/>
    <p:sldId id="364" r:id="rId12"/>
    <p:sldId id="395" r:id="rId13"/>
    <p:sldId id="388" r:id="rId14"/>
    <p:sldId id="379" r:id="rId15"/>
    <p:sldId id="362" r:id="rId16"/>
    <p:sldId id="380" r:id="rId17"/>
    <p:sldId id="365" r:id="rId18"/>
    <p:sldId id="378" r:id="rId19"/>
    <p:sldId id="369" r:id="rId20"/>
    <p:sldId id="398" r:id="rId21"/>
    <p:sldId id="397" r:id="rId22"/>
    <p:sldId id="399" r:id="rId23"/>
    <p:sldId id="400" r:id="rId24"/>
    <p:sldId id="368" r:id="rId25"/>
    <p:sldId id="389" r:id="rId26"/>
    <p:sldId id="390" r:id="rId27"/>
    <p:sldId id="367" r:id="rId28"/>
    <p:sldId id="391" r:id="rId29"/>
    <p:sldId id="392" r:id="rId30"/>
    <p:sldId id="39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4" d="100"/>
          <a:sy n="44" d="100"/>
        </p:scale>
        <p:origin x="-798" y="-96"/>
      </p:cViewPr>
      <p:guideLst>
        <p:guide orient="horz" pos="2160"/>
        <p:guide pos="3840"/>
      </p:guideLst>
    </p:cSldViewPr>
  </p:slideViewPr>
  <p:notesTextViewPr>
    <p:cViewPr>
      <p:scale>
        <a:sx n="1" d="1"/>
        <a:sy n="1" d="1"/>
      </p:scale>
      <p:origin x="0" y="0"/>
    </p:cViewPr>
  </p:notesTextViewPr>
  <p:sorterViewPr>
    <p:cViewPr>
      <p:scale>
        <a:sx n="100" d="100"/>
        <a:sy n="100" d="100"/>
      </p:scale>
      <p:origin x="0" y="70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51394-4A54-411E-867C-96056F445CA7}" type="datetimeFigureOut">
              <a:rPr lang="ru-RU" smtClean="0"/>
              <a:t>25.11.2022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BABFE-3231-4E9C-8203-DF35390B73B4}" type="slidenum">
              <a:rPr lang="ru-RU" smtClean="0"/>
              <a:t>‹#›</a:t>
            </a:fld>
            <a:endParaRPr lang="ru-RU"/>
          </a:p>
        </p:txBody>
      </p:sp>
    </p:spTree>
    <p:extLst>
      <p:ext uri="{BB962C8B-B14F-4D97-AF65-F5344CB8AC3E}">
        <p14:creationId xmlns:p14="http://schemas.microsoft.com/office/powerpoint/2010/main" val="289700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34D819-9F07-4261-B09B-9E467E5D9002}" type="datetimeFigureOut">
              <a:rPr lang="en-US" smtClean="0"/>
              <a:pPr/>
              <a:t>11/25/2022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34D819-9F07-4261-B09B-9E467E5D9002}" type="datetimeFigureOut">
              <a:rPr lang="en-US" smtClean="0"/>
              <a:t>11/25/2022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334D819-9F07-4261-B09B-9E467E5D9002}" type="datetimeFigureOut">
              <a:rPr lang="en-US" smtClean="0"/>
              <a:pPr/>
              <a:t>11/25/2022</a:t>
            </a:fld>
            <a:endParaRPr lang="en-US" dirty="0"/>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1766878-3199-4EAB-94E7-2D6D11070E1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i.pinimg.com/originals/7a/79/5e/7a795e72132cf8f09696ec21c22e0b3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089" y="486536"/>
            <a:ext cx="7586132" cy="527258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2344" y="625642"/>
            <a:ext cx="3266227" cy="4874964"/>
          </a:xfrm>
          <a:prstGeom prst="rect">
            <a:avLst/>
          </a:prstGeom>
          <a:ln>
            <a:noFill/>
          </a:ln>
          <a:effectLst>
            <a:softEdge rad="112500"/>
          </a:effectLst>
        </p:spPr>
      </p:pic>
      <p:sp>
        <p:nvSpPr>
          <p:cNvPr id="9" name="Заголовок 1"/>
          <p:cNvSpPr>
            <a:spLocks noGrp="1"/>
          </p:cNvSpPr>
          <p:nvPr>
            <p:ph type="title"/>
          </p:nvPr>
        </p:nvSpPr>
        <p:spPr>
          <a:xfrm>
            <a:off x="4195647" y="1064214"/>
            <a:ext cx="3312058" cy="2914228"/>
          </a:xfrm>
        </p:spPr>
        <p:txBody>
          <a:bodyPr>
            <a:normAutofit fontScale="90000"/>
          </a:bodyPr>
          <a:lstStyle/>
          <a:p>
            <a:pPr algn="ctr"/>
            <a:r>
              <a:rPr lang="ru-RU" sz="31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Османова</a:t>
            </a: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1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Диляра</a:t>
            </a: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31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Фариховна</a:t>
            </a:r>
            <a:r>
              <a:rPr lang="ru-RU" sz="31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Учитель русского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языка и литературы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Высшая квалификационная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категория</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МБОУ «Гвардейская</a:t>
            </a:r>
            <a:b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школа-гимназия №3» </a:t>
            </a:r>
            <a:endParaRPr lang="ru-RU" sz="1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882952" y="1072235"/>
            <a:ext cx="3142173" cy="2561302"/>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r>
            <a:b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r>
            <a:br>
              <a:rPr lang="ru-RU" sz="3200"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r>
              <a:rPr lang="ru-RU" sz="1800" b="1"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r>
            <a:br>
              <a:rPr lang="ru-RU" sz="1800" b="1" dirty="0" smtClean="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endParaRPr lang="ru-RU" sz="1800" b="1" dirty="0">
              <a:solidFill>
                <a:schemeClr val="tx1"/>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5" name="Прямоугольник 4"/>
          <p:cNvSpPr/>
          <p:nvPr/>
        </p:nvSpPr>
        <p:spPr>
          <a:xfrm>
            <a:off x="882952" y="1072235"/>
            <a:ext cx="3142173" cy="2677656"/>
          </a:xfrm>
          <a:prstGeom prst="rect">
            <a:avLst/>
          </a:prstGeom>
        </p:spPr>
        <p:txBody>
          <a:bodyPr wrap="square">
            <a:spAutoFit/>
          </a:bodyPr>
          <a:lstStyle/>
          <a:p>
            <a:pPr algn="ctr"/>
            <a:r>
              <a:rPr lang="ru-RU" sz="2800" b="1" i="1" dirty="0" smtClean="0">
                <a:latin typeface="Times New Roman" panose="02020603050405020304" pitchFamily="18" charset="0"/>
                <a:cs typeface="Times New Roman" panose="02020603050405020304" pitchFamily="18" charset="0"/>
              </a:rPr>
              <a:t>Подготовка к итоговому сочинению. </a:t>
            </a:r>
          </a:p>
          <a:p>
            <a:pPr algn="ctr"/>
            <a:r>
              <a:rPr lang="ru-RU" sz="2800" b="1" i="1" dirty="0" smtClean="0">
                <a:latin typeface="Times New Roman" panose="02020603050405020304" pitchFamily="18" charset="0"/>
                <a:cs typeface="Times New Roman" panose="02020603050405020304" pitchFamily="18" charset="0"/>
              </a:rPr>
              <a:t>Как избежать типичных ошибок?</a:t>
            </a:r>
            <a:endParaRPr lang="ru-RU" sz="2800" i="1" dirty="0"/>
          </a:p>
        </p:txBody>
      </p:sp>
    </p:spTree>
    <p:extLst>
      <p:ext uri="{BB962C8B-B14F-4D97-AF65-F5344CB8AC3E}">
        <p14:creationId xmlns:p14="http://schemas.microsoft.com/office/powerpoint/2010/main" val="3434149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8547" y="529947"/>
            <a:ext cx="7170821" cy="5632311"/>
          </a:xfrm>
          <a:prstGeom prst="rect">
            <a:avLst/>
          </a:prstGeom>
        </p:spPr>
        <p:txBody>
          <a:bodyPr wrap="square">
            <a:spAutoFit/>
          </a:bodyPr>
          <a:lstStyle/>
          <a:p>
            <a:r>
              <a:rPr lang="ru-RU" b="1" dirty="0"/>
              <a:t>Критерии оценивания, или как получить незачёт</a:t>
            </a:r>
          </a:p>
          <a:p>
            <a:endParaRPr lang="ru-RU" dirty="0"/>
          </a:p>
          <a:p>
            <a:r>
              <a:rPr lang="ru-RU" dirty="0"/>
              <a:t>Чтобы получить зачёт за всё сочинение, необходимо получить зачёт по трём критериям: «Соответствие теме» и «Аргументация. Привлечение литературного материала» — в обязательном порядке, а также по одному из других критериев.</a:t>
            </a:r>
          </a:p>
          <a:p>
            <a:r>
              <a:rPr lang="ru-RU" dirty="0"/>
              <a:t>‍</a:t>
            </a:r>
          </a:p>
          <a:p>
            <a:r>
              <a:rPr lang="ru-RU" b="1" u="sng" dirty="0"/>
              <a:t>Соответствие </a:t>
            </a:r>
            <a:r>
              <a:rPr lang="ru-RU" b="1" u="sng" dirty="0" smtClean="0"/>
              <a:t>теме(критерий №1)</a:t>
            </a:r>
            <a:endParaRPr lang="ru-RU" b="1" u="sng" dirty="0"/>
          </a:p>
          <a:p>
            <a:r>
              <a:rPr lang="ru-RU" dirty="0"/>
              <a:t>Здесь проверяют содержание сочинения. Главное — отвечать на вопрос, поставленный в теме, размышлять над проблемой, обозначенной во вступлении.</a:t>
            </a:r>
          </a:p>
          <a:p>
            <a:r>
              <a:rPr lang="ru-RU" dirty="0"/>
              <a:t>‍</a:t>
            </a:r>
          </a:p>
          <a:p>
            <a:r>
              <a:rPr lang="ru-RU" dirty="0"/>
              <a:t>Незачёт ставится, если сочинение не соответствует теме, нет ответа на поставленный вопрос, нет ясной цели высказывания</a:t>
            </a:r>
            <a:r>
              <a:rPr lang="ru-RU" dirty="0" smtClean="0"/>
              <a:t>.</a:t>
            </a:r>
            <a:r>
              <a:rPr lang="ru-RU" dirty="0"/>
              <a:t/>
            </a:r>
            <a:br>
              <a:rPr lang="ru-RU" dirty="0"/>
            </a:br>
            <a:endParaRPr lang="ru-RU" dirty="0"/>
          </a:p>
          <a:p>
            <a:r>
              <a:rPr lang="ru-RU" b="1" u="sng" dirty="0"/>
              <a:t>Типичные ошибки</a:t>
            </a:r>
          </a:p>
          <a:p>
            <a:r>
              <a:rPr lang="ru-RU" dirty="0"/>
              <a:t>Непонимание формулировки темы и, как следствие, — несостоятельная аргументация.</a:t>
            </a:r>
          </a:p>
          <a:p>
            <a:r>
              <a:rPr lang="ru-RU" dirty="0"/>
              <a:t>Нарушение логики, перескакивание с темы на тему.</a:t>
            </a:r>
          </a:p>
          <a:p>
            <a:r>
              <a:rPr lang="ru-RU" dirty="0"/>
              <a:t>Неумение сформулировать главную мысль, выдвинуть тезис.</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1073" y="3112167"/>
            <a:ext cx="4905766" cy="320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901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1053"/>
            <a:ext cx="7555833" cy="5078313"/>
          </a:xfrm>
          <a:prstGeom prst="rect">
            <a:avLst/>
          </a:prstGeom>
        </p:spPr>
        <p:txBody>
          <a:bodyPr wrap="square">
            <a:spAutoFit/>
          </a:bodyPr>
          <a:lstStyle/>
          <a:p>
            <a:r>
              <a:rPr lang="ru-RU" b="1" u="sng" dirty="0"/>
              <a:t>Аргументация. Привлечение литературного </a:t>
            </a:r>
            <a:r>
              <a:rPr lang="ru-RU" b="1" u="sng" dirty="0" smtClean="0"/>
              <a:t>материала</a:t>
            </a:r>
          </a:p>
          <a:p>
            <a:r>
              <a:rPr lang="ru-RU" b="1" u="sng" dirty="0" smtClean="0"/>
              <a:t>(критерий №</a:t>
            </a:r>
            <a:r>
              <a:rPr lang="ru-RU" b="1" dirty="0" smtClean="0"/>
              <a:t>2)</a:t>
            </a:r>
          </a:p>
          <a:p>
            <a:r>
              <a:rPr lang="ru-RU" dirty="0"/>
              <a:t/>
            </a:r>
            <a:br>
              <a:rPr lang="ru-RU" dirty="0"/>
            </a:br>
            <a:r>
              <a:rPr lang="ru-RU" dirty="0"/>
              <a:t>Этот критерий позволяет оценить, </a:t>
            </a:r>
            <a:r>
              <a:rPr lang="ru-RU" dirty="0" smtClean="0"/>
              <a:t>умеет </a:t>
            </a:r>
            <a:r>
              <a:rPr lang="ru-RU" dirty="0"/>
              <a:t>ли </a:t>
            </a:r>
            <a:r>
              <a:rPr lang="ru-RU" dirty="0" smtClean="0"/>
              <a:t>выпускник </a:t>
            </a:r>
            <a:r>
              <a:rPr lang="ru-RU" dirty="0"/>
              <a:t>строить рассуждение и доказывать свою </a:t>
            </a:r>
            <a:r>
              <a:rPr lang="ru-RU" dirty="0" smtClean="0"/>
              <a:t>позицию. </a:t>
            </a:r>
            <a:r>
              <a:rPr lang="ru-RU" dirty="0"/>
              <a:t>Для аргументации </a:t>
            </a:r>
            <a:r>
              <a:rPr lang="ru-RU" dirty="0" smtClean="0"/>
              <a:t>можно использовать </a:t>
            </a:r>
            <a:r>
              <a:rPr lang="ru-RU" dirty="0"/>
              <a:t>художественные произведения, публицистику, мемуары, научную литературу и даже устное народное творчество, за исключением малых форм. Можно брать как отечественных, так и зарубежных авторов.</a:t>
            </a:r>
          </a:p>
          <a:p>
            <a:r>
              <a:rPr lang="ru-RU" dirty="0"/>
              <a:t>‍</a:t>
            </a:r>
          </a:p>
          <a:p>
            <a:r>
              <a:rPr lang="ru-RU" dirty="0" smtClean="0"/>
              <a:t>Стараться высказывать </a:t>
            </a:r>
            <a:r>
              <a:rPr lang="ru-RU" dirty="0"/>
              <a:t>своё мнение и позицию.</a:t>
            </a:r>
          </a:p>
          <a:p>
            <a:r>
              <a:rPr lang="ru-RU" dirty="0"/>
              <a:t>‍</a:t>
            </a:r>
          </a:p>
          <a:p>
            <a:r>
              <a:rPr lang="ru-RU" dirty="0"/>
              <a:t>Незачёт ставится, если:</a:t>
            </a:r>
          </a:p>
          <a:p>
            <a:r>
              <a:rPr lang="ru-RU" dirty="0"/>
              <a:t>аргументов нет или они не подтверждают </a:t>
            </a:r>
            <a:r>
              <a:rPr lang="ru-RU" dirty="0" smtClean="0"/>
              <a:t> </a:t>
            </a:r>
            <a:r>
              <a:rPr lang="ru-RU" dirty="0"/>
              <a:t>тезис;</a:t>
            </a:r>
          </a:p>
          <a:p>
            <a:r>
              <a:rPr lang="ru-RU" dirty="0"/>
              <a:t>в аргументе существенно искажается содержание текста;</a:t>
            </a:r>
          </a:p>
          <a:p>
            <a:r>
              <a:rPr lang="ru-RU" dirty="0"/>
              <a:t>аргумент не подтверждён конкретными примерами, есть только упоминание произведения.</a:t>
            </a:r>
          </a:p>
          <a:p>
            <a:r>
              <a:rPr lang="ru-RU" dirty="0" smtClean="0"/>
              <a:t>‍</a:t>
            </a:r>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495" y="2364340"/>
            <a:ext cx="4074693" cy="407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815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63110" y="773638"/>
            <a:ext cx="7456643" cy="5016758"/>
          </a:xfrm>
          <a:prstGeom prst="rect">
            <a:avLst/>
          </a:prstGeom>
        </p:spPr>
        <p:txBody>
          <a:bodyPr wrap="square">
            <a:spAutoFit/>
          </a:bodyPr>
          <a:lstStyle/>
          <a:p>
            <a:r>
              <a:rPr lang="ru-RU" sz="1600" b="1" u="sng" dirty="0" smtClean="0">
                <a:latin typeface="Times New Roman" panose="02020603050405020304" pitchFamily="18" charset="0"/>
                <a:cs typeface="Times New Roman" panose="02020603050405020304" pitchFamily="18" charset="0"/>
              </a:rPr>
              <a:t>Типичные ошибки</a:t>
            </a:r>
          </a:p>
          <a:p>
            <a:r>
              <a:rPr lang="ru-RU" sz="1600" dirty="0" smtClean="0">
                <a:latin typeface="Times New Roman" panose="02020603050405020304" pitchFamily="18" charset="0"/>
                <a:cs typeface="Times New Roman" panose="02020603050405020304" pitchFamily="18" charset="0"/>
              </a:rPr>
              <a:t>1</a:t>
            </a:r>
            <a:r>
              <a:rPr lang="ru-RU" sz="1600" dirty="0">
                <a:latin typeface="Times New Roman" panose="02020603050405020304" pitchFamily="18" charset="0"/>
                <a:cs typeface="Times New Roman" panose="02020603050405020304" pitchFamily="18" charset="0"/>
              </a:rPr>
              <a:t>)	непонимание формулировки темы и недостаточное внимание к ракурсу постановки </a:t>
            </a:r>
            <a:r>
              <a:rPr lang="ru-RU" sz="1600" dirty="0" smtClean="0">
                <a:latin typeface="Times New Roman" panose="02020603050405020304" pitchFamily="18" charset="0"/>
                <a:cs typeface="Times New Roman" panose="02020603050405020304" pitchFamily="18" charset="0"/>
              </a:rPr>
              <a:t>вопроса;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2)	неумение выявить ключевые слова в формулировке вопроса, чтобы направить свои рассуждения в правильное русло и не уйти от темы сочинения;</a:t>
            </a:r>
          </a:p>
          <a:p>
            <a:pPr marL="342900" indent="-342900">
              <a:buAutoNum type="arabicParenR" startAt="3"/>
            </a:pPr>
            <a:r>
              <a:rPr lang="ru-RU" sz="1600" dirty="0" smtClean="0">
                <a:latin typeface="Times New Roman" panose="02020603050405020304" pitchFamily="18" charset="0"/>
                <a:cs typeface="Times New Roman" panose="02020603050405020304" pitchFamily="18" charset="0"/>
              </a:rPr>
              <a:t>нечеткое </a:t>
            </a:r>
            <a:r>
              <a:rPr lang="ru-RU" sz="1600" dirty="0">
                <a:latin typeface="Times New Roman" panose="02020603050405020304" pitchFamily="18" charset="0"/>
                <a:cs typeface="Times New Roman" panose="02020603050405020304" pitchFamily="18" charset="0"/>
              </a:rPr>
              <a:t>понимание терминов или нравственно-психологических понятий в формулировке избранной темы</a:t>
            </a:r>
            <a:r>
              <a:rPr lang="ru-RU" sz="1600"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4 ) неудачный </a:t>
            </a:r>
            <a:r>
              <a:rPr lang="ru-RU" sz="1600" dirty="0">
                <a:latin typeface="Times New Roman" panose="02020603050405020304" pitchFamily="18" charset="0"/>
                <a:cs typeface="Times New Roman" panose="02020603050405020304" pitchFamily="18" charset="0"/>
              </a:rPr>
              <a:t>подбор литературного материала для аргументации своих мыслей, его неумелое включение в работу;</a:t>
            </a:r>
          </a:p>
          <a:p>
            <a:r>
              <a:rPr lang="ru-RU" sz="1600" dirty="0" smtClean="0">
                <a:latin typeface="Times New Roman" panose="02020603050405020304" pitchFamily="18" charset="0"/>
                <a:cs typeface="Times New Roman" panose="02020603050405020304" pitchFamily="18" charset="0"/>
              </a:rPr>
              <a:t>5)</a:t>
            </a:r>
            <a:r>
              <a:rPr lang="ru-RU" sz="1600" dirty="0">
                <a:latin typeface="Times New Roman" panose="02020603050405020304" pitchFamily="18" charset="0"/>
                <a:cs typeface="Times New Roman" panose="02020603050405020304" pitchFamily="18" charset="0"/>
              </a:rPr>
              <a:t>	искажение литературных текстов и фактические ошибки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b="1" u="sng" dirty="0" smtClean="0">
                <a:latin typeface="Times New Roman" panose="02020603050405020304" pitchFamily="18" charset="0"/>
                <a:cs typeface="Times New Roman" panose="02020603050405020304" pitchFamily="18" charset="0"/>
              </a:rPr>
              <a:t>Как избежать?</a:t>
            </a:r>
          </a:p>
          <a:p>
            <a:r>
              <a:rPr lang="ru-RU" sz="1600" dirty="0" smtClean="0">
                <a:latin typeface="Times New Roman" panose="02020603050405020304" pitchFamily="18" charset="0"/>
                <a:cs typeface="Times New Roman" panose="02020603050405020304" pitchFamily="18" charset="0"/>
              </a:rPr>
              <a:t>Работу </a:t>
            </a:r>
            <a:r>
              <a:rPr lang="ru-RU" sz="1600" dirty="0">
                <a:latin typeface="Times New Roman" panose="02020603050405020304" pitchFamily="18" charset="0"/>
                <a:cs typeface="Times New Roman" panose="02020603050405020304" pitchFamily="18" charset="0"/>
              </a:rPr>
              <a:t>над итоговым сочинением следует начинать с выбора темы. Чтобы не пришлось менять тему сочинения во время экзамена, выпускник должен обдумать все </a:t>
            </a:r>
            <a:r>
              <a:rPr lang="ru-RU" sz="1600" dirty="0" smtClean="0">
                <a:latin typeface="Times New Roman" panose="02020603050405020304" pitchFamily="18" charset="0"/>
                <a:cs typeface="Times New Roman" panose="02020603050405020304" pitchFamily="18" charset="0"/>
              </a:rPr>
              <a:t> предложенные темы </a:t>
            </a:r>
            <a:r>
              <a:rPr lang="ru-RU" sz="1600" dirty="0">
                <a:latin typeface="Times New Roman" panose="02020603050405020304" pitchFamily="18" charset="0"/>
                <a:cs typeface="Times New Roman" panose="02020603050405020304" pitchFamily="18" charset="0"/>
              </a:rPr>
              <a:t>и выбрать одну, с учетом привлекательности поставленной проблемы и знания литературного произведения, которое можно привлечь для аргументации своих мыслей. Обдумывание темы связано с пониманием значения каждого слова в ее формулировке. Важно уяснить, какой краткий ответ на вопрос темы можно дать изначально, чтобы в сочинении этот ответ развернуто обосновать.</a:t>
            </a:r>
          </a:p>
          <a:p>
            <a:r>
              <a:rPr lang="ru-RU" sz="1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82044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8936" y="305319"/>
            <a:ext cx="6096000" cy="5078313"/>
          </a:xfrm>
          <a:prstGeom prst="rect">
            <a:avLst/>
          </a:prstGeom>
        </p:spPr>
        <p:txBody>
          <a:bodyPr>
            <a:spAutoFit/>
          </a:bodyPr>
          <a:lstStyle/>
          <a:p>
            <a:r>
              <a:rPr lang="ru-RU" b="1" dirty="0" smtClean="0">
                <a:latin typeface="Times New Roman" panose="02020603050405020304" pitchFamily="18" charset="0"/>
                <a:cs typeface="Times New Roman" panose="02020603050405020304" pitchFamily="18" charset="0"/>
              </a:rPr>
              <a:t>Аргументация. Привлечение литературного материала</a:t>
            </a:r>
          </a:p>
          <a:p>
            <a:r>
              <a:rPr lang="ru-RU" b="1" dirty="0" smtClean="0">
                <a:latin typeface="Times New Roman" panose="02020603050405020304" pitchFamily="18" charset="0"/>
                <a:cs typeface="Times New Roman" panose="02020603050405020304" pitchFamily="18" charset="0"/>
              </a:rPr>
              <a:t>Типичные </a:t>
            </a:r>
            <a:r>
              <a:rPr lang="ru-RU" b="1" dirty="0">
                <a:latin typeface="Times New Roman" panose="02020603050405020304" pitchFamily="18" charset="0"/>
                <a:cs typeface="Times New Roman" panose="02020603050405020304" pitchFamily="18" charset="0"/>
              </a:rPr>
              <a:t>ошибки</a:t>
            </a:r>
          </a:p>
          <a:p>
            <a:r>
              <a:rPr lang="ru-RU" b="1" i="1" dirty="0">
                <a:latin typeface="Times New Roman" panose="02020603050405020304" pitchFamily="18" charset="0"/>
                <a:cs typeface="Times New Roman" panose="02020603050405020304" pitchFamily="18" charset="0"/>
              </a:rPr>
              <a:t>Фактические ошибки </a:t>
            </a:r>
            <a:r>
              <a:rPr lang="ru-RU" dirty="0">
                <a:latin typeface="Times New Roman" panose="02020603050405020304" pitchFamily="18" charset="0"/>
                <a:cs typeface="Times New Roman" panose="02020603050405020304" pitchFamily="18" charset="0"/>
              </a:rPr>
              <a:t>— искажение содержания произведения, неправильные исторические даты или имена героев и т. п.</a:t>
            </a:r>
          </a:p>
          <a:p>
            <a:r>
              <a:rPr lang="ru-RU" dirty="0">
                <a:latin typeface="Times New Roman" panose="02020603050405020304" pitchFamily="18" charset="0"/>
                <a:cs typeface="Times New Roman" panose="02020603050405020304" pitchFamily="18" charset="0"/>
              </a:rPr>
              <a:t> 1. Искажение жизненной правды: </a:t>
            </a:r>
            <a:r>
              <a:rPr lang="ru-RU" b="1" i="1" dirty="0">
                <a:latin typeface="Times New Roman" panose="02020603050405020304" pitchFamily="18" charset="0"/>
                <a:cs typeface="Times New Roman" panose="02020603050405020304" pitchFamily="18" charset="0"/>
              </a:rPr>
              <a:t>«Мы пользуемся словами, введёнными в язык В. И. Далем».</a:t>
            </a:r>
          </a:p>
          <a:p>
            <a:r>
              <a:rPr lang="ru-RU" dirty="0">
                <a:latin typeface="Times New Roman" panose="02020603050405020304" pitchFamily="18" charset="0"/>
                <a:cs typeface="Times New Roman" panose="02020603050405020304" pitchFamily="18" charset="0"/>
              </a:rPr>
              <a:t> 2. Неточное воспроизведение книжных источников: </a:t>
            </a:r>
            <a:r>
              <a:rPr lang="ru-RU" b="1" i="1" dirty="0">
                <a:latin typeface="Times New Roman" panose="02020603050405020304" pitchFamily="18" charset="0"/>
                <a:cs typeface="Times New Roman" panose="02020603050405020304" pitchFamily="18" charset="0"/>
              </a:rPr>
              <a:t>«Главным героем романа-эпопеи «Война и мир» является Пьер Безухов».</a:t>
            </a:r>
          </a:p>
          <a:p>
            <a:r>
              <a:rPr lang="ru-RU" dirty="0">
                <a:latin typeface="Times New Roman" panose="02020603050405020304" pitchFamily="18" charset="0"/>
                <a:cs typeface="Times New Roman" panose="02020603050405020304" pitchFamily="18" charset="0"/>
              </a:rPr>
              <a:t> 3. Ошибки в воспроизведении имен собственных: </a:t>
            </a:r>
            <a:r>
              <a:rPr lang="ru-RU" b="1" i="1" dirty="0">
                <a:latin typeface="Times New Roman" panose="02020603050405020304" pitchFamily="18" charset="0"/>
                <a:cs typeface="Times New Roman" panose="02020603050405020304" pitchFamily="18" charset="0"/>
              </a:rPr>
              <a:t>«Чадский выступает против </a:t>
            </a:r>
            <a:r>
              <a:rPr lang="ru-RU" b="1" i="1" dirty="0" err="1">
                <a:latin typeface="Times New Roman" panose="02020603050405020304" pitchFamily="18" charset="0"/>
                <a:cs typeface="Times New Roman" panose="02020603050405020304" pitchFamily="18" charset="0"/>
              </a:rPr>
              <a:t>фамусовного</a:t>
            </a:r>
            <a:r>
              <a:rPr lang="ru-RU" b="1" i="1" dirty="0">
                <a:latin typeface="Times New Roman" panose="02020603050405020304" pitchFamily="18" charset="0"/>
                <a:cs typeface="Times New Roman" panose="02020603050405020304" pitchFamily="18" charset="0"/>
              </a:rPr>
              <a:t> общества».</a:t>
            </a:r>
          </a:p>
          <a:p>
            <a:r>
              <a:rPr lang="ru-RU" dirty="0">
                <a:latin typeface="Times New Roman" panose="02020603050405020304" pitchFamily="18" charset="0"/>
                <a:cs typeface="Times New Roman" panose="02020603050405020304" pitchFamily="18" charset="0"/>
              </a:rPr>
              <a:t> 4. Ошибки в воспроизведении дат, веков: </a:t>
            </a:r>
            <a:r>
              <a:rPr lang="ru-RU" b="1" i="1" dirty="0">
                <a:latin typeface="Times New Roman" panose="02020603050405020304" pitchFamily="18" charset="0"/>
                <a:cs typeface="Times New Roman" panose="02020603050405020304" pitchFamily="18" charset="0"/>
              </a:rPr>
              <a:t>«</a:t>
            </a:r>
            <a:r>
              <a:rPr lang="ru-RU" b="1" i="1" dirty="0" err="1">
                <a:latin typeface="Times New Roman" panose="02020603050405020304" pitchFamily="18" charset="0"/>
                <a:cs typeface="Times New Roman" panose="02020603050405020304" pitchFamily="18" charset="0"/>
              </a:rPr>
              <a:t>А.С.Пушкин</a:t>
            </a:r>
            <a:r>
              <a:rPr lang="ru-RU" b="1" i="1" dirty="0">
                <a:latin typeface="Times New Roman" panose="02020603050405020304" pitchFamily="18" charset="0"/>
                <a:cs typeface="Times New Roman" panose="02020603050405020304" pitchFamily="18" charset="0"/>
              </a:rPr>
              <a:t> — величайший поэт 18-го столетия». </a:t>
            </a:r>
            <a:endParaRPr lang="ru-RU" b="1" i="1"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5</a:t>
            </a:r>
            <a:r>
              <a:rPr lang="ru-RU" dirty="0">
                <a:latin typeface="Times New Roman" panose="02020603050405020304" pitchFamily="18" charset="0"/>
                <a:cs typeface="Times New Roman" panose="02020603050405020304" pitchFamily="18" charset="0"/>
              </a:rPr>
              <a:t>. Ошибки в воспроизведении мест, событий, фактов: </a:t>
            </a:r>
            <a:r>
              <a:rPr lang="ru-RU" b="1" i="1" dirty="0">
                <a:latin typeface="Times New Roman" panose="02020603050405020304" pitchFamily="18" charset="0"/>
                <a:cs typeface="Times New Roman" panose="02020603050405020304" pitchFamily="18" charset="0"/>
              </a:rPr>
              <a:t>«А когда звучит шотландская волынка, не предстают ли перед нами поля Англии</a:t>
            </a:r>
            <a:r>
              <a:rPr lang="ru-RU" b="1" i="1" dirty="0"/>
              <a:t>»</a:t>
            </a:r>
          </a:p>
          <a:p>
            <a:endParaRPr lang="ru-RU" dirty="0"/>
          </a:p>
        </p:txBody>
      </p:sp>
    </p:spTree>
    <p:extLst>
      <p:ext uri="{BB962C8B-B14F-4D97-AF65-F5344CB8AC3E}">
        <p14:creationId xmlns:p14="http://schemas.microsoft.com/office/powerpoint/2010/main" val="665130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7305" y="673819"/>
            <a:ext cx="6096000" cy="3970318"/>
          </a:xfrm>
          <a:prstGeom prst="rect">
            <a:avLst/>
          </a:prstGeom>
        </p:spPr>
        <p:txBody>
          <a:bodyPr>
            <a:spAutoFit/>
          </a:bodyPr>
          <a:lstStyle/>
          <a:p>
            <a:r>
              <a:rPr lang="ru-RU" b="1" dirty="0"/>
              <a:t>Как избежать?</a:t>
            </a:r>
          </a:p>
          <a:p>
            <a:r>
              <a:rPr lang="ru-RU" dirty="0"/>
              <a:t> Объяснить школьникам, что: </a:t>
            </a:r>
          </a:p>
          <a:p>
            <a:r>
              <a:rPr lang="ru-RU" dirty="0"/>
              <a:t> нужно использовать в качестве примеров только те произведения, которые они прочли сами, а не надеяться на краткие пересказы; </a:t>
            </a:r>
          </a:p>
          <a:p>
            <a:r>
              <a:rPr lang="ru-RU" dirty="0"/>
              <a:t> если забыли или не уверены в имени автора произведения, лучше ограничиться информацией, в точности которой нет сомнений; </a:t>
            </a:r>
          </a:p>
          <a:p>
            <a:r>
              <a:rPr lang="ru-RU" dirty="0"/>
              <a:t> если нет уверенности в фактах биографии автора, точном определении жанровой принадлежности произведения, лучше про это не писать;</a:t>
            </a:r>
          </a:p>
          <a:p>
            <a:r>
              <a:rPr lang="ru-RU" dirty="0"/>
              <a:t>  лучше использовать косвенную речь, если не помните цитату дословно, или включить в сочинение только ту часть цитаты, в которой уверены.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841" y="2845415"/>
            <a:ext cx="5396163" cy="359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715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5852" y="566678"/>
            <a:ext cx="6096000" cy="6463308"/>
          </a:xfrm>
          <a:prstGeom prst="rect">
            <a:avLst/>
          </a:prstGeom>
        </p:spPr>
        <p:txBody>
          <a:bodyPr>
            <a:spAutoFit/>
          </a:bodyPr>
          <a:lstStyle/>
          <a:p>
            <a:r>
              <a:rPr lang="ru-RU" sz="2000" b="1" dirty="0">
                <a:latin typeface="Times New Roman" panose="02020603050405020304" pitchFamily="18" charset="0"/>
                <a:cs typeface="Times New Roman" panose="02020603050405020304" pitchFamily="18" charset="0"/>
              </a:rPr>
              <a:t>Композиция и логика </a:t>
            </a:r>
            <a:r>
              <a:rPr lang="ru-RU" sz="2000" b="1" dirty="0" smtClean="0">
                <a:latin typeface="Times New Roman" panose="02020603050405020304" pitchFamily="18" charset="0"/>
                <a:cs typeface="Times New Roman" panose="02020603050405020304" pitchFamily="18" charset="0"/>
              </a:rPr>
              <a:t>рассуждения(критерий №3)</a:t>
            </a:r>
            <a:endParaRPr lang="ru-RU" sz="2000" b="1"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Здесь оценивается, насколько хорошо </a:t>
            </a:r>
            <a:r>
              <a:rPr lang="ru-RU" sz="2000" dirty="0" smtClean="0">
                <a:latin typeface="Times New Roman" panose="02020603050405020304" pitchFamily="18" charset="0"/>
                <a:cs typeface="Times New Roman" panose="02020603050405020304" pitchFamily="18" charset="0"/>
              </a:rPr>
              <a:t>выпускник  умеет </a:t>
            </a:r>
            <a:r>
              <a:rPr lang="ru-RU" sz="2000" dirty="0">
                <a:latin typeface="Times New Roman" panose="02020603050405020304" pitchFamily="18" charset="0"/>
                <a:cs typeface="Times New Roman" panose="02020603050405020304" pitchFamily="18" charset="0"/>
              </a:rPr>
              <a:t>выстраивать свои мысли.</a:t>
            </a:r>
          </a:p>
          <a:p>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Незачёт ставится, если:</a:t>
            </a:r>
          </a:p>
          <a:p>
            <a:r>
              <a:rPr lang="ru-RU" sz="2000" dirty="0">
                <a:latin typeface="Times New Roman" panose="02020603050405020304" pitchFamily="18" charset="0"/>
                <a:cs typeface="Times New Roman" panose="02020603050405020304" pitchFamily="18" charset="0"/>
              </a:rPr>
              <a:t>части сочинения не связаны друг с другом;</a:t>
            </a:r>
          </a:p>
          <a:p>
            <a:r>
              <a:rPr lang="ru-RU" sz="2000" dirty="0">
                <a:latin typeface="Times New Roman" panose="02020603050405020304" pitchFamily="18" charset="0"/>
                <a:cs typeface="Times New Roman" panose="02020603050405020304" pitchFamily="18" charset="0"/>
              </a:rPr>
              <a:t>в предложениях допущены логические ошибки</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отсутствует </a:t>
            </a:r>
            <a:r>
              <a:rPr lang="ru-RU" sz="2000" dirty="0" err="1">
                <a:latin typeface="Times New Roman" panose="02020603050405020304" pitchFamily="18" charset="0"/>
                <a:cs typeface="Times New Roman" panose="02020603050405020304" pitchFamily="18" charset="0"/>
              </a:rPr>
              <a:t>тезисно</a:t>
            </a:r>
            <a:r>
              <a:rPr lang="ru-RU" sz="2000" dirty="0">
                <a:latin typeface="Times New Roman" panose="02020603050405020304" pitchFamily="18" charset="0"/>
                <a:cs typeface="Times New Roman" panose="02020603050405020304" pitchFamily="18" charset="0"/>
              </a:rPr>
              <a:t>-доказательная часть;</a:t>
            </a:r>
          </a:p>
          <a:p>
            <a:r>
              <a:rPr lang="ru-RU" sz="2000" dirty="0" smtClean="0">
                <a:latin typeface="Times New Roman" panose="02020603050405020304" pitchFamily="18" charset="0"/>
                <a:cs typeface="Times New Roman" panose="02020603050405020304" pitchFamily="18" charset="0"/>
              </a:rPr>
              <a:t> доказывается </a:t>
            </a:r>
            <a:r>
              <a:rPr lang="ru-RU" sz="2000" dirty="0">
                <a:latin typeface="Times New Roman" panose="02020603050405020304" pitchFamily="18" charset="0"/>
                <a:cs typeface="Times New Roman" panose="02020603050405020304" pitchFamily="18" charset="0"/>
              </a:rPr>
              <a:t>несуществующий тезис;</a:t>
            </a:r>
          </a:p>
          <a:p>
            <a:r>
              <a:rPr lang="ru-RU" sz="2000" dirty="0" smtClean="0">
                <a:latin typeface="Times New Roman" panose="02020603050405020304" pitchFamily="18" charset="0"/>
                <a:cs typeface="Times New Roman" panose="02020603050405020304" pitchFamily="18" charset="0"/>
              </a:rPr>
              <a:t> выпускник перескакивает </a:t>
            </a:r>
            <a:r>
              <a:rPr lang="ru-RU" sz="2000" dirty="0">
                <a:latin typeface="Times New Roman" panose="02020603050405020304" pitchFamily="18" charset="0"/>
                <a:cs typeface="Times New Roman" panose="02020603050405020304" pitchFamily="18" charset="0"/>
              </a:rPr>
              <a:t>с мысли на мысль</a:t>
            </a:r>
            <a:r>
              <a:rPr lang="ru-RU" sz="2000" dirty="0" smtClean="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r>
              <a:rPr lang="ru-RU" sz="2000" b="1" dirty="0">
                <a:latin typeface="Times New Roman" panose="02020603050405020304" pitchFamily="18" charset="0"/>
                <a:cs typeface="Times New Roman" panose="02020603050405020304" pitchFamily="18" charset="0"/>
              </a:rPr>
              <a:t>Типичные ошибки</a:t>
            </a:r>
          </a:p>
          <a:p>
            <a:r>
              <a:rPr lang="ru-RU" sz="2000" dirty="0">
                <a:latin typeface="Times New Roman" panose="02020603050405020304" pitchFamily="18" charset="0"/>
                <a:cs typeface="Times New Roman" panose="02020603050405020304" pitchFamily="18" charset="0"/>
              </a:rPr>
              <a:t>Отсутствие смысловых связей между частями сочинения.</a:t>
            </a:r>
          </a:p>
          <a:p>
            <a:r>
              <a:rPr lang="ru-RU" sz="2000" dirty="0">
                <a:latin typeface="Times New Roman" panose="02020603050405020304" pitchFamily="18" charset="0"/>
                <a:cs typeface="Times New Roman" panose="02020603050405020304" pitchFamily="18" charset="0"/>
              </a:rPr>
              <a:t>Отсутствие связи между вступлением и заключением. </a:t>
            </a:r>
            <a:r>
              <a:rPr lang="ru-RU" sz="2000" dirty="0" smtClean="0">
                <a:latin typeface="Times New Roman" panose="02020603050405020304" pitchFamily="18" charset="0"/>
                <a:cs typeface="Times New Roman" panose="02020603050405020304" pitchFamily="18" charset="0"/>
              </a:rPr>
              <a:t>Нужно следить, </a:t>
            </a:r>
            <a:r>
              <a:rPr lang="ru-RU" sz="2000" dirty="0">
                <a:latin typeface="Times New Roman" panose="02020603050405020304" pitchFamily="18" charset="0"/>
                <a:cs typeface="Times New Roman" panose="02020603050405020304" pitchFamily="18" charset="0"/>
              </a:rPr>
              <a:t>чтобы тезис из начала сочинения имел вывод в конце</a:t>
            </a:r>
            <a:r>
              <a:rPr lang="ru-RU" sz="2000" dirty="0" smtClean="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 </a:t>
            </a:r>
            <a:r>
              <a:rPr lang="ru-RU" b="1" i="1" dirty="0">
                <a:latin typeface="Times New Roman" panose="02020603050405020304" pitchFamily="18" charset="0"/>
                <a:cs typeface="Times New Roman" panose="02020603050405020304" pitchFamily="18" charset="0"/>
              </a:rPr>
              <a:t>«Шолохов подробно рассказывает о казачьих традициях, восхищаюсь донской природой».</a:t>
            </a:r>
          </a:p>
          <a:p>
            <a:endParaRPr lang="ru-RU" dirty="0">
              <a:latin typeface="Times New Roman" panose="02020603050405020304" pitchFamily="18" charset="0"/>
              <a:cs typeface="Times New Roman" panose="02020603050405020304" pitchFamily="18" charset="0"/>
            </a:endParaRPr>
          </a:p>
          <a:p>
            <a:endParaRPr lang="ru-RU" dirty="0"/>
          </a:p>
        </p:txBody>
      </p:sp>
      <p:pic>
        <p:nvPicPr>
          <p:cNvPr id="12290" name="Picture 2" descr="https://cf.ppt-online.org/files/slide/s/Sz2hDV3wtleOIoLMcZ4gNXR5x6nqma8iYfrKF1/slide-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852" y="2654969"/>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12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75763" y="553793"/>
            <a:ext cx="9559514" cy="4801314"/>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Как </a:t>
            </a:r>
            <a:r>
              <a:rPr lang="ru-RU" b="1" dirty="0" smtClean="0">
                <a:latin typeface="Times New Roman" panose="02020603050405020304" pitchFamily="18" charset="0"/>
                <a:cs typeface="Times New Roman" panose="02020603050405020304" pitchFamily="18" charset="0"/>
              </a:rPr>
              <a:t>избежать</a:t>
            </a:r>
            <a:r>
              <a:rPr lang="ru-RU" b="1"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Ориентировать выпускников: выбирать тему сочинения, по которой есть что сказать, есть </a:t>
            </a:r>
            <a:r>
              <a:rPr lang="ru-RU" dirty="0" smtClean="0">
                <a:latin typeface="Times New Roman" panose="02020603050405020304" pitchFamily="18" charset="0"/>
                <a:cs typeface="Times New Roman" panose="02020603050405020304" pitchFamily="18" charset="0"/>
              </a:rPr>
              <a:t>аргументы.</a:t>
            </a:r>
          </a:p>
          <a:p>
            <a:r>
              <a:rPr lang="ru-RU" dirty="0" smtClean="0"/>
              <a:t> </a:t>
            </a:r>
            <a:r>
              <a:rPr lang="ru-RU" b="1" dirty="0" smtClean="0">
                <a:latin typeface="Times New Roman" panose="02020603050405020304" pitchFamily="18" charset="0"/>
                <a:cs typeface="Times New Roman" panose="02020603050405020304" pitchFamily="18" charset="0"/>
              </a:rPr>
              <a:t>При </a:t>
            </a:r>
            <a:r>
              <a:rPr lang="ru-RU" b="1" dirty="0">
                <a:latin typeface="Times New Roman" panose="02020603050405020304" pitchFamily="18" charset="0"/>
                <a:cs typeface="Times New Roman" panose="02020603050405020304" pitchFamily="18" charset="0"/>
              </a:rPr>
              <a:t>написании черновика выпускник должен: </a:t>
            </a:r>
            <a:endParaRPr lang="ru-RU" b="1"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постоянно сверяться с темой сочинения и не отступать от нее во всех структурных элементах работы: вступлении, главной части и заключении;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чаще задавать себе вопрос, о том ли я пишу, чтобы не отклониться от темы и рассмотреть ее в нужном ракурсе;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следовать составленному плану работы или записывать и обосновывать связанные с темой тезисы;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при определении структуры и композиции сочинения не забывать о соразмерности и логическом порядке его частей;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выделить в тексте смысловые части, расставить их в нужном порядке или поменять местами в соответствии с замыслом и логикой работы</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проверить, как соотносятся друг с другом вступление и заключение сочинения;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определить логику переходов от одного смыслового фрагмента к другому в основной части сочинения</a:t>
            </a:r>
            <a:r>
              <a:rPr lang="ru-RU" dirty="0"/>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611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4378" y="0"/>
            <a:ext cx="9673390" cy="5632311"/>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Качество письменной </a:t>
            </a:r>
            <a:r>
              <a:rPr lang="ru-RU" b="1" dirty="0" smtClean="0">
                <a:latin typeface="Times New Roman" panose="02020603050405020304" pitchFamily="18" charset="0"/>
                <a:cs typeface="Times New Roman" panose="02020603050405020304" pitchFamily="18" charset="0"/>
              </a:rPr>
              <a:t>речи (критерий №4)</a:t>
            </a:r>
            <a:endParaRPr lang="ru-RU"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Этот критерий оценивает, насколько хорошо </a:t>
            </a:r>
            <a:r>
              <a:rPr lang="ru-RU" dirty="0" smtClean="0">
                <a:latin typeface="Times New Roman" panose="02020603050405020304" pitchFamily="18" charset="0"/>
                <a:cs typeface="Times New Roman" panose="02020603050405020304" pitchFamily="18" charset="0"/>
              </a:rPr>
              <a:t>выпускник  умеет </a:t>
            </a:r>
            <a:r>
              <a:rPr lang="ru-RU" dirty="0">
                <a:latin typeface="Times New Roman" panose="02020603050405020304" pitchFamily="18" charset="0"/>
                <a:cs typeface="Times New Roman" panose="02020603050405020304" pitchFamily="18" charset="0"/>
              </a:rPr>
              <a:t>излагать свои мысли письменно.</a:t>
            </a:r>
          </a:p>
          <a:p>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Незачёт ставится, если:</a:t>
            </a:r>
          </a:p>
          <a:p>
            <a:r>
              <a:rPr lang="ru-RU" dirty="0">
                <a:latin typeface="Times New Roman" panose="02020603050405020304" pitchFamily="18" charset="0"/>
                <a:cs typeface="Times New Roman" panose="02020603050405020304" pitchFamily="18" charset="0"/>
              </a:rPr>
              <a:t>есть речевые ошибки;</a:t>
            </a:r>
          </a:p>
          <a:p>
            <a:r>
              <a:rPr lang="ru-RU" dirty="0" smtClean="0">
                <a:latin typeface="Times New Roman" panose="02020603050405020304" pitchFamily="18" charset="0"/>
                <a:cs typeface="Times New Roman" panose="02020603050405020304" pitchFamily="18" charset="0"/>
              </a:rPr>
              <a:t>выпускник </a:t>
            </a:r>
            <a:r>
              <a:rPr lang="ru-RU" dirty="0">
                <a:latin typeface="Times New Roman" panose="02020603050405020304" pitchFamily="18" charset="0"/>
                <a:cs typeface="Times New Roman" panose="02020603050405020304" pitchFamily="18" charset="0"/>
              </a:rPr>
              <a:t>не </a:t>
            </a:r>
            <a:r>
              <a:rPr lang="ru-RU" dirty="0" smtClean="0">
                <a:latin typeface="Times New Roman" panose="02020603050405020304" pitchFamily="18" charset="0"/>
                <a:cs typeface="Times New Roman" panose="02020603050405020304" pitchFamily="18" charset="0"/>
              </a:rPr>
              <a:t>понимает </a:t>
            </a:r>
            <a:r>
              <a:rPr lang="ru-RU" dirty="0">
                <a:latin typeface="Times New Roman" panose="02020603050405020304" pitchFamily="18" charset="0"/>
                <a:cs typeface="Times New Roman" panose="02020603050405020304" pitchFamily="18" charset="0"/>
              </a:rPr>
              <a:t>лексическую сочетаемость слов;</a:t>
            </a:r>
          </a:p>
          <a:p>
            <a:r>
              <a:rPr lang="ru-RU" dirty="0">
                <a:latin typeface="Times New Roman" panose="02020603050405020304" pitchFamily="18" charset="0"/>
                <a:cs typeface="Times New Roman" panose="02020603050405020304" pitchFamily="18" charset="0"/>
              </a:rPr>
              <a:t>употребляете слова не в том значении.</a:t>
            </a:r>
          </a:p>
          <a:p>
            <a:r>
              <a:rPr lang="ru-RU" dirty="0">
                <a:latin typeface="Times New Roman" panose="02020603050405020304" pitchFamily="18" charset="0"/>
                <a:cs typeface="Times New Roman" panose="02020603050405020304" pitchFamily="18" charset="0"/>
              </a:rPr>
              <a:t>‍</a:t>
            </a:r>
          </a:p>
          <a:p>
            <a:r>
              <a:rPr lang="ru-RU" b="1" dirty="0">
                <a:latin typeface="Times New Roman" panose="02020603050405020304" pitchFamily="18" charset="0"/>
                <a:cs typeface="Times New Roman" panose="02020603050405020304" pitchFamily="18" charset="0"/>
              </a:rPr>
              <a:t>Типичные ошибки</a:t>
            </a:r>
          </a:p>
          <a:p>
            <a:r>
              <a:rPr lang="ru-RU" dirty="0">
                <a:latin typeface="Times New Roman" panose="02020603050405020304" pitchFamily="18" charset="0"/>
                <a:cs typeface="Times New Roman" panose="02020603050405020304" pitchFamily="18" charset="0"/>
              </a:rPr>
              <a:t>Неправильно употреблённые слова, например, не в том значении.</a:t>
            </a:r>
          </a:p>
          <a:p>
            <a:r>
              <a:rPr lang="ru-RU" dirty="0">
                <a:latin typeface="Times New Roman" panose="02020603050405020304" pitchFamily="18" charset="0"/>
                <a:cs typeface="Times New Roman" panose="02020603050405020304" pitchFamily="18" charset="0"/>
              </a:rPr>
              <a:t>Обильное использование канцеляризмов, речевых штампов.</a:t>
            </a:r>
          </a:p>
          <a:p>
            <a:r>
              <a:rPr lang="ru-RU" dirty="0">
                <a:latin typeface="Times New Roman" panose="02020603050405020304" pitchFamily="18" charset="0"/>
                <a:cs typeface="Times New Roman" panose="02020603050405020304" pitchFamily="18" charset="0"/>
              </a:rPr>
              <a:t>Неуместное использование эмоционально окрашенных слов или синтаксических конструкций</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Немотивированное </a:t>
            </a:r>
            <a:r>
              <a:rPr lang="ru-RU" dirty="0">
                <a:latin typeface="Times New Roman" panose="02020603050405020304" pitchFamily="18" charset="0"/>
                <a:cs typeface="Times New Roman" panose="02020603050405020304" pitchFamily="18" charset="0"/>
              </a:rPr>
              <a:t>использование просторечных или устаревших слов.</a:t>
            </a:r>
          </a:p>
          <a:p>
            <a:r>
              <a:rPr lang="ru-RU" dirty="0">
                <a:latin typeface="Times New Roman" panose="02020603050405020304" pitchFamily="18" charset="0"/>
                <a:cs typeface="Times New Roman" panose="02020603050405020304" pitchFamily="18" charset="0"/>
              </a:rPr>
              <a:t>Использование слов-паразитов.</a:t>
            </a:r>
          </a:p>
          <a:p>
            <a:r>
              <a:rPr lang="ru-RU" dirty="0">
                <a:latin typeface="Times New Roman" panose="02020603050405020304" pitchFamily="18" charset="0"/>
                <a:cs typeface="Times New Roman" panose="02020603050405020304" pitchFamily="18" charset="0"/>
              </a:rPr>
              <a:t>Смешение лексики разных исторических эпох.</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Плеоназмы: употребление лишних слов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Тавтология: повторение или двойное употребление близких по смыслу слов, однокоренных слов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Необоснованный пропуск слова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Неправильный порядок слов, который приводит к неверному пониманию предложения</a:t>
            </a:r>
            <a:r>
              <a:rPr lang="ru-RU" dirty="0"/>
              <a:t>.</a:t>
            </a:r>
          </a:p>
        </p:txBody>
      </p:sp>
    </p:spTree>
    <p:extLst>
      <p:ext uri="{BB962C8B-B14F-4D97-AF65-F5344CB8AC3E}">
        <p14:creationId xmlns:p14="http://schemas.microsoft.com/office/powerpoint/2010/main" val="2904716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13"/>
            <p:extLst>
              <p:ext uri="{D42A27DB-BD31-4B8C-83A1-F6EECF244321}">
                <p14:modId xmlns:p14="http://schemas.microsoft.com/office/powerpoint/2010/main" val="231856742"/>
              </p:ext>
            </p:extLst>
          </p:nvPr>
        </p:nvGraphicFramePr>
        <p:xfrm>
          <a:off x="753979" y="869510"/>
          <a:ext cx="10860506" cy="3950351"/>
        </p:xfrm>
        <a:graphic>
          <a:graphicData uri="http://schemas.openxmlformats.org/drawingml/2006/table">
            <a:tbl>
              <a:tblPr/>
              <a:tblGrid>
                <a:gridCol w="637797"/>
                <a:gridCol w="4013169"/>
                <a:gridCol w="6209540"/>
              </a:tblGrid>
              <a:tr h="357728">
                <a:tc>
                  <a:txBody>
                    <a:bodyPr/>
                    <a:lstStyle/>
                    <a:p>
                      <a:pPr marL="38100" marR="38100" indent="142240" algn="ctr" rtl="0" fontAlgn="ctr"/>
                      <a:r>
                        <a:rPr lang="ru-RU" sz="1600" b="1" dirty="0">
                          <a:solidFill>
                            <a:srgbClr val="000000"/>
                          </a:solidFill>
                          <a:effectLst/>
                          <a:latin typeface="Times New Roman"/>
                        </a:rPr>
                        <a:t>№ п/п</a:t>
                      </a:r>
                      <a:endParaRPr lang="ru-RU" sz="1600" dirty="0">
                        <a:solidFill>
                          <a:srgbClr val="000000"/>
                        </a:solidFill>
                        <a:effectLst/>
                        <a:latin typeface="Arial"/>
                      </a:endParaRPr>
                    </a:p>
                  </a:txBody>
                  <a:tcPr marL="41831" marR="41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ctr" rtl="0" fontAlgn="ctr"/>
                      <a:r>
                        <a:rPr lang="ru-RU" sz="1600" b="1" i="1" u="none" strike="noStrike">
                          <a:solidFill>
                            <a:srgbClr val="000000"/>
                          </a:solidFill>
                          <a:effectLst/>
                          <a:latin typeface="Times New Roman"/>
                        </a:rPr>
                        <a:t>Вид ошибки</a:t>
                      </a:r>
                      <a:endParaRPr lang="ru-RU" sz="1600">
                        <a:solidFill>
                          <a:srgbClr val="000000"/>
                        </a:solidFill>
                        <a:effectLst/>
                        <a:latin typeface="Arial"/>
                      </a:endParaRPr>
                    </a:p>
                  </a:txBody>
                  <a:tcPr marL="41831" marR="41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ctr" rtl="0" fontAlgn="ctr"/>
                      <a:r>
                        <a:rPr lang="ru-RU" sz="1600" b="1" i="1" u="none" strike="noStrike">
                          <a:solidFill>
                            <a:srgbClr val="000000"/>
                          </a:solidFill>
                          <a:effectLst/>
                          <a:latin typeface="Times New Roman"/>
                        </a:rPr>
                        <a:t>Примеры</a:t>
                      </a:r>
                      <a:endParaRPr lang="ru-RU" sz="1600">
                        <a:solidFill>
                          <a:srgbClr val="000000"/>
                        </a:solidFill>
                        <a:effectLst/>
                        <a:latin typeface="Arial"/>
                      </a:endParaRPr>
                    </a:p>
                  </a:txBody>
                  <a:tcPr marL="41831" marR="41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28">
                <a:tc>
                  <a:txBody>
                    <a:bodyPr/>
                    <a:lstStyle/>
                    <a:p>
                      <a:pPr marL="38100" marR="38100" indent="142240" algn="ctr" rtl="0" fontAlgn="t"/>
                      <a:r>
                        <a:rPr lang="ru-RU" sz="1600" b="1" dirty="0">
                          <a:solidFill>
                            <a:srgbClr val="000000"/>
                          </a:solidFill>
                          <a:effectLst/>
                          <a:latin typeface="Times New Roman"/>
                        </a:rPr>
                        <a:t>Р1</a:t>
                      </a:r>
                      <a:endParaRPr lang="ru-RU" sz="1600" dirty="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a:solidFill>
                            <a:srgbClr val="000000"/>
                          </a:solidFill>
                          <a:effectLst/>
                          <a:latin typeface="Times New Roman"/>
                        </a:rPr>
                        <a:t>Употребление слова в несвойственном ему значении</a:t>
                      </a:r>
                      <a:endParaRPr lang="ru-RU" sz="1600" dirty="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a:solidFill>
                            <a:srgbClr val="000000"/>
                          </a:solidFill>
                          <a:effectLst/>
                          <a:latin typeface="Times New Roman"/>
                        </a:rPr>
                        <a:t>Мы были </a:t>
                      </a:r>
                      <a:r>
                        <a:rPr lang="ru-RU" sz="1600" b="1">
                          <a:solidFill>
                            <a:srgbClr val="000000"/>
                          </a:solidFill>
                          <a:effectLst/>
                          <a:latin typeface="Times New Roman"/>
                        </a:rPr>
                        <a:t>шокированы</a:t>
                      </a:r>
                      <a:r>
                        <a:rPr lang="ru-RU" sz="1600" b="0">
                          <a:solidFill>
                            <a:srgbClr val="000000"/>
                          </a:solidFill>
                          <a:effectLst/>
                          <a:latin typeface="Times New Roman"/>
                        </a:rPr>
                        <a:t> прекрасной игрой актеров. </a:t>
                      </a:r>
                      <a:r>
                        <a:rPr lang="ru-RU" sz="1600" b="1">
                          <a:solidFill>
                            <a:srgbClr val="000000"/>
                          </a:solidFill>
                          <a:effectLst/>
                          <a:latin typeface="Times New Roman"/>
                        </a:rPr>
                        <a:t>Благодаря</a:t>
                      </a:r>
                      <a:r>
                        <a:rPr lang="ru-RU" sz="1600" b="0" i="0" u="none" strike="noStrike">
                          <a:solidFill>
                            <a:srgbClr val="000000"/>
                          </a:solidFill>
                          <a:effectLst/>
                          <a:latin typeface="Times New Roman"/>
                        </a:rPr>
                        <a:t> пожару, лес сгорел.  </a:t>
                      </a:r>
                      <a:endParaRPr lang="ru-RU" sz="160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28">
                <a:tc>
                  <a:txBody>
                    <a:bodyPr/>
                    <a:lstStyle/>
                    <a:p>
                      <a:pPr marL="38100" marR="38100" indent="142240" algn="ctr" rtl="0" fontAlgn="t"/>
                      <a:r>
                        <a:rPr lang="ru-RU" sz="1600" b="1">
                          <a:solidFill>
                            <a:srgbClr val="000000"/>
                          </a:solidFill>
                          <a:effectLst/>
                          <a:latin typeface="Times New Roman"/>
                        </a:rPr>
                        <a:t>Р2</a:t>
                      </a:r>
                      <a:endParaRPr lang="ru-RU" sz="160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a:rPr>
                        <a:t>Неоправданное употребление диалектных и просторечных слов  </a:t>
                      </a:r>
                      <a:endParaRPr lang="ru-RU" sz="1600" dirty="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a:solidFill>
                            <a:srgbClr val="000000"/>
                          </a:solidFill>
                          <a:effectLst/>
                          <a:latin typeface="Times New Roman"/>
                        </a:rPr>
                        <a:t>Таким людям всегда удается </a:t>
                      </a:r>
                      <a:r>
                        <a:rPr lang="ru-RU" sz="1600" b="1">
                          <a:solidFill>
                            <a:srgbClr val="000000"/>
                          </a:solidFill>
                          <a:effectLst/>
                          <a:latin typeface="Times New Roman"/>
                        </a:rPr>
                        <a:t>объегорить</a:t>
                      </a:r>
                      <a:r>
                        <a:rPr lang="ru-RU" sz="1600" b="0">
                          <a:solidFill>
                            <a:srgbClr val="000000"/>
                          </a:solidFill>
                          <a:effectLst/>
                          <a:latin typeface="Times New Roman"/>
                        </a:rPr>
                        <a:t> других. Обломов ничем не занимался и целыми днями </a:t>
                      </a:r>
                      <a:r>
                        <a:rPr lang="ru-RU" sz="1600" b="1">
                          <a:solidFill>
                            <a:srgbClr val="000000"/>
                          </a:solidFill>
                          <a:effectLst/>
                          <a:latin typeface="Times New Roman"/>
                        </a:rPr>
                        <a:t>валял дурака.</a:t>
                      </a:r>
                      <a:r>
                        <a:rPr lang="ru-RU" sz="1600" b="0" i="0" u="none" strike="noStrike">
                          <a:solidFill>
                            <a:srgbClr val="000000"/>
                          </a:solidFill>
                          <a:effectLst/>
                          <a:latin typeface="Times New Roman"/>
                        </a:rPr>
                        <a:t> </a:t>
                      </a:r>
                      <a:endParaRPr lang="ru-RU" sz="160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91">
                <a:tc>
                  <a:txBody>
                    <a:bodyPr/>
                    <a:lstStyle/>
                    <a:p>
                      <a:pPr marL="38100" marR="38100" indent="142240" algn="ctr" rtl="0" fontAlgn="t"/>
                      <a:r>
                        <a:rPr lang="ru-RU" sz="1600" b="1">
                          <a:solidFill>
                            <a:srgbClr val="000000"/>
                          </a:solidFill>
                          <a:effectLst/>
                          <a:latin typeface="Times New Roman"/>
                        </a:rPr>
                        <a:t>Р3</a:t>
                      </a:r>
                      <a:endParaRPr lang="ru-RU" sz="160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a:solidFill>
                            <a:srgbClr val="000000"/>
                          </a:solidFill>
                          <a:effectLst/>
                          <a:latin typeface="Times New Roman"/>
                        </a:rPr>
                        <a:t>Неудачное употребление местоимений</a:t>
                      </a:r>
                      <a:endParaRPr lang="ru-RU" sz="1600" dirty="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a:rPr>
                        <a:t>Текст написал В. Белов. </a:t>
                      </a:r>
                      <a:r>
                        <a:rPr lang="ru-RU" sz="1600" b="1" dirty="0">
                          <a:solidFill>
                            <a:srgbClr val="000000"/>
                          </a:solidFill>
                          <a:effectLst/>
                          <a:latin typeface="Times New Roman"/>
                        </a:rPr>
                        <a:t>Он </a:t>
                      </a:r>
                      <a:r>
                        <a:rPr lang="ru-RU" sz="1600" b="0" dirty="0">
                          <a:solidFill>
                            <a:srgbClr val="000000"/>
                          </a:solidFill>
                          <a:effectLst/>
                          <a:latin typeface="Times New Roman"/>
                        </a:rPr>
                        <a:t>относится к художественному стилю; У меня сразу же возникла картина в </a:t>
                      </a:r>
                      <a:r>
                        <a:rPr lang="ru-RU" sz="1600" b="1" dirty="0">
                          <a:solidFill>
                            <a:srgbClr val="000000"/>
                          </a:solidFill>
                          <a:effectLst/>
                          <a:latin typeface="Times New Roman"/>
                        </a:rPr>
                        <a:t>своем</a:t>
                      </a:r>
                      <a:r>
                        <a:rPr lang="ru-RU" sz="1600" b="0" i="0" u="none" strike="noStrike" dirty="0">
                          <a:solidFill>
                            <a:srgbClr val="000000"/>
                          </a:solidFill>
                          <a:effectLst/>
                          <a:latin typeface="Times New Roman"/>
                        </a:rPr>
                        <a:t> воображении.</a:t>
                      </a:r>
                      <a:endParaRPr lang="ru-RU" sz="1600" dirty="0">
                        <a:solidFill>
                          <a:srgbClr val="000000"/>
                        </a:solidFill>
                        <a:effectLst/>
                        <a:latin typeface="Arial"/>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430911">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Р4</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a:solidFill>
                            <a:srgbClr val="000000"/>
                          </a:solidFill>
                          <a:effectLst/>
                          <a:latin typeface="Times New Roman" panose="02020603050405020304" pitchFamily="18" charset="0"/>
                          <a:cs typeface="Times New Roman" panose="02020603050405020304" pitchFamily="18" charset="0"/>
                        </a:rPr>
                        <a:t>Употребление слов иной стилевой окраски; смешение лексики разных эпох; неуместное употребление </a:t>
                      </a:r>
                      <a:r>
                        <a:rPr lang="ru-RU" sz="1600" b="0" i="0" u="none" strike="noStrike" dirty="0" err="1">
                          <a:solidFill>
                            <a:srgbClr val="000000"/>
                          </a:solidFill>
                          <a:effectLst/>
                          <a:latin typeface="Times New Roman" panose="02020603050405020304" pitchFamily="18" charset="0"/>
                          <a:cs typeface="Times New Roman" panose="02020603050405020304" pitchFamily="18" charset="0"/>
                        </a:rPr>
                        <a:t>канцелярита</a:t>
                      </a:r>
                      <a:r>
                        <a:rPr lang="ru-RU" sz="1600" b="0" i="0" u="none" strike="noStrike" dirty="0">
                          <a:solidFill>
                            <a:srgbClr val="000000"/>
                          </a:solidFill>
                          <a:effectLst/>
                          <a:latin typeface="Times New Roman" panose="02020603050405020304" pitchFamily="18" charset="0"/>
                          <a:cs typeface="Times New Roman" panose="02020603050405020304" pitchFamily="18" charset="0"/>
                        </a:rPr>
                        <a:t>, экспрессивных, эмоционально окрашенных слов, устаревшей лексики,  жаргонизмов, неуместное употребление фразеологизмов  </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panose="02020603050405020304" pitchFamily="18" charset="0"/>
                          <a:cs typeface="Times New Roman" panose="02020603050405020304" pitchFamily="18" charset="0"/>
                        </a:rPr>
                        <a:t>По </a:t>
                      </a:r>
                      <a:r>
                        <a:rPr lang="ru-RU" sz="1600" b="1" dirty="0">
                          <a:solidFill>
                            <a:srgbClr val="000000"/>
                          </a:solidFill>
                          <a:effectLst/>
                          <a:latin typeface="Times New Roman" panose="02020603050405020304" pitchFamily="18" charset="0"/>
                          <a:cs typeface="Times New Roman" panose="02020603050405020304" pitchFamily="18" charset="0"/>
                        </a:rPr>
                        <a:t>задумке </a:t>
                      </a:r>
                      <a:r>
                        <a:rPr lang="ru-RU" sz="1600" b="0" dirty="0">
                          <a:solidFill>
                            <a:srgbClr val="000000"/>
                          </a:solidFill>
                          <a:effectLst/>
                          <a:latin typeface="Times New Roman" panose="02020603050405020304" pitchFamily="18" charset="0"/>
                          <a:cs typeface="Times New Roman" panose="02020603050405020304" pitchFamily="18" charset="0"/>
                        </a:rPr>
                        <a:t>автора, герой побеждает; Молчалин </a:t>
                      </a:r>
                      <a:r>
                        <a:rPr lang="ru-RU" sz="1600" b="1" dirty="0">
                          <a:solidFill>
                            <a:srgbClr val="000000"/>
                          </a:solidFill>
                          <a:effectLst/>
                          <a:latin typeface="Times New Roman" panose="02020603050405020304" pitchFamily="18" charset="0"/>
                          <a:cs typeface="Times New Roman" panose="02020603050405020304" pitchFamily="18" charset="0"/>
                        </a:rPr>
                        <a:t>работает </a:t>
                      </a:r>
                      <a:r>
                        <a:rPr lang="ru-RU" sz="1600" b="0" dirty="0">
                          <a:solidFill>
                            <a:srgbClr val="000000"/>
                          </a:solidFill>
                          <a:effectLst/>
                          <a:latin typeface="Times New Roman" panose="02020603050405020304" pitchFamily="18" charset="0"/>
                          <a:cs typeface="Times New Roman" panose="02020603050405020304" pitchFamily="18" charset="0"/>
                        </a:rPr>
                        <a:t>секретарем Фамусова; В романе А.С. Пушкина </a:t>
                      </a:r>
                      <a:r>
                        <a:rPr lang="ru-RU" sz="1600" b="1" dirty="0">
                          <a:solidFill>
                            <a:srgbClr val="000000"/>
                          </a:solidFill>
                          <a:effectLst/>
                          <a:latin typeface="Times New Roman" panose="02020603050405020304" pitchFamily="18" charset="0"/>
                          <a:cs typeface="Times New Roman" panose="02020603050405020304" pitchFamily="18" charset="0"/>
                        </a:rPr>
                        <a:t>имеют место</a:t>
                      </a:r>
                      <a:r>
                        <a:rPr lang="ru-RU" sz="1600" b="0" dirty="0">
                          <a:solidFill>
                            <a:srgbClr val="000000"/>
                          </a:solidFill>
                          <a:effectLst/>
                          <a:latin typeface="Times New Roman" panose="02020603050405020304" pitchFamily="18" charset="0"/>
                          <a:cs typeface="Times New Roman" panose="02020603050405020304" pitchFamily="18" charset="0"/>
                        </a:rPr>
                        <a:t> лирические отступления; Автор </a:t>
                      </a:r>
                      <a:r>
                        <a:rPr lang="ru-RU" sz="1600" b="1" dirty="0">
                          <a:solidFill>
                            <a:srgbClr val="000000"/>
                          </a:solidFill>
                          <a:effectLst/>
                          <a:latin typeface="Times New Roman" panose="02020603050405020304" pitchFamily="18" charset="0"/>
                          <a:cs typeface="Times New Roman" panose="02020603050405020304" pitchFamily="18" charset="0"/>
                        </a:rPr>
                        <a:t>то и дело</a:t>
                      </a:r>
                      <a:r>
                        <a:rPr lang="ru-RU" sz="1600" b="0" dirty="0">
                          <a:solidFill>
                            <a:srgbClr val="000000"/>
                          </a:solidFill>
                          <a:effectLst/>
                          <a:latin typeface="Times New Roman" panose="02020603050405020304" pitchFamily="18" charset="0"/>
                          <a:cs typeface="Times New Roman" panose="02020603050405020304" pitchFamily="18" charset="0"/>
                        </a:rPr>
                        <a:t> прибегает к употреблению метафор и </a:t>
                      </a:r>
                      <a:r>
                        <a:rPr lang="ru-RU" sz="1600" b="0" dirty="0" smtClean="0">
                          <a:solidFill>
                            <a:srgbClr val="000000"/>
                          </a:solidFill>
                          <a:effectLst/>
                          <a:latin typeface="Times New Roman" panose="02020603050405020304" pitchFamily="18" charset="0"/>
                          <a:cs typeface="Times New Roman" panose="02020603050405020304" pitchFamily="18" charset="0"/>
                        </a:rPr>
                        <a:t>олицетворений.; </a:t>
                      </a:r>
                      <a:r>
                        <a:rPr lang="ru-RU" sz="1600" b="0" dirty="0">
                          <a:solidFill>
                            <a:srgbClr val="000000"/>
                          </a:solidFill>
                          <a:effectLst/>
                          <a:latin typeface="Times New Roman" panose="02020603050405020304" pitchFamily="18" charset="0"/>
                          <a:cs typeface="Times New Roman" panose="02020603050405020304" pitchFamily="18" charset="0"/>
                        </a:rPr>
                        <a:t>Зощенко</a:t>
                      </a:r>
                      <a:r>
                        <a:rPr lang="ru-RU" sz="1600" b="1" i="1" dirty="0">
                          <a:solidFill>
                            <a:srgbClr val="000000"/>
                          </a:solidFill>
                          <a:effectLst/>
                          <a:latin typeface="Times New Roman" panose="02020603050405020304" pitchFamily="18" charset="0"/>
                          <a:cs typeface="Times New Roman" panose="02020603050405020304" pitchFamily="18" charset="0"/>
                        </a:rPr>
                        <a:t> </a:t>
                      </a:r>
                      <a:r>
                        <a:rPr lang="ru-RU" sz="1600" b="1" dirty="0">
                          <a:solidFill>
                            <a:srgbClr val="000000"/>
                          </a:solidFill>
                          <a:effectLst/>
                          <a:latin typeface="Times New Roman" panose="02020603050405020304" pitchFamily="18" charset="0"/>
                          <a:cs typeface="Times New Roman" panose="02020603050405020304" pitchFamily="18" charset="0"/>
                        </a:rPr>
                        <a:t>палец в рот не клади,</a:t>
                      </a:r>
                      <a:r>
                        <a:rPr lang="ru-RU" sz="1600" b="1" i="1" dirty="0">
                          <a:solidFill>
                            <a:srgbClr val="000000"/>
                          </a:solidFill>
                          <a:effectLst/>
                          <a:latin typeface="Times New Roman" panose="02020603050405020304" pitchFamily="18" charset="0"/>
                          <a:cs typeface="Times New Roman" panose="02020603050405020304" pitchFamily="18" charset="0"/>
                        </a:rPr>
                        <a:t> </a:t>
                      </a:r>
                      <a:r>
                        <a:rPr lang="ru-RU" sz="1600" b="0" dirty="0">
                          <a:solidFill>
                            <a:srgbClr val="000000"/>
                          </a:solidFill>
                          <a:effectLst/>
                          <a:latin typeface="Times New Roman" panose="02020603050405020304" pitchFamily="18" charset="0"/>
                          <a:cs typeface="Times New Roman" panose="02020603050405020304" pitchFamily="18" charset="0"/>
                        </a:rPr>
                        <a:t>а дай только посмешить читателя.</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28">
                <a:tc>
                  <a:txBody>
                    <a:bodyPr/>
                    <a:lstStyle/>
                    <a:p>
                      <a:pPr marL="38100" marR="38100" indent="142240" algn="ctr" rtl="0" fontAlgn="t"/>
                      <a:r>
                        <a:rPr lang="ru-RU" sz="1600" b="1" dirty="0">
                          <a:solidFill>
                            <a:srgbClr val="000000"/>
                          </a:solidFill>
                          <a:effectLst/>
                          <a:latin typeface="Times New Roman" panose="02020603050405020304" pitchFamily="18" charset="0"/>
                          <a:cs typeface="Times New Roman" panose="02020603050405020304" pitchFamily="18" charset="0"/>
                        </a:rPr>
                        <a:t>Р5</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err="1">
                          <a:solidFill>
                            <a:srgbClr val="000000"/>
                          </a:solidFill>
                          <a:effectLst/>
                          <a:latin typeface="Times New Roman" panose="02020603050405020304" pitchFamily="18" charset="0"/>
                          <a:cs typeface="Times New Roman" panose="02020603050405020304" pitchFamily="18" charset="0"/>
                        </a:rPr>
                        <a:t>Неразличение</a:t>
                      </a:r>
                      <a:r>
                        <a:rPr lang="ru-RU" sz="1600" b="0" i="0" u="none" strike="noStrike" dirty="0">
                          <a:solidFill>
                            <a:srgbClr val="000000"/>
                          </a:solidFill>
                          <a:effectLst/>
                          <a:latin typeface="Times New Roman" panose="02020603050405020304" pitchFamily="18" charset="0"/>
                          <a:cs typeface="Times New Roman" panose="02020603050405020304" pitchFamily="18" charset="0"/>
                        </a:rPr>
                        <a:t> оттенков значения, вносимых в слово приставкой и суффиксом</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panose="02020603050405020304" pitchFamily="18" charset="0"/>
                          <a:cs typeface="Times New Roman" panose="02020603050405020304" pitchFamily="18" charset="0"/>
                        </a:rPr>
                        <a:t>В таких случаях</a:t>
                      </a:r>
                      <a:r>
                        <a:rPr lang="ru-RU" sz="1600" b="1" i="1" dirty="0">
                          <a:solidFill>
                            <a:srgbClr val="000000"/>
                          </a:solidFill>
                          <a:effectLst/>
                          <a:latin typeface="Times New Roman" panose="02020603050405020304" pitchFamily="18" charset="0"/>
                          <a:cs typeface="Times New Roman" panose="02020603050405020304" pitchFamily="18" charset="0"/>
                        </a:rPr>
                        <a:t> </a:t>
                      </a:r>
                      <a:r>
                        <a:rPr lang="ru-RU" sz="1600" b="0" dirty="0">
                          <a:solidFill>
                            <a:srgbClr val="000000"/>
                          </a:solidFill>
                          <a:effectLst/>
                          <a:latin typeface="Times New Roman" panose="02020603050405020304" pitchFamily="18" charset="0"/>
                          <a:cs typeface="Times New Roman" panose="02020603050405020304" pitchFamily="18" charset="0"/>
                        </a:rPr>
                        <a:t>я</a:t>
                      </a:r>
                      <a:r>
                        <a:rPr lang="ru-RU" sz="1600" b="1" dirty="0">
                          <a:solidFill>
                            <a:srgbClr val="000000"/>
                          </a:solidFill>
                          <a:effectLst/>
                          <a:latin typeface="Times New Roman" panose="02020603050405020304" pitchFamily="18" charset="0"/>
                          <a:cs typeface="Times New Roman" panose="02020603050405020304" pitchFamily="18" charset="0"/>
                        </a:rPr>
                        <a:t> взглядываю</a:t>
                      </a:r>
                      <a:r>
                        <a:rPr lang="ru-RU" sz="1600" b="1" i="1" dirty="0">
                          <a:solidFill>
                            <a:srgbClr val="000000"/>
                          </a:solidFill>
                          <a:effectLst/>
                          <a:latin typeface="Times New Roman" panose="02020603050405020304" pitchFamily="18" charset="0"/>
                          <a:cs typeface="Times New Roman" panose="02020603050405020304" pitchFamily="18" charset="0"/>
                        </a:rPr>
                        <a:t> </a:t>
                      </a:r>
                      <a:r>
                        <a:rPr lang="ru-RU" sz="1600" b="0" dirty="0">
                          <a:solidFill>
                            <a:srgbClr val="000000"/>
                          </a:solidFill>
                          <a:effectLst/>
                          <a:latin typeface="Times New Roman" panose="02020603050405020304" pitchFamily="18" charset="0"/>
                          <a:cs typeface="Times New Roman" panose="02020603050405020304" pitchFamily="18" charset="0"/>
                        </a:rPr>
                        <a:t>в</a:t>
                      </a:r>
                      <a:r>
                        <a:rPr lang="ru-RU" sz="1600" b="1" dirty="0">
                          <a:solidFill>
                            <a:srgbClr val="000000"/>
                          </a:solidFill>
                          <a:effectLst/>
                          <a:latin typeface="Times New Roman" panose="02020603050405020304" pitchFamily="18" charset="0"/>
                          <a:cs typeface="Times New Roman" panose="02020603050405020304" pitchFamily="18" charset="0"/>
                        </a:rPr>
                        <a:t> </a:t>
                      </a:r>
                      <a:r>
                        <a:rPr lang="ru-RU" sz="1600" b="0" i="0" u="none" strike="noStrike" dirty="0">
                          <a:solidFill>
                            <a:srgbClr val="000000"/>
                          </a:solidFill>
                          <a:effectLst/>
                          <a:latin typeface="Times New Roman" panose="02020603050405020304" pitchFamily="18" charset="0"/>
                          <a:cs typeface="Times New Roman" panose="02020603050405020304" pitchFamily="18" charset="0"/>
                        </a:rPr>
                        <a:t>словарь.</a:t>
                      </a:r>
                      <a:endParaRPr lang="ru-RU" sz="1600" dirty="0">
                        <a:solidFill>
                          <a:srgbClr val="000000"/>
                        </a:solidFill>
                        <a:effectLst/>
                        <a:latin typeface="Times New Roman" panose="02020603050405020304" pitchFamily="18" charset="0"/>
                        <a:cs typeface="Times New Roman" panose="02020603050405020304" pitchFamily="18" charset="0"/>
                      </a:endParaRPr>
                    </a:p>
                    <a:p>
                      <a:pPr marL="38100" marR="38100" indent="142240" algn="just" rtl="0" fontAlgn="t"/>
                      <a:r>
                        <a:rPr lang="ru-RU" sz="1600" b="0" dirty="0">
                          <a:solidFill>
                            <a:srgbClr val="000000"/>
                          </a:solidFill>
                          <a:effectLst/>
                          <a:latin typeface="Times New Roman" panose="02020603050405020304" pitchFamily="18" charset="0"/>
                          <a:cs typeface="Times New Roman" panose="02020603050405020304" pitchFamily="18" charset="0"/>
                        </a:rPr>
                        <a:t>   </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tangle 1"/>
          <p:cNvSpPr>
            <a:spLocks noChangeArrowheads="1"/>
          </p:cNvSpPr>
          <p:nvPr/>
        </p:nvSpPr>
        <p:spPr bwMode="auto">
          <a:xfrm>
            <a:off x="3417888" y="573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
            </a:r>
            <a:br>
              <a:rPr kumimoji="0" lang="ru-RU" altLang="ru-RU" sz="1800" b="0" i="0" u="none" strike="noStrike" cap="none" normalizeH="0" baseline="0" smtClean="0">
                <a:ln>
                  <a:noFill/>
                </a:ln>
                <a:solidFill>
                  <a:schemeClr val="tx1"/>
                </a:solidFill>
                <a:effectLst/>
                <a:latin typeface="Arial" pitchFamily="34" charset="0"/>
                <a:cs typeface="Arial" pitchFamily="34" charset="0"/>
              </a:rPr>
            </a:b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29380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33441230"/>
              </p:ext>
            </p:extLst>
          </p:nvPr>
        </p:nvGraphicFramePr>
        <p:xfrm>
          <a:off x="818148" y="747880"/>
          <a:ext cx="10860506" cy="4067203"/>
        </p:xfrm>
        <a:graphic>
          <a:graphicData uri="http://schemas.openxmlformats.org/drawingml/2006/table">
            <a:tbl>
              <a:tblPr/>
              <a:tblGrid>
                <a:gridCol w="637797"/>
                <a:gridCol w="4013169"/>
                <a:gridCol w="6209540"/>
              </a:tblGrid>
              <a:tr h="779454">
                <a:tc>
                  <a:txBody>
                    <a:bodyPr/>
                    <a:lstStyle/>
                    <a:p>
                      <a:pPr marL="38100" marR="38100" indent="142240" algn="ctr" rtl="0" fontAlgn="t"/>
                      <a:r>
                        <a:rPr lang="ru-RU" sz="1600" b="1" dirty="0">
                          <a:solidFill>
                            <a:srgbClr val="000000"/>
                          </a:solidFill>
                          <a:effectLst/>
                          <a:latin typeface="Times New Roman" panose="02020603050405020304" pitchFamily="18" charset="0"/>
                          <a:cs typeface="Times New Roman" panose="02020603050405020304" pitchFamily="18" charset="0"/>
                        </a:rPr>
                        <a:t>Р6</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err="1">
                          <a:solidFill>
                            <a:srgbClr val="000000"/>
                          </a:solidFill>
                          <a:effectLst/>
                          <a:latin typeface="Times New Roman" panose="02020603050405020304" pitchFamily="18" charset="0"/>
                          <a:cs typeface="Times New Roman" panose="02020603050405020304" pitchFamily="18" charset="0"/>
                        </a:rPr>
                        <a:t>Неразличение</a:t>
                      </a:r>
                      <a:r>
                        <a:rPr lang="ru-RU" sz="1600" b="0" dirty="0">
                          <a:solidFill>
                            <a:srgbClr val="000000"/>
                          </a:solidFill>
                          <a:effectLst/>
                          <a:latin typeface="Times New Roman" panose="02020603050405020304" pitchFamily="18" charset="0"/>
                          <a:cs typeface="Times New Roman" panose="02020603050405020304" pitchFamily="18" charset="0"/>
                        </a:rPr>
                        <a:t>  паронимов, синонимичных слов; ошибки в употреблении антонимов при построении антитезы; разрушение образного значения фразеологизма в неудачно организованном контексте</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panose="02020603050405020304" pitchFamily="18" charset="0"/>
                          <a:cs typeface="Times New Roman" panose="02020603050405020304" pitchFamily="18" charset="0"/>
                        </a:rPr>
                        <a:t>Были приняты </a:t>
                      </a:r>
                      <a:r>
                        <a:rPr lang="ru-RU" sz="1600" b="1" dirty="0">
                          <a:solidFill>
                            <a:srgbClr val="000000"/>
                          </a:solidFill>
                          <a:effectLst/>
                          <a:latin typeface="Times New Roman" panose="02020603050405020304" pitchFamily="18" charset="0"/>
                          <a:cs typeface="Times New Roman" panose="02020603050405020304" pitchFamily="18" charset="0"/>
                        </a:rPr>
                        <a:t>эффектные </a:t>
                      </a:r>
                      <a:r>
                        <a:rPr lang="ru-RU" sz="1600" b="0" dirty="0">
                          <a:solidFill>
                            <a:srgbClr val="000000"/>
                          </a:solidFill>
                          <a:effectLst/>
                          <a:latin typeface="Times New Roman" panose="02020603050405020304" pitchFamily="18" charset="0"/>
                          <a:cs typeface="Times New Roman" panose="02020603050405020304" pitchFamily="18" charset="0"/>
                        </a:rPr>
                        <a:t>меры; Имя этого поэта </a:t>
                      </a:r>
                      <a:r>
                        <a:rPr lang="ru-RU" sz="1600" b="1" dirty="0">
                          <a:solidFill>
                            <a:srgbClr val="000000"/>
                          </a:solidFill>
                          <a:effectLst/>
                          <a:latin typeface="Times New Roman" panose="02020603050405020304" pitchFamily="18" charset="0"/>
                          <a:cs typeface="Times New Roman" panose="02020603050405020304" pitchFamily="18" charset="0"/>
                        </a:rPr>
                        <a:t>знакомо</a:t>
                      </a:r>
                      <a:r>
                        <a:rPr lang="ru-RU" sz="1600" b="0" dirty="0">
                          <a:solidFill>
                            <a:srgbClr val="000000"/>
                          </a:solidFill>
                          <a:effectLst/>
                          <a:latin typeface="Times New Roman" panose="02020603050405020304" pitchFamily="18" charset="0"/>
                          <a:cs typeface="Times New Roman" panose="02020603050405020304" pitchFamily="18" charset="0"/>
                        </a:rPr>
                        <a:t> во многих странах; В третьей части текста не веселый, но и</a:t>
                      </a:r>
                      <a:r>
                        <a:rPr lang="ru-RU" sz="1600" b="1" i="1" dirty="0">
                          <a:solidFill>
                            <a:srgbClr val="000000"/>
                          </a:solidFill>
                          <a:effectLst/>
                          <a:latin typeface="Times New Roman" panose="02020603050405020304" pitchFamily="18" charset="0"/>
                          <a:cs typeface="Times New Roman" panose="02020603050405020304" pitchFamily="18" charset="0"/>
                        </a:rPr>
                        <a:t> </a:t>
                      </a:r>
                      <a:r>
                        <a:rPr lang="ru-RU" sz="1600" b="1" dirty="0">
                          <a:solidFill>
                            <a:srgbClr val="000000"/>
                          </a:solidFill>
                          <a:effectLst/>
                          <a:latin typeface="Times New Roman" panose="02020603050405020304" pitchFamily="18" charset="0"/>
                          <a:cs typeface="Times New Roman" panose="02020603050405020304" pitchFamily="18" charset="0"/>
                        </a:rPr>
                        <a:t>не мажорный мотив </a:t>
                      </a:r>
                      <a:r>
                        <a:rPr lang="ru-RU" sz="1600" b="0" dirty="0">
                          <a:solidFill>
                            <a:srgbClr val="000000"/>
                          </a:solidFill>
                          <a:effectLst/>
                          <a:latin typeface="Times New Roman" panose="02020603050405020304" pitchFamily="18" charset="0"/>
                          <a:cs typeface="Times New Roman" panose="02020603050405020304" pitchFamily="18" charset="0"/>
                        </a:rPr>
                        <a:t>заставляет нас задуматься; грампластинка не сказала еще своего </a:t>
                      </a:r>
                      <a:r>
                        <a:rPr lang="ru-RU" sz="1600" b="1" dirty="0">
                          <a:solidFill>
                            <a:srgbClr val="000000"/>
                          </a:solidFill>
                          <a:effectLst/>
                          <a:latin typeface="Times New Roman" panose="02020603050405020304" pitchFamily="18" charset="0"/>
                          <a:cs typeface="Times New Roman" panose="02020603050405020304" pitchFamily="18" charset="0"/>
                        </a:rPr>
                        <a:t>последнего слова.</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1781">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Р7</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a:solidFill>
                            <a:srgbClr val="000000"/>
                          </a:solidFill>
                          <a:effectLst/>
                          <a:latin typeface="Times New Roman" panose="02020603050405020304" pitchFamily="18" charset="0"/>
                          <a:cs typeface="Times New Roman" panose="02020603050405020304" pitchFamily="18" charset="0"/>
                        </a:rPr>
                        <a:t>Нарушение лексической сочетаемости  </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a:solidFill>
                            <a:srgbClr val="000000"/>
                          </a:solidFill>
                          <a:effectLst/>
                          <a:latin typeface="Times New Roman" panose="02020603050405020304" pitchFamily="18" charset="0"/>
                          <a:cs typeface="Times New Roman" panose="02020603050405020304" pitchFamily="18" charset="0"/>
                        </a:rPr>
                        <a:t>Автор </a:t>
                      </a:r>
                      <a:r>
                        <a:rPr lang="ru-RU" sz="1600" b="1">
                          <a:solidFill>
                            <a:srgbClr val="000000"/>
                          </a:solidFill>
                          <a:effectLst/>
                          <a:latin typeface="Times New Roman" panose="02020603050405020304" pitchFamily="18" charset="0"/>
                          <a:cs typeface="Times New Roman" panose="02020603050405020304" pitchFamily="18" charset="0"/>
                        </a:rPr>
                        <a:t>использует</a:t>
                      </a:r>
                      <a:r>
                        <a:rPr lang="ru-RU" sz="1600" b="0">
                          <a:solidFill>
                            <a:srgbClr val="000000"/>
                          </a:solidFill>
                          <a:effectLst/>
                          <a:latin typeface="Times New Roman" panose="02020603050405020304" pitchFamily="18" charset="0"/>
                          <a:cs typeface="Times New Roman" panose="02020603050405020304" pitchFamily="18" charset="0"/>
                        </a:rPr>
                        <a:t> художественные </a:t>
                      </a:r>
                      <a:r>
                        <a:rPr lang="ru-RU" sz="1600" b="1">
                          <a:solidFill>
                            <a:srgbClr val="000000"/>
                          </a:solidFill>
                          <a:effectLst/>
                          <a:latin typeface="Times New Roman" panose="02020603050405020304" pitchFamily="18" charset="0"/>
                          <a:cs typeface="Times New Roman" panose="02020603050405020304" pitchFamily="18" charset="0"/>
                        </a:rPr>
                        <a:t>особенности.</a:t>
                      </a:r>
                      <a:r>
                        <a:rPr lang="ru-RU" sz="1600" b="0" i="0" u="none" strike="noStrike">
                          <a:solidFill>
                            <a:srgbClr val="000000"/>
                          </a:solidFill>
                          <a:effectLst/>
                          <a:latin typeface="Times New Roman" panose="02020603050405020304" pitchFamily="18" charset="0"/>
                          <a:cs typeface="Times New Roman" panose="02020603050405020304" pitchFamily="18" charset="0"/>
                        </a:rPr>
                        <a:t> </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1781">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Р8</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a:solidFill>
                            <a:srgbClr val="000000"/>
                          </a:solidFill>
                          <a:effectLst/>
                          <a:latin typeface="Times New Roman" panose="02020603050405020304" pitchFamily="18" charset="0"/>
                          <a:cs typeface="Times New Roman" panose="02020603050405020304" pitchFamily="18" charset="0"/>
                        </a:rPr>
                        <a:t>Употребление лишних слов, в том числе плеоназм</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1">
                          <a:solidFill>
                            <a:srgbClr val="000000"/>
                          </a:solidFill>
                          <a:effectLst/>
                          <a:latin typeface="Times New Roman" panose="02020603050405020304" pitchFamily="18" charset="0"/>
                          <a:cs typeface="Times New Roman" panose="02020603050405020304" pitchFamily="18" charset="0"/>
                        </a:rPr>
                        <a:t>Молодой </a:t>
                      </a:r>
                      <a:r>
                        <a:rPr lang="ru-RU" sz="1600" b="0">
                          <a:solidFill>
                            <a:srgbClr val="000000"/>
                          </a:solidFill>
                          <a:effectLst/>
                          <a:latin typeface="Times New Roman" panose="02020603050405020304" pitchFamily="18" charset="0"/>
                          <a:cs typeface="Times New Roman" panose="02020603050405020304" pitchFamily="18" charset="0"/>
                        </a:rPr>
                        <a:t>юноша; </a:t>
                      </a:r>
                      <a:r>
                        <a:rPr lang="ru-RU" sz="1600" b="1">
                          <a:solidFill>
                            <a:srgbClr val="000000"/>
                          </a:solidFill>
                          <a:effectLst/>
                          <a:latin typeface="Times New Roman" panose="02020603050405020304" pitchFamily="18" charset="0"/>
                          <a:cs typeface="Times New Roman" panose="02020603050405020304" pitchFamily="18" charset="0"/>
                        </a:rPr>
                        <a:t>очень</a:t>
                      </a:r>
                      <a:r>
                        <a:rPr lang="ru-RU" sz="1600" b="0" i="0" u="none" strike="noStrike">
                          <a:solidFill>
                            <a:srgbClr val="000000"/>
                          </a:solidFill>
                          <a:effectLst/>
                          <a:latin typeface="Times New Roman" panose="02020603050405020304" pitchFamily="18" charset="0"/>
                          <a:cs typeface="Times New Roman" panose="02020603050405020304" pitchFamily="18" charset="0"/>
                        </a:rPr>
                        <a:t> прекрасный.</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28">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Р9</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dirty="0">
                          <a:solidFill>
                            <a:srgbClr val="000000"/>
                          </a:solidFill>
                          <a:effectLst/>
                          <a:latin typeface="Times New Roman" panose="02020603050405020304" pitchFamily="18" charset="0"/>
                          <a:cs typeface="Times New Roman" panose="02020603050405020304" pitchFamily="18" charset="0"/>
                        </a:rPr>
                        <a:t>Употребление рядом или близко однокоренных слов (тавтология)</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panose="02020603050405020304" pitchFamily="18" charset="0"/>
                          <a:cs typeface="Times New Roman" panose="02020603050405020304" pitchFamily="18" charset="0"/>
                        </a:rPr>
                        <a:t>В этом </a:t>
                      </a:r>
                      <a:r>
                        <a:rPr lang="ru-RU" sz="1600" b="1" dirty="0">
                          <a:solidFill>
                            <a:srgbClr val="000000"/>
                          </a:solidFill>
                          <a:effectLst/>
                          <a:latin typeface="Times New Roman" panose="02020603050405020304" pitchFamily="18" charset="0"/>
                          <a:cs typeface="Times New Roman" panose="02020603050405020304" pitchFamily="18" charset="0"/>
                        </a:rPr>
                        <a:t>рассказе рассказывается</a:t>
                      </a:r>
                      <a:r>
                        <a:rPr lang="ru-RU" sz="1600" b="0" i="0" u="none" strike="noStrike" dirty="0">
                          <a:solidFill>
                            <a:srgbClr val="000000"/>
                          </a:solidFill>
                          <a:effectLst/>
                          <a:latin typeface="Times New Roman" panose="02020603050405020304" pitchFamily="18" charset="0"/>
                          <a:cs typeface="Times New Roman" panose="02020603050405020304" pitchFamily="18" charset="0"/>
                        </a:rPr>
                        <a:t> о реальных событиях.</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91">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Р10</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a:solidFill>
                            <a:srgbClr val="000000"/>
                          </a:solidFill>
                          <a:effectLst/>
                          <a:latin typeface="Times New Roman" panose="02020603050405020304" pitchFamily="18" charset="0"/>
                          <a:cs typeface="Times New Roman" panose="02020603050405020304" pitchFamily="18" charset="0"/>
                        </a:rPr>
                        <a:t>Неоправданное повторение слова</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1" dirty="0">
                          <a:solidFill>
                            <a:srgbClr val="000000"/>
                          </a:solidFill>
                          <a:effectLst/>
                          <a:latin typeface="Times New Roman" panose="02020603050405020304" pitchFamily="18" charset="0"/>
                          <a:cs typeface="Times New Roman" panose="02020603050405020304" pitchFamily="18" charset="0"/>
                        </a:rPr>
                        <a:t>Герой </a:t>
                      </a:r>
                      <a:r>
                        <a:rPr lang="ru-RU" sz="1600" b="0" dirty="0">
                          <a:solidFill>
                            <a:srgbClr val="000000"/>
                          </a:solidFill>
                          <a:effectLst/>
                          <a:latin typeface="Times New Roman" panose="02020603050405020304" pitchFamily="18" charset="0"/>
                          <a:cs typeface="Times New Roman" panose="02020603050405020304" pitchFamily="18" charset="0"/>
                        </a:rPr>
                        <a:t>рассказа не задумывается над своим поступком. </a:t>
                      </a:r>
                      <a:r>
                        <a:rPr lang="ru-RU" sz="1600" b="1" dirty="0">
                          <a:solidFill>
                            <a:srgbClr val="000000"/>
                          </a:solidFill>
                          <a:effectLst/>
                          <a:latin typeface="Times New Roman" panose="02020603050405020304" pitchFamily="18" charset="0"/>
                          <a:cs typeface="Times New Roman" panose="02020603050405020304" pitchFamily="18" charset="0"/>
                        </a:rPr>
                        <a:t>Герой</a:t>
                      </a:r>
                      <a:r>
                        <a:rPr lang="ru-RU" sz="1600" b="0" i="0" u="none" strike="noStrike" dirty="0">
                          <a:solidFill>
                            <a:srgbClr val="000000"/>
                          </a:solidFill>
                          <a:effectLst/>
                          <a:latin typeface="Times New Roman" panose="02020603050405020304" pitchFamily="18" charset="0"/>
                          <a:cs typeface="Times New Roman" panose="02020603050405020304" pitchFamily="18" charset="0"/>
                        </a:rPr>
                        <a:t> даже не понимает всей глубины содеянного им.</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6591">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Р11</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a:solidFill>
                            <a:srgbClr val="000000"/>
                          </a:solidFill>
                          <a:effectLst/>
                          <a:latin typeface="Times New Roman" panose="02020603050405020304" pitchFamily="18" charset="0"/>
                          <a:cs typeface="Times New Roman" panose="02020603050405020304" pitchFamily="18" charset="0"/>
                        </a:rPr>
                        <a:t>Бедность и однообразие синтаксических конструкций</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1" dirty="0">
                          <a:solidFill>
                            <a:srgbClr val="000000"/>
                          </a:solidFill>
                          <a:effectLst/>
                          <a:latin typeface="Times New Roman" panose="02020603050405020304" pitchFamily="18" charset="0"/>
                          <a:cs typeface="Times New Roman" panose="02020603050405020304" pitchFamily="18" charset="0"/>
                        </a:rPr>
                        <a:t>Когда писатель пришел в редакцию</a:t>
                      </a:r>
                      <a:r>
                        <a:rPr lang="ru-RU" sz="1600" b="0" dirty="0">
                          <a:solidFill>
                            <a:srgbClr val="000000"/>
                          </a:solidFill>
                          <a:effectLst/>
                          <a:latin typeface="Times New Roman" panose="02020603050405020304" pitchFamily="18" charset="0"/>
                          <a:cs typeface="Times New Roman" panose="02020603050405020304" pitchFamily="18" charset="0"/>
                        </a:rPr>
                        <a:t>, его принял главный редактор. </a:t>
                      </a:r>
                      <a:r>
                        <a:rPr lang="ru-RU" sz="1600" b="1" dirty="0">
                          <a:solidFill>
                            <a:srgbClr val="000000"/>
                          </a:solidFill>
                          <a:effectLst/>
                          <a:latin typeface="Times New Roman" panose="02020603050405020304" pitchFamily="18" charset="0"/>
                          <a:cs typeface="Times New Roman" panose="02020603050405020304" pitchFamily="18" charset="0"/>
                        </a:rPr>
                        <a:t>Когда они поговорили</a:t>
                      </a:r>
                      <a:r>
                        <a:rPr lang="ru-RU" sz="1600" b="0" i="0" u="none" strike="noStrike" dirty="0">
                          <a:solidFill>
                            <a:srgbClr val="000000"/>
                          </a:solidFill>
                          <a:effectLst/>
                          <a:latin typeface="Times New Roman" panose="02020603050405020304" pitchFamily="18" charset="0"/>
                          <a:cs typeface="Times New Roman" panose="02020603050405020304" pitchFamily="18" charset="0"/>
                        </a:rPr>
                        <a:t>, писатель отправился в гостиницу.</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7728">
                <a:tc>
                  <a:txBody>
                    <a:bodyPr/>
                    <a:lstStyle/>
                    <a:p>
                      <a:pPr marL="38100" marR="38100" indent="142240" algn="ctr" rtl="0" fontAlgn="t"/>
                      <a:r>
                        <a:rPr lang="ru-RU" sz="1600" b="1">
                          <a:solidFill>
                            <a:srgbClr val="000000"/>
                          </a:solidFill>
                          <a:effectLst/>
                          <a:latin typeface="Times New Roman" panose="02020603050405020304" pitchFamily="18" charset="0"/>
                          <a:cs typeface="Times New Roman" panose="02020603050405020304" pitchFamily="18" charset="0"/>
                        </a:rPr>
                        <a:t>Р12</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i="0" u="none" strike="noStrike">
                          <a:solidFill>
                            <a:srgbClr val="000000"/>
                          </a:solidFill>
                          <a:effectLst/>
                          <a:latin typeface="Times New Roman" panose="02020603050405020304" pitchFamily="18" charset="0"/>
                          <a:cs typeface="Times New Roman" panose="02020603050405020304" pitchFamily="18" charset="0"/>
                        </a:rPr>
                        <a:t>Употребление лишних слов, лексическая избыточность</a:t>
                      </a:r>
                      <a:endParaRPr lang="ru-RU" sz="160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42240" algn="just" rtl="0" fontAlgn="t"/>
                      <a:r>
                        <a:rPr lang="ru-RU" sz="1600" b="0" dirty="0">
                          <a:solidFill>
                            <a:srgbClr val="000000"/>
                          </a:solidFill>
                          <a:effectLst/>
                          <a:latin typeface="Times New Roman" panose="02020603050405020304" pitchFamily="18" charset="0"/>
                          <a:cs typeface="Times New Roman" panose="02020603050405020304" pitchFamily="18" charset="0"/>
                        </a:rPr>
                        <a:t>Тогда о том, чтобы вы могли улыбнуться,  </a:t>
                      </a:r>
                      <a:r>
                        <a:rPr lang="ru-RU" sz="1600" b="1" dirty="0">
                          <a:solidFill>
                            <a:srgbClr val="000000"/>
                          </a:solidFill>
                          <a:effectLst/>
                          <a:latin typeface="Times New Roman" panose="02020603050405020304" pitchFamily="18" charset="0"/>
                          <a:cs typeface="Times New Roman" panose="02020603050405020304" pitchFamily="18" charset="0"/>
                        </a:rPr>
                        <a:t>об этом </a:t>
                      </a:r>
                      <a:r>
                        <a:rPr lang="ru-RU" sz="1600" b="0" dirty="0">
                          <a:solidFill>
                            <a:srgbClr val="000000"/>
                          </a:solidFill>
                          <a:effectLst/>
                          <a:latin typeface="Times New Roman" panose="02020603050405020304" pitchFamily="18" charset="0"/>
                          <a:cs typeface="Times New Roman" panose="02020603050405020304" pitchFamily="18" charset="0"/>
                        </a:rPr>
                        <a:t>позаботится книжный наш магазин.</a:t>
                      </a:r>
                      <a:endParaRPr lang="ru-RU" sz="1600" dirty="0">
                        <a:solidFill>
                          <a:srgbClr val="000000"/>
                        </a:solidFill>
                        <a:effectLst/>
                        <a:latin typeface="Times New Roman" panose="02020603050405020304" pitchFamily="18" charset="0"/>
                        <a:cs typeface="Times New Roman" panose="02020603050405020304" pitchFamily="18" charset="0"/>
                      </a:endParaRPr>
                    </a:p>
                  </a:txBody>
                  <a:tcPr marL="41831" marR="418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208633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85010" y="266298"/>
            <a:ext cx="5983705" cy="6054293"/>
          </a:xfrm>
        </p:spPr>
        <p:txBody>
          <a:bodyPr>
            <a:normAutofit/>
          </a:bodyPr>
          <a:lstStyle/>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Каждый учитель выпускных </a:t>
            </a:r>
            <a:r>
              <a:rPr lang="ru-RU" b="1" dirty="0">
                <a:latin typeface="Times New Roman" panose="02020603050405020304" pitchFamily="18" charset="0"/>
                <a:cs typeface="Times New Roman" panose="02020603050405020304" pitchFamily="18" charset="0"/>
              </a:rPr>
              <a:t>классов                                                            задает себе вопрос: </a:t>
            </a:r>
            <a:endParaRPr lang="ru-RU" b="1" dirty="0" smtClean="0">
              <a:latin typeface="Times New Roman" panose="02020603050405020304" pitchFamily="18" charset="0"/>
              <a:cs typeface="Times New Roman" panose="02020603050405020304" pitchFamily="18" charset="0"/>
            </a:endParaRPr>
          </a:p>
          <a:p>
            <a:pPr marL="45720" indent="0" algn="ctr">
              <a:buNone/>
            </a:pPr>
            <a:endParaRPr lang="ru-RU" b="1" dirty="0" smtClean="0">
              <a:solidFill>
                <a:srgbClr val="FF0000"/>
              </a:solidFill>
              <a:latin typeface="Times New Roman" panose="02020603050405020304" pitchFamily="18" charset="0"/>
              <a:cs typeface="Times New Roman" panose="02020603050405020304" pitchFamily="18" charset="0"/>
            </a:endParaRPr>
          </a:p>
          <a:p>
            <a:pPr marL="45720" indent="0" algn="ctr">
              <a:buNone/>
            </a:pPr>
            <a:r>
              <a:rPr lang="ru-RU" b="1" dirty="0" smtClean="0">
                <a:solidFill>
                  <a:srgbClr val="FF0000"/>
                </a:solidFill>
                <a:latin typeface="Times New Roman" panose="02020603050405020304" pitchFamily="18" charset="0"/>
                <a:cs typeface="Times New Roman" panose="02020603050405020304" pitchFamily="18" charset="0"/>
              </a:rPr>
              <a:t>«</a:t>
            </a:r>
            <a:r>
              <a:rPr lang="ru-RU" b="1" dirty="0">
                <a:solidFill>
                  <a:srgbClr val="FF0000"/>
                </a:solidFill>
                <a:latin typeface="Times New Roman" panose="02020603050405020304" pitchFamily="18" charset="0"/>
                <a:cs typeface="Times New Roman" panose="02020603050405020304" pitchFamily="18" charset="0"/>
              </a:rPr>
              <a:t>Как подготовить детей </a:t>
            </a:r>
            <a:r>
              <a:rPr lang="ru-RU" b="1" dirty="0" smtClean="0">
                <a:solidFill>
                  <a:srgbClr val="FF0000"/>
                </a:solidFill>
                <a:latin typeface="Times New Roman" panose="02020603050405020304" pitchFamily="18" charset="0"/>
                <a:cs typeface="Times New Roman" panose="02020603050405020304" pitchFamily="18" charset="0"/>
              </a:rPr>
              <a:t>к экзамену?»</a:t>
            </a:r>
          </a:p>
          <a:p>
            <a:pPr marL="45720" indent="0" algn="just">
              <a:buNone/>
            </a:pPr>
            <a:endParaRPr lang="ru-RU" b="1" dirty="0">
              <a:latin typeface="Times New Roman" panose="02020603050405020304" pitchFamily="18" charset="0"/>
              <a:cs typeface="Times New Roman" panose="02020603050405020304" pitchFamily="18" charset="0"/>
            </a:endParaRPr>
          </a:p>
          <a:p>
            <a:pPr marL="45720" indent="0" algn="ctr">
              <a:buNone/>
            </a:pPr>
            <a:r>
              <a:rPr lang="ru-RU" b="1" dirty="0" smtClean="0">
                <a:latin typeface="Times New Roman" panose="02020603050405020304" pitchFamily="18" charset="0"/>
                <a:cs typeface="Times New Roman" panose="02020603050405020304" pitchFamily="18" charset="0"/>
              </a:rPr>
              <a:t> Думаю,  что прежде </a:t>
            </a:r>
            <a:r>
              <a:rPr lang="ru-RU" b="1" dirty="0">
                <a:latin typeface="Times New Roman" panose="02020603050405020304" pitchFamily="18" charset="0"/>
                <a:cs typeface="Times New Roman" panose="02020603050405020304" pitchFamily="18" charset="0"/>
              </a:rPr>
              <a:t>всего </a:t>
            </a:r>
            <a:r>
              <a:rPr lang="ru-RU" b="1" dirty="0" smtClean="0">
                <a:latin typeface="Times New Roman" panose="02020603050405020304" pitchFamily="18" charset="0"/>
                <a:cs typeface="Times New Roman" panose="02020603050405020304" pitchFamily="18" charset="0"/>
              </a:rPr>
              <a:t>старшеклассникам необходимо представить полную </a:t>
            </a:r>
            <a:r>
              <a:rPr lang="ru-RU" b="1" dirty="0">
                <a:latin typeface="Times New Roman" panose="02020603050405020304" pitchFamily="18" charset="0"/>
                <a:cs typeface="Times New Roman" panose="02020603050405020304" pitchFamily="18" charset="0"/>
              </a:rPr>
              <a:t>и </a:t>
            </a:r>
            <a:r>
              <a:rPr lang="ru-RU" b="1" dirty="0" smtClean="0">
                <a:latin typeface="Times New Roman" panose="02020603050405020304" pitchFamily="18" charset="0"/>
                <a:cs typeface="Times New Roman" panose="02020603050405020304" pitchFamily="18" charset="0"/>
              </a:rPr>
              <a:t>достоверную информацию </a:t>
            </a:r>
            <a:r>
              <a:rPr lang="ru-RU" b="1" dirty="0">
                <a:latin typeface="Times New Roman" panose="02020603050405020304" pitchFamily="18" charset="0"/>
                <a:cs typeface="Times New Roman" panose="02020603050405020304" pitchFamily="18" charset="0"/>
              </a:rPr>
              <a:t>о цели и </a:t>
            </a:r>
            <a:r>
              <a:rPr lang="ru-RU" b="1" dirty="0" smtClean="0">
                <a:latin typeface="Times New Roman" panose="02020603050405020304" pitchFamily="18" charset="0"/>
                <a:cs typeface="Times New Roman" panose="02020603050405020304" pitchFamily="18" charset="0"/>
              </a:rPr>
              <a:t>значении </a:t>
            </a:r>
            <a:r>
              <a:rPr lang="ru-RU" b="1" dirty="0">
                <a:latin typeface="Times New Roman" panose="02020603050405020304" pitchFamily="18" charset="0"/>
                <a:cs typeface="Times New Roman" panose="02020603050405020304" pitchFamily="18" charset="0"/>
              </a:rPr>
              <a:t>экзамена, его структуре, объеме проверяемых знаний. Другими </a:t>
            </a:r>
            <a:r>
              <a:rPr lang="ru-RU" b="1" dirty="0" smtClean="0">
                <a:latin typeface="Times New Roman" panose="02020603050405020304" pitchFamily="18" charset="0"/>
                <a:cs typeface="Times New Roman" panose="02020603050405020304" pitchFamily="18" charset="0"/>
              </a:rPr>
              <a:t>словами</a:t>
            </a:r>
            <a:r>
              <a:rPr lang="ru-RU" b="1" dirty="0">
                <a:latin typeface="Times New Roman" panose="02020603050405020304" pitchFamily="18" charset="0"/>
                <a:cs typeface="Times New Roman" panose="02020603050405020304" pitchFamily="18" charset="0"/>
              </a:rPr>
              <a:t>, ученик должен понимать, что от него требуется и реально оценивать свои </a:t>
            </a:r>
            <a:r>
              <a:rPr lang="ru-RU" b="1" dirty="0" smtClean="0">
                <a:latin typeface="Times New Roman" panose="02020603050405020304" pitchFamily="18" charset="0"/>
                <a:cs typeface="Times New Roman" panose="02020603050405020304" pitchFamily="18" charset="0"/>
              </a:rPr>
              <a:t>возможности.</a:t>
            </a:r>
            <a:endParaRPr lang="ru-RU" dirty="0">
              <a:latin typeface="Times New Roman" panose="02020603050405020304" pitchFamily="18" charset="0"/>
              <a:cs typeface="Times New Roman" panose="02020603050405020304" pitchFamily="18" charset="0"/>
            </a:endParaRPr>
          </a:p>
        </p:txBody>
      </p:sp>
      <p:pic>
        <p:nvPicPr>
          <p:cNvPr id="5" name="Picture 2" descr="C:\Users\Диляра\Desktop\фото блог\20201026_134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308634" y="1218430"/>
            <a:ext cx="5831041" cy="4373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9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noAutofit/>
          </a:bodyPr>
          <a:lstStyle/>
          <a:p>
            <a:r>
              <a:rPr lang="ru-RU" sz="1800" b="1" dirty="0">
                <a:latin typeface="Times New Roman" panose="02020603050405020304" pitchFamily="18" charset="0"/>
                <a:cs typeface="Times New Roman" panose="02020603050405020304" pitchFamily="18" charset="0"/>
              </a:rPr>
              <a:t>Для профилактики речевых ошибок полезно предлагать школьникам тренировочные упражнения следующих видов</a:t>
            </a:r>
            <a:r>
              <a:rPr lang="ru-RU" sz="1800" b="1" dirty="0" smtClean="0">
                <a:latin typeface="Times New Roman" panose="02020603050405020304" pitchFamily="18" charset="0"/>
                <a:cs typeface="Times New Roman" panose="02020603050405020304" pitchFamily="18" charset="0"/>
              </a:rPr>
              <a:t>:</a:t>
            </a: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1) найти и заменить слова, употребленные в несвойственном значении, речевые штампы, канцеляризмы;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2</a:t>
            </a:r>
            <a:r>
              <a:rPr lang="ru-RU" sz="1800" dirty="0">
                <a:latin typeface="Times New Roman" panose="02020603050405020304" pitchFamily="18" charset="0"/>
                <a:cs typeface="Times New Roman" panose="02020603050405020304" pitchFamily="18" charset="0"/>
              </a:rPr>
              <a:t>) обнаружить и устранить неоправданные речевые повторы, нарушения лексической сочетаемости;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3</a:t>
            </a:r>
            <a:r>
              <a:rPr lang="ru-RU" sz="1800" dirty="0">
                <a:latin typeface="Times New Roman" panose="02020603050405020304" pitchFamily="18" charset="0"/>
                <a:cs typeface="Times New Roman" panose="02020603050405020304" pitchFamily="18" charset="0"/>
              </a:rPr>
              <a:t>) указать и исправить необоснованные пропуски слов, удалить лишние слова во избежание плеоназма;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4</a:t>
            </a:r>
            <a:r>
              <a:rPr lang="ru-RU" sz="1800" dirty="0">
                <a:latin typeface="Times New Roman" panose="02020603050405020304" pitchFamily="18" charset="0"/>
                <a:cs typeface="Times New Roman" panose="02020603050405020304" pitchFamily="18" charset="0"/>
              </a:rPr>
              <a:t>) исправить порядок слов, приводящий к неоднозначному пониманию фразы</a:t>
            </a:r>
            <a:r>
              <a:rPr lang="ru-RU" sz="1800" dirty="0" smtClean="0">
                <a:latin typeface="Times New Roman" panose="02020603050405020304" pitchFamily="18" charset="0"/>
                <a:cs typeface="Times New Roman" panose="02020603050405020304" pitchFamily="18" charset="0"/>
              </a:rPr>
              <a:t>.</a:t>
            </a: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После того как черновик сочинения в основном написан, следует его отредактировать</a:t>
            </a:r>
            <a:r>
              <a:rPr lang="ru-RU" sz="1800" dirty="0" smtClean="0">
                <a:latin typeface="Times New Roman" panose="02020603050405020304" pitchFamily="18" charset="0"/>
                <a:cs typeface="Times New Roman" panose="02020603050405020304" pitchFamily="18" charset="0"/>
              </a:rPr>
              <a:t>:</a:t>
            </a: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выделить все необходимые абзацы, отделив доказательство каждого тезиса, и убрать необоснованные смысловые повторы одних и тех же мыслей;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обратить внимание на уместность логических переходов между смысловыми частями высказывания</a:t>
            </a:r>
            <a:r>
              <a:rPr lang="ru-RU" sz="1800" dirty="0" smtClean="0">
                <a:latin typeface="Times New Roman" panose="02020603050405020304" pitchFamily="18" charset="0"/>
                <a:cs typeface="Times New Roman" panose="02020603050405020304" pitchFamily="18" charset="0"/>
              </a:rPr>
              <a:t>;</a:t>
            </a: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 исключить все сомнительные случаи, ведущие к фактическим ошибкам; </a:t>
            </a:r>
            <a:endParaRPr lang="ru-RU" sz="1800"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заметить и устранить речевые ошибки и недочеты</a:t>
            </a:r>
            <a:r>
              <a:rPr lang="ru-RU" sz="1800" dirty="0"/>
              <a:t>. </a:t>
            </a:r>
          </a:p>
        </p:txBody>
      </p:sp>
    </p:spTree>
    <p:extLst>
      <p:ext uri="{BB962C8B-B14F-4D97-AF65-F5344CB8AC3E}">
        <p14:creationId xmlns:p14="http://schemas.microsoft.com/office/powerpoint/2010/main" val="3940653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24888" y="333058"/>
            <a:ext cx="10553219" cy="6324808"/>
          </a:xfrm>
          <a:prstGeom prst="rect">
            <a:avLst/>
          </a:prstGeom>
        </p:spPr>
        <p:txBody>
          <a:bodyPr wrap="square">
            <a:spAutoFit/>
          </a:bodyPr>
          <a:lstStyle/>
          <a:p>
            <a:pPr>
              <a:lnSpc>
                <a:spcPct val="150000"/>
              </a:lnSpc>
            </a:pPr>
            <a:r>
              <a:rPr lang="ru-RU" b="1" u="sng" dirty="0" smtClean="0">
                <a:latin typeface="Times New Roman" panose="02020603050405020304" pitchFamily="18" charset="0"/>
                <a:cs typeface="Times New Roman" panose="02020603050405020304" pitchFamily="18" charset="0"/>
              </a:rPr>
              <a:t>Грамотность (критерий №5)</a:t>
            </a:r>
            <a:endParaRPr lang="ru-RU" b="1" u="sng" dirty="0">
              <a:latin typeface="Times New Roman" panose="02020603050405020304" pitchFamily="18" charset="0"/>
              <a:cs typeface="Times New Roman" panose="02020603050405020304" pitchFamily="18" charset="0"/>
            </a:endParaRPr>
          </a:p>
          <a:p>
            <a:pPr>
              <a:lnSpc>
                <a:spcPct val="150000"/>
              </a:lnSpc>
            </a:pPr>
            <a:r>
              <a:rPr lang="ru-RU" dirty="0">
                <a:latin typeface="Times New Roman" panose="02020603050405020304" pitchFamily="18" charset="0"/>
                <a:cs typeface="Times New Roman" panose="02020603050405020304" pitchFamily="18" charset="0"/>
              </a:rPr>
              <a:t>Незачёт ставится, если на 100 слов допущено более 5 ошибок любого вида — и пунктуационных, и орфографических</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nSpc>
                <a:spcPct val="150000"/>
              </a:lnSpc>
            </a:pPr>
            <a:r>
              <a:rPr lang="ru-RU" dirty="0" smtClean="0">
                <a:latin typeface="Times New Roman" panose="02020603050405020304" pitchFamily="18" charset="0"/>
                <a:cs typeface="Times New Roman" panose="02020603050405020304" pitchFamily="18" charset="0"/>
              </a:rPr>
              <a:t>Ошибки</a:t>
            </a:r>
            <a:r>
              <a:rPr lang="ru-RU" dirty="0">
                <a:latin typeface="Times New Roman" panose="02020603050405020304" pitchFamily="18" charset="0"/>
                <a:cs typeface="Times New Roman" panose="02020603050405020304" pitchFamily="18" charset="0"/>
              </a:rPr>
              <a:t>, встречающиеся удручающе часто </a:t>
            </a:r>
            <a:r>
              <a:rPr lang="ru-RU" dirty="0" smtClean="0">
                <a:latin typeface="Times New Roman" panose="02020603050405020304" pitchFamily="18" charset="0"/>
                <a:cs typeface="Times New Roman" panose="02020603050405020304" pitchFamily="18" charset="0"/>
              </a:rPr>
              <a:t>:</a:t>
            </a:r>
          </a:p>
          <a:p>
            <a:pPr>
              <a:lnSpc>
                <a:spcPct val="150000"/>
              </a:lnSpc>
            </a:pPr>
            <a:r>
              <a:rPr lang="ru-RU" b="1" dirty="0" smtClean="0">
                <a:latin typeface="Times New Roman" panose="02020603050405020304" pitchFamily="18" charset="0"/>
                <a:cs typeface="Times New Roman" panose="02020603050405020304" pitchFamily="18" charset="0"/>
              </a:rPr>
              <a:t>Орфография .</a:t>
            </a:r>
            <a:r>
              <a:rPr lang="ru-RU" dirty="0" smtClean="0">
                <a:latin typeface="Times New Roman" panose="02020603050405020304" pitchFamily="18" charset="0"/>
                <a:cs typeface="Times New Roman" panose="02020603050405020304" pitchFamily="18" charset="0"/>
              </a:rPr>
              <a:t>Наибольшее </a:t>
            </a:r>
            <a:r>
              <a:rPr lang="ru-RU" dirty="0">
                <a:latin typeface="Times New Roman" panose="02020603050405020304" pitchFamily="18" charset="0"/>
                <a:cs typeface="Times New Roman" panose="02020603050405020304" pitchFamily="18" charset="0"/>
              </a:rPr>
              <a:t>количество ошибок допускается в следующих орфограммах: «Правописание безударных гласных, проверяемых ударением», «Словарная лексика», «Дифференциация на письме НЕ-НИ», «Слитно-дефисно-раздельное написание наречий», «Падежные окончания имен существительных», «Правописание Н-НН в кратких причастиях, прилагательных и наречиях», «Правописание производных союзов и предлогов» </a:t>
            </a:r>
            <a:endParaRPr lang="ru-RU" dirty="0" smtClean="0">
              <a:latin typeface="Times New Roman" panose="02020603050405020304" pitchFamily="18" charset="0"/>
              <a:cs typeface="Times New Roman" panose="02020603050405020304" pitchFamily="18" charset="0"/>
            </a:endParaRPr>
          </a:p>
          <a:p>
            <a:pPr>
              <a:lnSpc>
                <a:spcPct val="150000"/>
              </a:lnSpc>
            </a:pPr>
            <a:r>
              <a:rPr lang="ru-RU" b="1" dirty="0" smtClean="0">
                <a:latin typeface="Times New Roman" panose="02020603050405020304" pitchFamily="18" charset="0"/>
                <a:cs typeface="Times New Roman" panose="02020603050405020304" pitchFamily="18" charset="0"/>
              </a:rPr>
              <a:t>Пунктуация .</a:t>
            </a:r>
            <a:r>
              <a:rPr lang="ru-RU" dirty="0" smtClean="0">
                <a:latin typeface="Times New Roman" panose="02020603050405020304" pitchFamily="18" charset="0"/>
                <a:cs typeface="Times New Roman" panose="02020603050405020304" pitchFamily="18" charset="0"/>
              </a:rPr>
              <a:t>Постановка </a:t>
            </a:r>
            <a:r>
              <a:rPr lang="ru-RU" dirty="0">
                <a:latin typeface="Times New Roman" panose="02020603050405020304" pitchFamily="18" charset="0"/>
                <a:cs typeface="Times New Roman" panose="02020603050405020304" pitchFamily="18" charset="0"/>
              </a:rPr>
              <a:t>знаков, отделяющих и выделяющих простые предложения в составе сложных разных видов </a:t>
            </a:r>
            <a:endParaRPr lang="ru-RU" dirty="0" smtClean="0">
              <a:latin typeface="Times New Roman" panose="02020603050405020304" pitchFamily="18" charset="0"/>
              <a:cs typeface="Times New Roman" panose="02020603050405020304" pitchFamily="18" charset="0"/>
            </a:endParaRPr>
          </a:p>
          <a:p>
            <a:pPr>
              <a:lnSpc>
                <a:spcPct val="150000"/>
              </a:lnSpc>
            </a:pPr>
            <a:r>
              <a:rPr lang="ru-RU" b="1" dirty="0" smtClean="0">
                <a:latin typeface="Times New Roman" panose="02020603050405020304" pitchFamily="18" charset="0"/>
                <a:cs typeface="Times New Roman" panose="02020603050405020304" pitchFamily="18" charset="0"/>
              </a:rPr>
              <a:t>Грамматика.</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Ошибки в использовании личных, указательных и определительных местоимений, образование форм местоимений, неправильное употребление деепричастного оборота, избыточное, неверное или недостаточное использование предлогов при связи управление.</a:t>
            </a:r>
          </a:p>
          <a:p>
            <a:pPr>
              <a:lnSpc>
                <a:spcPct val="150000"/>
              </a:lnSpc>
            </a:pP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8565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endParaRPr lang="ru-RU" dirty="0"/>
          </a:p>
        </p:txBody>
      </p:sp>
      <p:sp>
        <p:nvSpPr>
          <p:cNvPr id="3" name="Объект 2"/>
          <p:cNvSpPr>
            <a:spLocks noGrp="1"/>
          </p:cNvSpPr>
          <p:nvPr>
            <p:ph sz="quarter" idx="13"/>
          </p:nvPr>
        </p:nvSpPr>
        <p:spPr>
          <a:xfrm>
            <a:off x="1030310" y="206062"/>
            <a:ext cx="10303100" cy="5738827"/>
          </a:xfrm>
        </p:spPr>
        <p:txBody>
          <a:bodyPr>
            <a:normAutofit/>
          </a:bodyPr>
          <a:lstStyle/>
          <a:p>
            <a:pPr marL="228600" lvl="8">
              <a:lnSpc>
                <a:spcPct val="150000"/>
              </a:lnSpc>
            </a:pPr>
            <a:r>
              <a:rPr lang="ru-RU" sz="2000" b="1" dirty="0">
                <a:latin typeface="Times New Roman" panose="02020603050405020304" pitchFamily="18" charset="0"/>
                <a:cs typeface="Times New Roman" panose="02020603050405020304" pitchFamily="18" charset="0"/>
              </a:rPr>
              <a:t>Согласны ли вы с мыслью, что </a:t>
            </a:r>
            <a:r>
              <a:rPr lang="ru-RU" sz="2000" b="1" dirty="0" err="1">
                <a:latin typeface="Times New Roman" panose="02020603050405020304" pitchFamily="18" charset="0"/>
                <a:cs typeface="Times New Roman" panose="02020603050405020304" pitchFamily="18" charset="0"/>
              </a:rPr>
              <a:t>жизненый</a:t>
            </a:r>
            <a:r>
              <a:rPr lang="ru-RU" sz="2000" b="1" dirty="0">
                <a:latin typeface="Times New Roman" panose="02020603050405020304" pitchFamily="18" charset="0"/>
                <a:cs typeface="Times New Roman" panose="02020603050405020304" pitchFamily="18" charset="0"/>
              </a:rPr>
              <a:t> путь это постоянный выбор?</a:t>
            </a:r>
          </a:p>
          <a:p>
            <a:pPr>
              <a:lnSpc>
                <a:spcPct val="150000"/>
              </a:lnSpc>
            </a:pPr>
            <a:r>
              <a:rPr lang="ru-RU" sz="2000" dirty="0" smtClean="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Я совершенно согласен с этим утверждением, </a:t>
            </a:r>
            <a:r>
              <a:rPr lang="ru-RU" sz="2000" i="1" dirty="0" err="1">
                <a:latin typeface="Times New Roman" panose="02020603050405020304" pitchFamily="18" charset="0"/>
                <a:cs typeface="Times New Roman" panose="02020603050405020304" pitchFamily="18" charset="0"/>
              </a:rPr>
              <a:t>потому-что</a:t>
            </a:r>
            <a:r>
              <a:rPr lang="ru-RU" sz="2000" i="1" dirty="0">
                <a:latin typeface="Times New Roman" panose="02020603050405020304" pitchFamily="18" charset="0"/>
                <a:cs typeface="Times New Roman" panose="02020603050405020304" pitchFamily="18" charset="0"/>
              </a:rPr>
              <a:t> мы делаем каждый день выбор в покупки еды и при приходе домой думаем что можно </a:t>
            </a:r>
            <a:r>
              <a:rPr lang="ru-RU" sz="2000" i="1" dirty="0" err="1">
                <a:latin typeface="Times New Roman" panose="02020603050405020304" pitchFamily="18" charset="0"/>
                <a:cs typeface="Times New Roman" panose="02020603050405020304" pitchFamily="18" charset="0"/>
              </a:rPr>
              <a:t>зготовить</a:t>
            </a:r>
            <a:r>
              <a:rPr lang="ru-RU" sz="2000" i="1" dirty="0">
                <a:latin typeface="Times New Roman" panose="02020603050405020304" pitchFamily="18" charset="0"/>
                <a:cs typeface="Times New Roman" panose="02020603050405020304" pitchFamily="18" charset="0"/>
              </a:rPr>
              <a:t>. Мы выбираем на какую </a:t>
            </a:r>
            <a:r>
              <a:rPr lang="ru-RU" sz="2000" i="1" dirty="0" err="1">
                <a:latin typeface="Times New Roman" panose="02020603050405020304" pitchFamily="18" charset="0"/>
                <a:cs typeface="Times New Roman" panose="02020603050405020304" pitchFamily="18" charset="0"/>
              </a:rPr>
              <a:t>проффесию</a:t>
            </a:r>
            <a:r>
              <a:rPr lang="ru-RU" sz="2000" i="1" dirty="0">
                <a:latin typeface="Times New Roman" panose="02020603050405020304" pitchFamily="18" charset="0"/>
                <a:cs typeface="Times New Roman" panose="02020603050405020304" pitchFamily="18" charset="0"/>
              </a:rPr>
              <a:t> пойти учится а так-же выбираем учится или </a:t>
            </a:r>
            <a:r>
              <a:rPr lang="ru-RU" sz="2000" i="1" dirty="0" err="1">
                <a:latin typeface="Times New Roman" panose="02020603050405020304" pitchFamily="18" charset="0"/>
                <a:cs typeface="Times New Roman" panose="02020603050405020304" pitchFamily="18" charset="0"/>
              </a:rPr>
              <a:t>разгильдяйничеть</a:t>
            </a:r>
            <a:r>
              <a:rPr lang="ru-RU" sz="2000" i="1" dirty="0">
                <a:latin typeface="Times New Roman" panose="02020603050405020304" pitchFamily="18" charset="0"/>
                <a:cs typeface="Times New Roman" panose="02020603050405020304" pitchFamily="18" charset="0"/>
              </a:rPr>
              <a:t>, чтоб потом так-же устроить на хорошо оплачиваемую работу, чтоб быть в достатке обеспечить себя и семью. А выбор может быть во всем пойти </a:t>
            </a:r>
            <a:r>
              <a:rPr lang="ru-RU" sz="2000" i="1" dirty="0" err="1">
                <a:latin typeface="Times New Roman" panose="02020603050405020304" pitchFamily="18" charset="0"/>
                <a:cs typeface="Times New Roman" panose="02020603050405020304" pitchFamily="18" charset="0"/>
              </a:rPr>
              <a:t>малиться</a:t>
            </a:r>
            <a:r>
              <a:rPr lang="ru-RU" sz="2000" i="1" dirty="0">
                <a:latin typeface="Times New Roman" panose="02020603050405020304" pitchFamily="18" charset="0"/>
                <a:cs typeface="Times New Roman" panose="02020603050405020304" pitchFamily="18" charset="0"/>
              </a:rPr>
              <a:t> или пойти в тренажерный зал, отдохнуть дома в </a:t>
            </a:r>
            <a:r>
              <a:rPr lang="ru-RU" sz="2000" i="1" dirty="0" err="1">
                <a:latin typeface="Times New Roman" panose="02020603050405020304" pitchFamily="18" charset="0"/>
                <a:cs typeface="Times New Roman" panose="02020603050405020304" pitchFamily="18" charset="0"/>
              </a:rPr>
              <a:t>тишене</a:t>
            </a:r>
            <a:r>
              <a:rPr lang="ru-RU" sz="2000" i="1" dirty="0">
                <a:latin typeface="Times New Roman" panose="02020603050405020304" pitchFamily="18" charset="0"/>
                <a:cs typeface="Times New Roman" panose="02020603050405020304" pitchFamily="18" charset="0"/>
              </a:rPr>
              <a:t> в спокойствие или же пойти на улицу бегать , прыгать, веселится. Встретится со старыми друзьями или же зависти новых выбор в этом </a:t>
            </a:r>
            <a:r>
              <a:rPr lang="ru-RU" sz="2000" i="1" dirty="0" err="1">
                <a:latin typeface="Times New Roman" panose="02020603050405020304" pitchFamily="18" charset="0"/>
                <a:cs typeface="Times New Roman" panose="02020603050405020304" pitchFamily="18" charset="0"/>
              </a:rPr>
              <a:t>безограничен</a:t>
            </a:r>
            <a:r>
              <a:rPr lang="ru-RU" sz="2000" i="1" dirty="0">
                <a:latin typeface="Times New Roman" panose="02020603050405020304" pitchFamily="18" charset="0"/>
                <a:cs typeface="Times New Roman" panose="02020603050405020304" pitchFamily="18" charset="0"/>
              </a:rPr>
              <a:t>. В наше время и в нашем </a:t>
            </a:r>
            <a:r>
              <a:rPr lang="ru-RU" sz="2000" i="1" dirty="0" err="1">
                <a:latin typeface="Times New Roman" panose="02020603050405020304" pitchFamily="18" charset="0"/>
                <a:cs typeface="Times New Roman" panose="02020603050405020304" pitchFamily="18" charset="0"/>
              </a:rPr>
              <a:t>жизненом</a:t>
            </a:r>
            <a:r>
              <a:rPr lang="ru-RU" sz="2000" i="1" dirty="0">
                <a:latin typeface="Times New Roman" panose="02020603050405020304" pitchFamily="18" charset="0"/>
                <a:cs typeface="Times New Roman" panose="02020603050405020304" pitchFamily="18" charset="0"/>
              </a:rPr>
              <a:t> пути мы постоянно что-то выбирали, выбираем , и будем </a:t>
            </a:r>
            <a:r>
              <a:rPr lang="ru-RU" sz="2000" i="1" dirty="0" smtClean="0">
                <a:latin typeface="Times New Roman" panose="02020603050405020304" pitchFamily="18" charset="0"/>
                <a:cs typeface="Times New Roman" panose="02020603050405020304" pitchFamily="18" charset="0"/>
              </a:rPr>
              <a:t>выбирать</a:t>
            </a:r>
          </a:p>
          <a:p>
            <a:pPr lvl="8">
              <a:lnSpc>
                <a:spcPct val="150000"/>
              </a:lnSpc>
            </a:pPr>
            <a:r>
              <a:rPr lang="ru-RU" sz="1200" dirty="0" smtClean="0">
                <a:latin typeface="Times New Roman" panose="02020603050405020304" pitchFamily="18" charset="0"/>
                <a:cs typeface="Times New Roman" panose="02020603050405020304" pitchFamily="18" charset="0"/>
              </a:rPr>
              <a:t>Согласны ли вы с мыслью, что </a:t>
            </a:r>
            <a:r>
              <a:rPr lang="ru-RU" sz="1200" dirty="0" err="1" smtClean="0">
                <a:latin typeface="Times New Roman" panose="02020603050405020304" pitchFamily="18" charset="0"/>
                <a:cs typeface="Times New Roman" panose="02020603050405020304" pitchFamily="18" charset="0"/>
              </a:rPr>
              <a:t>жизненый</a:t>
            </a:r>
            <a:r>
              <a:rPr lang="ru-RU" sz="1200" dirty="0" smtClean="0">
                <a:latin typeface="Times New Roman" panose="02020603050405020304" pitchFamily="18" charset="0"/>
                <a:cs typeface="Times New Roman" panose="02020603050405020304" pitchFamily="18" charset="0"/>
              </a:rPr>
              <a:t> путь это постоянный выбор?</a:t>
            </a:r>
          </a:p>
        </p:txBody>
      </p:sp>
    </p:spTree>
    <p:extLst>
      <p:ext uri="{BB962C8B-B14F-4D97-AF65-F5344CB8AC3E}">
        <p14:creationId xmlns:p14="http://schemas.microsoft.com/office/powerpoint/2010/main" val="366205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3"/>
          </p:nvPr>
        </p:nvSpPr>
        <p:spPr>
          <a:xfrm>
            <a:off x="579549" y="473942"/>
            <a:ext cx="10921285" cy="3474720"/>
          </a:xfrm>
        </p:spPr>
        <p:txBody>
          <a:bodyPr>
            <a:noAutofit/>
          </a:bodyPr>
          <a:lstStyle/>
          <a:p>
            <a:r>
              <a:rPr lang="ru-RU" sz="2000" dirty="0">
                <a:latin typeface="Times New Roman" panose="02020603050405020304" pitchFamily="18" charset="0"/>
                <a:cs typeface="Times New Roman" panose="02020603050405020304" pitchFamily="18" charset="0"/>
              </a:rPr>
              <a:t>Внедрение методики поэтапного обучения редактированию с начала 8 класса (все темы школьной программы по орфографии русского языка изучены и отработаны)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Включение заданий описанного типа как в работу на уроках русского языка, так и на уроках литературы (возможно, с целью привлечения внимания и формирования дополнительного интереса к художественным текстам)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Знакомство учащихся с сочинениями других выпускников и аспектный анализ этих работ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Написание тренировочных работ по темам, адекватным темам предстоящего сочинения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Привлечение учителем внимания на определенном этапе времени, отведенного для написания (не менее 20 минут до конца сдачи работ) к процессу самопроверки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Переработка проверенных сочинений по замечаниям учителя</a:t>
            </a:r>
          </a:p>
        </p:txBody>
      </p:sp>
    </p:spTree>
    <p:extLst>
      <p:ext uri="{BB962C8B-B14F-4D97-AF65-F5344CB8AC3E}">
        <p14:creationId xmlns:p14="http://schemas.microsoft.com/office/powerpoint/2010/main" val="851248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35195" y="512440"/>
            <a:ext cx="8699667" cy="1015663"/>
          </a:xfrm>
          <a:prstGeom prst="rect">
            <a:avLst/>
          </a:prstGeom>
        </p:spPr>
        <p:txBody>
          <a:bodyPr wrap="square">
            <a:spAutoFit/>
          </a:bodyPr>
          <a:lstStyle/>
          <a:p>
            <a:pPr algn="ctr" fontAlgn="base"/>
            <a:r>
              <a:rPr lang="ru-RU" sz="2400" b="1" dirty="0" smtClean="0"/>
              <a:t>1. </a:t>
            </a:r>
            <a:r>
              <a:rPr lang="ru-RU" sz="2400" b="1" dirty="0"/>
              <a:t>Чревоугодие: пересказ вместо аргументации</a:t>
            </a:r>
          </a:p>
          <a:p>
            <a:pPr algn="ctr"/>
            <a:r>
              <a:rPr lang="ru-RU" dirty="0"/>
              <a:t/>
            </a:r>
            <a:br>
              <a:rPr lang="ru-RU" dirty="0"/>
            </a:br>
            <a:endParaRPr lang="ru-RU" dirty="0"/>
          </a:p>
        </p:txBody>
      </p:sp>
      <p:pic>
        <p:nvPicPr>
          <p:cNvPr id="2050" name="Picture 2" descr="https://image.mel.fm/i/n/nVwd8ZLvhS/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121" y="1179549"/>
            <a:ext cx="6999204" cy="510111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4590" y="1295947"/>
            <a:ext cx="4700337" cy="3416320"/>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П</a:t>
            </a:r>
            <a:r>
              <a:rPr lang="ru-RU" sz="2400" dirty="0" smtClean="0">
                <a:latin typeface="Times New Roman" panose="02020603050405020304" pitchFamily="18" charset="0"/>
                <a:cs typeface="Times New Roman" panose="02020603050405020304" pitchFamily="18" charset="0"/>
              </a:rPr>
              <a:t>роверяющий </a:t>
            </a:r>
            <a:r>
              <a:rPr lang="ru-RU" sz="2400" dirty="0">
                <a:latin typeface="Times New Roman" panose="02020603050405020304" pitchFamily="18" charset="0"/>
                <a:cs typeface="Times New Roman" panose="02020603050405020304" pitchFamily="18" charset="0"/>
              </a:rPr>
              <a:t>видит, что в сочинении больше пересказа, чем рассуждения, и никакой связи между тезисом и примером нет. Выглядит это так же комично, как </a:t>
            </a:r>
            <a:r>
              <a:rPr lang="ru-RU" sz="2400" dirty="0" err="1">
                <a:latin typeface="Times New Roman" panose="02020603050405020304" pitchFamily="18" charset="0"/>
                <a:cs typeface="Times New Roman" panose="02020603050405020304" pitchFamily="18" charset="0"/>
              </a:rPr>
              <a:t>бургер</a:t>
            </a:r>
            <a:r>
              <a:rPr lang="ru-RU" sz="2400" dirty="0">
                <a:latin typeface="Times New Roman" panose="02020603050405020304" pitchFamily="18" charset="0"/>
                <a:cs typeface="Times New Roman" panose="02020603050405020304" pitchFamily="18" charset="0"/>
              </a:rPr>
              <a:t> на картинке. За лишними деталями теряется мысль, и без склеивающих текст комментариев всё рассыпается на </a:t>
            </a:r>
            <a:r>
              <a:rPr lang="ru-RU" sz="2400" dirty="0" smtClean="0">
                <a:latin typeface="Times New Roman" panose="02020603050405020304" pitchFamily="18" charset="0"/>
                <a:cs typeface="Times New Roman" panose="02020603050405020304" pitchFamily="18" charset="0"/>
              </a:rPr>
              <a:t>части.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850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35195" y="512440"/>
            <a:ext cx="8699667" cy="1384995"/>
          </a:xfrm>
          <a:prstGeom prst="rect">
            <a:avLst/>
          </a:prstGeom>
        </p:spPr>
        <p:txBody>
          <a:bodyPr wrap="square">
            <a:spAutoFit/>
          </a:bodyPr>
          <a:lstStyle/>
          <a:p>
            <a:pPr algn="ctr" fontAlgn="base"/>
            <a:r>
              <a:rPr lang="ru-RU" b="1" dirty="0" smtClean="0"/>
              <a:t> </a:t>
            </a:r>
            <a:r>
              <a:rPr lang="ru-RU" sz="2400" b="1" dirty="0" smtClean="0"/>
              <a:t>2.Зависть</a:t>
            </a:r>
            <a:r>
              <a:rPr lang="ru-RU" sz="2400" b="1" dirty="0"/>
              <a:t>: чужие мысли вместо своих</a:t>
            </a:r>
          </a:p>
          <a:p>
            <a:pPr algn="ctr" fontAlgn="base"/>
            <a:endParaRPr lang="ru-RU" sz="2400" b="1" dirty="0"/>
          </a:p>
          <a:p>
            <a:pPr algn="ctr"/>
            <a:r>
              <a:rPr lang="ru-RU" dirty="0"/>
              <a:t/>
            </a:r>
            <a:br>
              <a:rPr lang="ru-RU" dirty="0"/>
            </a:br>
            <a:endParaRPr lang="ru-RU" dirty="0"/>
          </a:p>
        </p:txBody>
      </p:sp>
      <p:sp>
        <p:nvSpPr>
          <p:cNvPr id="5" name="Прямоугольник 4"/>
          <p:cNvSpPr/>
          <p:nvPr/>
        </p:nvSpPr>
        <p:spPr>
          <a:xfrm>
            <a:off x="224590" y="1295947"/>
            <a:ext cx="4700337" cy="1569660"/>
          </a:xfrm>
          <a:prstGeom prst="rect">
            <a:avLst/>
          </a:prstGeom>
        </p:spPr>
        <p:txBody>
          <a:bodyPr wrap="square">
            <a:spAutoFit/>
          </a:bodyPr>
          <a:lstStyle/>
          <a:p>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a:t>
            </a:r>
            <a:r>
              <a:rPr lang="ru-RU" sz="2400" dirty="0" smtClean="0">
                <a:latin typeface="Times New Roman" panose="02020603050405020304" pitchFamily="18" charset="0"/>
                <a:cs typeface="Times New Roman" panose="02020603050405020304" pitchFamily="18" charset="0"/>
              </a:rPr>
              <a:t>разброс соединяются </a:t>
            </a:r>
            <a:r>
              <a:rPr lang="ru-RU" sz="2400" dirty="0">
                <a:latin typeface="Times New Roman" panose="02020603050405020304" pitchFamily="18" charset="0"/>
                <a:cs typeface="Times New Roman" panose="02020603050405020304" pitchFamily="18" charset="0"/>
              </a:rPr>
              <a:t>фрагменты </a:t>
            </a:r>
            <a:r>
              <a:rPr lang="ru-RU" sz="2400" dirty="0" smtClean="0">
                <a:latin typeface="Times New Roman" panose="02020603050405020304" pitchFamily="18" charset="0"/>
                <a:cs typeface="Times New Roman" panose="02020603050405020304" pitchFamily="18" charset="0"/>
              </a:rPr>
              <a:t> сочинений,</a:t>
            </a:r>
            <a:r>
              <a:rPr lang="ru-RU" sz="2400" dirty="0">
                <a:latin typeface="Times New Roman" panose="02020603050405020304" pitchFamily="18" charset="0"/>
                <a:cs typeface="Times New Roman" panose="02020603050405020304" pitchFamily="18" charset="0"/>
              </a:rPr>
              <a:t> чужих мыслей больше, чем ваших собственных</a:t>
            </a:r>
          </a:p>
        </p:txBody>
      </p:sp>
      <p:pic>
        <p:nvPicPr>
          <p:cNvPr id="3074" name="Picture 2" descr="https://image.mel.fm/i/t/tMPi0nkUhS/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142" y="1204936"/>
            <a:ext cx="6997141" cy="509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327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32500" y="495491"/>
            <a:ext cx="8699667" cy="1015663"/>
          </a:xfrm>
          <a:prstGeom prst="rect">
            <a:avLst/>
          </a:prstGeom>
        </p:spPr>
        <p:txBody>
          <a:bodyPr wrap="square">
            <a:spAutoFit/>
          </a:bodyPr>
          <a:lstStyle/>
          <a:p>
            <a:pPr algn="ctr" fontAlgn="base"/>
            <a:r>
              <a:rPr lang="ru-RU" sz="2400" b="1" dirty="0" smtClean="0"/>
              <a:t>3. </a:t>
            </a:r>
            <a:r>
              <a:rPr lang="ru-RU" sz="2400" b="1" dirty="0"/>
              <a:t>Уныние: несвязный и запутанный текст</a:t>
            </a:r>
          </a:p>
          <a:p>
            <a:pPr algn="ctr"/>
            <a:r>
              <a:rPr lang="ru-RU" dirty="0"/>
              <a:t/>
            </a:r>
            <a:br>
              <a:rPr lang="ru-RU" dirty="0"/>
            </a:br>
            <a:endParaRPr lang="ru-RU" dirty="0"/>
          </a:p>
        </p:txBody>
      </p:sp>
      <p:pic>
        <p:nvPicPr>
          <p:cNvPr id="4098" name="Picture 2" descr="https://image.mel.fm/i/e/eDHTwNxng4/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853" y="1295946"/>
            <a:ext cx="6659949" cy="48538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8758" y="1308524"/>
            <a:ext cx="4989095" cy="2677656"/>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 Соответствие теме — основной критерий. Сочинение должно быть развёрнутым ответом на поставленный вопрос, и если вы, запутавшись в своих мыслях, забудете дать на него ответ, не зачтут всю </a:t>
            </a:r>
            <a:r>
              <a:rPr lang="ru-RU" sz="2400" dirty="0" smtClean="0">
                <a:latin typeface="Times New Roman" panose="02020603050405020304" pitchFamily="18" charset="0"/>
                <a:cs typeface="Times New Roman" panose="02020603050405020304" pitchFamily="18" charset="0"/>
              </a:rPr>
              <a:t>работу</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553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age.mel.fm/i/d/dJgMqNm9jl/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499" y="1130801"/>
            <a:ext cx="6922772" cy="504541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032500" y="495491"/>
            <a:ext cx="8699667" cy="1015663"/>
          </a:xfrm>
          <a:prstGeom prst="rect">
            <a:avLst/>
          </a:prstGeom>
        </p:spPr>
        <p:txBody>
          <a:bodyPr wrap="square">
            <a:spAutoFit/>
          </a:bodyPr>
          <a:lstStyle/>
          <a:p>
            <a:pPr algn="ctr" fontAlgn="base"/>
            <a:r>
              <a:rPr lang="ru-RU" b="1" dirty="0" smtClean="0"/>
              <a:t> </a:t>
            </a:r>
            <a:r>
              <a:rPr lang="ru-RU" sz="2400" b="1" dirty="0" smtClean="0"/>
              <a:t>4.Словоблудие</a:t>
            </a:r>
            <a:r>
              <a:rPr lang="ru-RU" sz="2400" b="1" dirty="0"/>
              <a:t>: клише и повторы</a:t>
            </a:r>
          </a:p>
          <a:p>
            <a:pPr algn="ctr"/>
            <a:r>
              <a:rPr lang="ru-RU" dirty="0"/>
              <a:t/>
            </a:r>
            <a:br>
              <a:rPr lang="ru-RU" dirty="0"/>
            </a:br>
            <a:endParaRPr lang="ru-RU" dirty="0"/>
          </a:p>
        </p:txBody>
      </p:sp>
      <p:sp>
        <p:nvSpPr>
          <p:cNvPr id="2" name="Прямоугольник 1"/>
          <p:cNvSpPr/>
          <p:nvPr/>
        </p:nvSpPr>
        <p:spPr>
          <a:xfrm>
            <a:off x="336885" y="1306910"/>
            <a:ext cx="4604084" cy="2308324"/>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Если подготовка сводится к заучиванию шаблонов и клише, на выходе получается </a:t>
            </a:r>
            <a:r>
              <a:rPr lang="ru-RU" sz="2400" dirty="0" err="1">
                <a:latin typeface="Times New Roman" panose="02020603050405020304" pitchFamily="18" charset="0"/>
                <a:cs typeface="Times New Roman" panose="02020603050405020304" pitchFamily="18" charset="0"/>
              </a:rPr>
              <a:t>псевдотекст</a:t>
            </a:r>
            <a:r>
              <a:rPr lang="ru-RU" sz="2400" dirty="0">
                <a:latin typeface="Times New Roman" panose="02020603050405020304" pitchFamily="18" charset="0"/>
                <a:cs typeface="Times New Roman" panose="02020603050405020304" pitchFamily="18" charset="0"/>
              </a:rPr>
              <a:t> — компиляция общих и потому бессмысленных </a:t>
            </a:r>
            <a:r>
              <a:rPr lang="ru-RU" sz="2400" dirty="0" smtClean="0">
                <a:latin typeface="Times New Roman" panose="02020603050405020304" pitchFamily="18" charset="0"/>
                <a:cs typeface="Times New Roman" panose="02020603050405020304" pitchFamily="18" charset="0"/>
              </a:rPr>
              <a:t>фраз.</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2071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032500" y="495491"/>
            <a:ext cx="8699667" cy="1015663"/>
          </a:xfrm>
          <a:prstGeom prst="rect">
            <a:avLst/>
          </a:prstGeom>
        </p:spPr>
        <p:txBody>
          <a:bodyPr wrap="square">
            <a:spAutoFit/>
          </a:bodyPr>
          <a:lstStyle/>
          <a:p>
            <a:pPr algn="ctr" fontAlgn="base"/>
            <a:r>
              <a:rPr lang="ru-RU" sz="2400" b="1" dirty="0" smtClean="0"/>
              <a:t>5.Алчность</a:t>
            </a:r>
            <a:r>
              <a:rPr lang="ru-RU" sz="2400" b="1" dirty="0"/>
              <a:t>: некачественные аргументы</a:t>
            </a:r>
          </a:p>
          <a:p>
            <a:pPr algn="ctr"/>
            <a:r>
              <a:rPr lang="ru-RU" dirty="0"/>
              <a:t/>
            </a:r>
            <a:br>
              <a:rPr lang="ru-RU" dirty="0"/>
            </a:br>
            <a:endParaRPr lang="ru-RU" dirty="0"/>
          </a:p>
        </p:txBody>
      </p:sp>
      <p:sp>
        <p:nvSpPr>
          <p:cNvPr id="2" name="Прямоугольник 1"/>
          <p:cNvSpPr/>
          <p:nvPr/>
        </p:nvSpPr>
        <p:spPr>
          <a:xfrm>
            <a:off x="336885" y="1306910"/>
            <a:ext cx="4604084" cy="5262979"/>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В</a:t>
            </a:r>
            <a:r>
              <a:rPr lang="ru-RU" sz="2400" dirty="0" smtClean="0">
                <a:latin typeface="Times New Roman" panose="02020603050405020304" pitchFamily="18" charset="0"/>
                <a:cs typeface="Times New Roman" panose="02020603050405020304" pitchFamily="18" charset="0"/>
              </a:rPr>
              <a:t>ажно </a:t>
            </a:r>
            <a:r>
              <a:rPr lang="ru-RU" sz="2400" dirty="0">
                <a:latin typeface="Times New Roman" panose="02020603050405020304" pitchFamily="18" charset="0"/>
                <a:cs typeface="Times New Roman" panose="02020603050405020304" pitchFamily="18" charset="0"/>
              </a:rPr>
              <a:t>продемонстрировать глубину раскрытия темы. Для этого достаточно обратиться к одному произведению: проанализировать его и в сочинении показать, как на разных уровнях доказывается обозначенный тезис. Если используется ещё один текст, примеры стоит сопоставить. Это не всем под силу — обычно аргументы существуют отдельно друг от друга, не углубляют и не развивают мысль</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6146" name="Picture 2" descr="https://image.mel.fm/i/4/4ULujVkQid/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967" y="1306910"/>
            <a:ext cx="7053661" cy="514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11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638927" y="337559"/>
            <a:ext cx="8699667" cy="1015663"/>
          </a:xfrm>
          <a:prstGeom prst="rect">
            <a:avLst/>
          </a:prstGeom>
        </p:spPr>
        <p:txBody>
          <a:bodyPr wrap="square">
            <a:spAutoFit/>
          </a:bodyPr>
          <a:lstStyle/>
          <a:p>
            <a:pPr fontAlgn="base"/>
            <a:r>
              <a:rPr lang="ru-RU" sz="2400" b="1" dirty="0"/>
              <a:t>6. Гордыня: невнимательная проверка</a:t>
            </a:r>
          </a:p>
          <a:p>
            <a:pPr algn="ctr"/>
            <a:r>
              <a:rPr lang="ru-RU" dirty="0"/>
              <a:t/>
            </a:r>
            <a:br>
              <a:rPr lang="ru-RU" dirty="0"/>
            </a:br>
            <a:endParaRPr lang="ru-RU" dirty="0"/>
          </a:p>
        </p:txBody>
      </p:sp>
      <p:sp>
        <p:nvSpPr>
          <p:cNvPr id="2" name="Прямоугольник 1"/>
          <p:cNvSpPr/>
          <p:nvPr/>
        </p:nvSpPr>
        <p:spPr>
          <a:xfrm>
            <a:off x="336885" y="1306910"/>
            <a:ext cx="4604084" cy="4154984"/>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Школьники </a:t>
            </a:r>
            <a:r>
              <a:rPr lang="ru-RU" sz="2400" dirty="0">
                <a:latin typeface="Times New Roman" panose="02020603050405020304" pitchFamily="18" charset="0"/>
                <a:cs typeface="Times New Roman" panose="02020603050405020304" pitchFamily="18" charset="0"/>
              </a:rPr>
              <a:t>так гордятся результатом этого непростого труда, что не уделяют достаточно внимания проверке. Но вместо того, чтобы немного отдохнуть и перепроверить свою работу, ученики стремятся скорее сдать её и покинуть аудиторию. А потом расстраиваются: обидно терять баллы из-за нелепых </a:t>
            </a:r>
            <a:r>
              <a:rPr lang="ru-RU" sz="2400" dirty="0" smtClean="0">
                <a:latin typeface="Times New Roman" panose="02020603050405020304" pitchFamily="18" charset="0"/>
                <a:cs typeface="Times New Roman" panose="02020603050405020304" pitchFamily="18" charset="0"/>
              </a:rPr>
              <a:t>ошибок.</a:t>
            </a:r>
            <a:endParaRPr lang="ru-RU" sz="2400" dirty="0">
              <a:latin typeface="Times New Roman" panose="02020603050405020304" pitchFamily="18" charset="0"/>
              <a:cs typeface="Times New Roman" panose="02020603050405020304" pitchFamily="18" charset="0"/>
            </a:endParaRPr>
          </a:p>
        </p:txBody>
      </p:sp>
      <p:pic>
        <p:nvPicPr>
          <p:cNvPr id="7170" name="Picture 2" descr="https://image.mel.fm/i/7/7BODHeEcNF/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007" y="970379"/>
            <a:ext cx="6746682" cy="491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51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5011" y="278648"/>
            <a:ext cx="6096000" cy="646331"/>
          </a:xfrm>
          <a:prstGeom prst="rect">
            <a:avLst/>
          </a:prstGeom>
        </p:spPr>
        <p:txBody>
          <a:bodyPr>
            <a:spAutoFit/>
          </a:bodyPr>
          <a:lstStyle/>
          <a:p>
            <a:r>
              <a:rPr lang="ru-RU" dirty="0"/>
              <a:t/>
            </a:r>
            <a:br>
              <a:rPr lang="ru-RU" dirty="0"/>
            </a:br>
            <a:endParaRPr lang="ru-RU" dirty="0"/>
          </a:p>
        </p:txBody>
      </p:sp>
      <p:sp>
        <p:nvSpPr>
          <p:cNvPr id="2" name="Прямоугольник 1"/>
          <p:cNvSpPr/>
          <p:nvPr/>
        </p:nvSpPr>
        <p:spPr>
          <a:xfrm>
            <a:off x="385011" y="427309"/>
            <a:ext cx="6096000" cy="5324535"/>
          </a:xfrm>
          <a:prstGeom prst="rect">
            <a:avLst/>
          </a:prstGeom>
        </p:spPr>
        <p:txBody>
          <a:bodyPr>
            <a:spAutoFit/>
          </a:bodyPr>
          <a:lstStyle/>
          <a:p>
            <a:r>
              <a:rPr lang="ru-RU" sz="2000" b="1" dirty="0"/>
              <a:t>В этом году тематических направлений уже не будет: вместо 5 тем по направлениям в экзаменационном листе будет 6 тем — две по каждому из трёх разделов. Комплекты тем итогового сочинения с 2022/23 учебного года формируются из закрытого </a:t>
            </a:r>
            <a:r>
              <a:rPr lang="ru-RU" sz="2000" b="1" dirty="0" smtClean="0"/>
              <a:t>банка </a:t>
            </a:r>
            <a:r>
              <a:rPr lang="ru-RU" sz="2000" b="1" dirty="0"/>
              <a:t>тем итогового сочинения. Он включает более полутора тысяч тем сочинений прошлых лет.</a:t>
            </a:r>
          </a:p>
          <a:p>
            <a:r>
              <a:rPr lang="ru-RU" sz="2000" b="1" dirty="0"/>
              <a:t>‍</a:t>
            </a:r>
          </a:p>
          <a:p>
            <a:r>
              <a:rPr lang="ru-RU" sz="2000" b="1" dirty="0"/>
              <a:t>На сайте ФИПИ опубликован список направлений:</a:t>
            </a:r>
          </a:p>
          <a:p>
            <a:r>
              <a:rPr lang="ru-RU" sz="2000" b="1" dirty="0"/>
              <a:t>‍</a:t>
            </a:r>
          </a:p>
          <a:p>
            <a:r>
              <a:rPr lang="ru-RU" sz="2000" b="1" dirty="0"/>
              <a:t>Духовно-нравственные ориентиры в жизни человека</a:t>
            </a:r>
          </a:p>
          <a:p>
            <a:r>
              <a:rPr lang="ru-RU" sz="2000" b="1" dirty="0"/>
              <a:t>Семья, общество, Отечество в жизни человека </a:t>
            </a:r>
          </a:p>
          <a:p>
            <a:r>
              <a:rPr lang="ru-RU" sz="2000" b="1" dirty="0"/>
              <a:t>Природа и культура в жизни человека </a:t>
            </a:r>
          </a:p>
        </p:txBody>
      </p:sp>
      <p:pic>
        <p:nvPicPr>
          <p:cNvPr id="7" name="Picture 2" descr="https://sun9-3.userapi.com/impg/IgURNuFmgLAMoAk_7S6HUljUb6nNMZ7tit3wZg/pAFQ1XazOe4.jpg?size=604x453&amp;quality=96&amp;sign=e91dbf5872d191e2de2a6e8f9c268515&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379" y="2367681"/>
            <a:ext cx="5501217" cy="412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31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638927" y="337559"/>
            <a:ext cx="8699667" cy="1015663"/>
          </a:xfrm>
          <a:prstGeom prst="rect">
            <a:avLst/>
          </a:prstGeom>
        </p:spPr>
        <p:txBody>
          <a:bodyPr wrap="square">
            <a:spAutoFit/>
          </a:bodyPr>
          <a:lstStyle/>
          <a:p>
            <a:pPr fontAlgn="base"/>
            <a:r>
              <a:rPr lang="ru-RU" sz="2400" b="1" dirty="0"/>
              <a:t>7. Гнев: обвинения вместо действий</a:t>
            </a:r>
          </a:p>
          <a:p>
            <a:pPr algn="ctr"/>
            <a:r>
              <a:rPr lang="ru-RU" dirty="0"/>
              <a:t/>
            </a:r>
            <a:br>
              <a:rPr lang="ru-RU" dirty="0"/>
            </a:br>
            <a:endParaRPr lang="ru-RU" dirty="0"/>
          </a:p>
        </p:txBody>
      </p:sp>
      <p:sp>
        <p:nvSpPr>
          <p:cNvPr id="2" name="Прямоугольник 1"/>
          <p:cNvSpPr/>
          <p:nvPr/>
        </p:nvSpPr>
        <p:spPr>
          <a:xfrm>
            <a:off x="336885" y="1306910"/>
            <a:ext cx="4604084" cy="830997"/>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 </a:t>
            </a:r>
            <a:r>
              <a:rPr lang="ru-RU" sz="2400" dirty="0"/>
              <a:t> </a:t>
            </a:r>
            <a:r>
              <a:rPr lang="ru-RU" sz="2400" dirty="0" smtClean="0"/>
              <a:t>В</a:t>
            </a:r>
            <a:r>
              <a:rPr lang="ru-RU" sz="2400" dirty="0"/>
              <a:t> плохом результате обвиняют всех, кроме себя.</a:t>
            </a:r>
            <a:endParaRPr lang="ru-RU" sz="2400" dirty="0">
              <a:latin typeface="Times New Roman" panose="02020603050405020304" pitchFamily="18" charset="0"/>
              <a:cs typeface="Times New Roman" panose="02020603050405020304" pitchFamily="18" charset="0"/>
            </a:endParaRPr>
          </a:p>
        </p:txBody>
      </p:sp>
      <p:pic>
        <p:nvPicPr>
          <p:cNvPr id="8194" name="Picture 2" descr="https://image.mel.fm/i/R/RPVW1lXgiG/5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969" y="1162885"/>
            <a:ext cx="7032826" cy="512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01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25642" y="514268"/>
            <a:ext cx="4363453" cy="4524315"/>
          </a:xfrm>
          <a:prstGeom prst="rect">
            <a:avLst/>
          </a:prstGeom>
        </p:spPr>
        <p:txBody>
          <a:bodyPr wrap="square">
            <a:spAutoFit/>
          </a:bodyPr>
          <a:lstStyle/>
          <a:p>
            <a:r>
              <a:rPr lang="ru-RU" b="1" dirty="0"/>
              <a:t>Что </a:t>
            </a:r>
            <a:r>
              <a:rPr lang="ru-RU" b="1" dirty="0" smtClean="0"/>
              <a:t> </a:t>
            </a:r>
            <a:r>
              <a:rPr lang="ru-RU" b="1" dirty="0"/>
              <a:t>сделать педагогу, чтобы подготовить выпускников к сочинению </a:t>
            </a:r>
          </a:p>
          <a:p>
            <a:r>
              <a:rPr lang="ru-RU" dirty="0"/>
              <a:t>1. Приучить считать слова в сочинении. Минимальный объем итогового сочинения – 250 слов, рекомендуемый – 350. Не все выпускники представляют себе, как выглядит текст такого объема, поэтому могут недобрать нужный объем сочинения. Чтобы избежать этого, приучите выпускников подсчитывать количество слов во всех письменных сочинениях, эссе, ответах не только на уроках русского языка и литературы.</a:t>
            </a:r>
          </a:p>
        </p:txBody>
      </p:sp>
      <p:sp>
        <p:nvSpPr>
          <p:cNvPr id="5" name="AutoShape 4" descr="https://school39.virtualtaganrog.ru/files/1_TAGANROG/school39/Itogovajattestacij/sochinenie/itogovoe_sochinenie_2022-2023.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https://school39.virtualtaganrog.ru/files/1_TAGANROG/school39/Itogovajattestacij/sochinenie/itogovoe_sochinenie_2022-2023.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descr="https://school39.virtualtaganrog.ru/files/1_TAGANROG/school39/Itogovajattestacij/sochinenie/itogovoe_sochinenie_2022-20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120" y="1105836"/>
            <a:ext cx="6075112" cy="5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42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5011" y="625693"/>
            <a:ext cx="5325978" cy="4524315"/>
          </a:xfrm>
          <a:prstGeom prst="rect">
            <a:avLst/>
          </a:prstGeom>
        </p:spPr>
        <p:txBody>
          <a:bodyPr wrap="square">
            <a:spAutoFit/>
          </a:bodyPr>
          <a:lstStyle/>
          <a:p>
            <a:r>
              <a:rPr lang="ru-RU" dirty="0"/>
              <a:t>Подробно </a:t>
            </a:r>
            <a:r>
              <a:rPr lang="ru-RU" dirty="0" smtClean="0"/>
              <a:t>рассказать </a:t>
            </a:r>
            <a:r>
              <a:rPr lang="ru-RU" dirty="0"/>
              <a:t>о том, как эксперты будут считать слова. Правила подсчета слов в итоговом сочинении совпадают с правилами подсчета слов при проверке сочинений, которые пишут в рамках ГИА по русскому языку и литературе. Никакие символы, кроме буквенных, учитывать не будут. </a:t>
            </a:r>
            <a:endParaRPr lang="ru-RU" dirty="0" smtClean="0"/>
          </a:p>
          <a:p>
            <a:r>
              <a:rPr lang="ru-RU" dirty="0" smtClean="0"/>
              <a:t>Например</a:t>
            </a:r>
            <a:r>
              <a:rPr lang="ru-RU" dirty="0"/>
              <a:t>, </a:t>
            </a:r>
            <a:r>
              <a:rPr lang="ru-RU" b="1" dirty="0"/>
              <a:t>«</a:t>
            </a:r>
            <a:r>
              <a:rPr lang="ru-RU" b="1" i="1" dirty="0"/>
              <a:t>2 человека</a:t>
            </a:r>
            <a:r>
              <a:rPr lang="ru-RU" i="1" dirty="0"/>
              <a:t>» учтут как одно слово, а </a:t>
            </a:r>
            <a:r>
              <a:rPr lang="ru-RU" b="1" i="1" dirty="0"/>
              <a:t>«два человека» </a:t>
            </a:r>
            <a:r>
              <a:rPr lang="ru-RU" i="1" dirty="0"/>
              <a:t>– как два</a:t>
            </a:r>
            <a:r>
              <a:rPr lang="ru-RU" dirty="0"/>
              <a:t>. Инициалы с фамилией также считаются одним словом. Еще будут учитывать авторскую орфографию. Например, если ученик напишет </a:t>
            </a:r>
            <a:r>
              <a:rPr lang="ru-RU" b="1" i="1" dirty="0"/>
              <a:t>«черно белый»,</a:t>
            </a:r>
            <a:r>
              <a:rPr lang="ru-RU" dirty="0"/>
              <a:t> то есть слово </a:t>
            </a:r>
            <a:r>
              <a:rPr lang="ru-RU" b="1" i="1" dirty="0"/>
              <a:t>«черно-белый</a:t>
            </a:r>
            <a:r>
              <a:rPr lang="ru-RU" dirty="0"/>
              <a:t>» с ошибкой, то такое написание зачтут за два слова. </a:t>
            </a:r>
            <a:r>
              <a:rPr lang="ru-RU" dirty="0" smtClean="0"/>
              <a:t>Обратить </a:t>
            </a:r>
            <a:r>
              <a:rPr lang="ru-RU" dirty="0"/>
              <a:t>внимание школьников на правила подсчета. </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538" y="2406808"/>
            <a:ext cx="5736752" cy="349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144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57137" y="545432"/>
            <a:ext cx="8229600" cy="3785652"/>
          </a:xfrm>
          <a:prstGeom prst="rect">
            <a:avLst/>
          </a:prstGeom>
        </p:spPr>
        <p:txBody>
          <a:bodyPr wrap="square">
            <a:spAutoFit/>
          </a:bodyPr>
          <a:lstStyle/>
          <a:p>
            <a:r>
              <a:rPr lang="ru-RU" sz="2400" dirty="0" smtClean="0"/>
              <a:t>                            Примеры </a:t>
            </a:r>
            <a:r>
              <a:rPr lang="ru-RU" sz="2400" dirty="0"/>
              <a:t>подсчета </a:t>
            </a:r>
          </a:p>
          <a:p>
            <a:r>
              <a:rPr lang="ru-RU" sz="2400" dirty="0"/>
              <a:t>«</a:t>
            </a:r>
            <a:r>
              <a:rPr lang="ru-RU" sz="2400" dirty="0" err="1"/>
              <a:t>Белогорская</a:t>
            </a:r>
            <a:r>
              <a:rPr lang="ru-RU" sz="2400" dirty="0"/>
              <a:t> крепость» – 2 слова;</a:t>
            </a:r>
          </a:p>
          <a:p>
            <a:r>
              <a:rPr lang="ru-RU" sz="2400" dirty="0"/>
              <a:t> «Александр Сергеевич Пушкин» – 3 слова;</a:t>
            </a:r>
          </a:p>
          <a:p>
            <a:r>
              <a:rPr lang="ru-RU" sz="2400" dirty="0"/>
              <a:t> «А.С. Пушкин» – 1 слово;</a:t>
            </a:r>
          </a:p>
          <a:p>
            <a:r>
              <a:rPr lang="ru-RU" sz="2400" dirty="0"/>
              <a:t> «для того чтобы» – 3 слова;</a:t>
            </a:r>
          </a:p>
          <a:p>
            <a:r>
              <a:rPr lang="ru-RU" sz="2400" dirty="0"/>
              <a:t> «в возрасте двадцати двух лет» – 5 слов;</a:t>
            </a:r>
          </a:p>
          <a:p>
            <a:r>
              <a:rPr lang="ru-RU" sz="2400" dirty="0"/>
              <a:t> «в возрасте 22 лет» – 3 слова;</a:t>
            </a:r>
          </a:p>
          <a:p>
            <a:r>
              <a:rPr lang="ru-RU" sz="2400" dirty="0"/>
              <a:t> «</a:t>
            </a:r>
            <a:r>
              <a:rPr lang="ru-RU" sz="2400" dirty="0" err="1"/>
              <a:t>влесу</a:t>
            </a:r>
            <a:r>
              <a:rPr lang="ru-RU" sz="2400" dirty="0"/>
              <a:t> (ошибочное слитное написание)» – 1 слово; </a:t>
            </a:r>
          </a:p>
          <a:p>
            <a:r>
              <a:rPr lang="ru-RU" sz="2400" dirty="0"/>
              <a:t>«черно белый (ошибочное раздельное написание)» – 2 слова.</a:t>
            </a:r>
          </a:p>
        </p:txBody>
      </p:sp>
    </p:spTree>
    <p:extLst>
      <p:ext uri="{BB962C8B-B14F-4D97-AF65-F5344CB8AC3E}">
        <p14:creationId xmlns:p14="http://schemas.microsoft.com/office/powerpoint/2010/main" val="932479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529388"/>
            <a:ext cx="6737684" cy="3477875"/>
          </a:xfrm>
          <a:prstGeom prst="rect">
            <a:avLst/>
          </a:prstGeom>
        </p:spPr>
        <p:txBody>
          <a:bodyPr wrap="square">
            <a:spAutoFit/>
          </a:bodyPr>
          <a:lstStyle/>
          <a:p>
            <a:r>
              <a:rPr lang="ru-RU" sz="2000" dirty="0"/>
              <a:t>2. Освежить знания об анализе текста. Чтобы литературный аргумент засчитали, недостаточно просто упомянуть произведение в тексте сочинения. Выпускник должен проанализировать источник, связать его с основной мыслью и темой сочинения</a:t>
            </a:r>
            <a:r>
              <a:rPr lang="ru-RU" sz="2000" dirty="0" smtClean="0"/>
              <a:t>.</a:t>
            </a:r>
          </a:p>
          <a:p>
            <a:endParaRPr lang="ru-RU" sz="2000" dirty="0"/>
          </a:p>
          <a:p>
            <a:r>
              <a:rPr lang="ru-RU" sz="2000" dirty="0"/>
              <a:t>3. Разъяснить критерии оценивания сочинения. Школьники должны знать, как и по каким критериям будут оценивать их работы. Это поможет выпускникам понять, на что обратить особое внимание в сочинении.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685" y="1410739"/>
            <a:ext cx="5307096" cy="519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284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1052" y="1020296"/>
            <a:ext cx="4764506" cy="3108543"/>
          </a:xfrm>
          <a:prstGeom prst="rect">
            <a:avLst/>
          </a:prstGeom>
        </p:spPr>
        <p:txBody>
          <a:bodyPr wrap="square">
            <a:spAutoFit/>
          </a:bodyPr>
          <a:lstStyle/>
          <a:p>
            <a:r>
              <a:rPr lang="ru-RU" sz="2000" dirty="0"/>
              <a:t>4. Научить управлять временем. Часто выпускники не могут оценить время, которое они потратят на работу. В результате они не успевают переписать сочинение с черновика на чистовик. Если такая ситуация произойдет на экзамене, ученик автоматически получит «незачет». </a:t>
            </a:r>
          </a:p>
          <a:p>
            <a:endParaRPr lang="ru-RU" dirty="0"/>
          </a:p>
          <a:p>
            <a:r>
              <a:rPr lang="ru-RU" dirty="0" smtClean="0"/>
              <a:t>. </a:t>
            </a:r>
            <a:endParaRPr lang="ru-RU"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527" y="1412837"/>
            <a:ext cx="6465820" cy="431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266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28337" y="619226"/>
            <a:ext cx="5855368" cy="3474720"/>
          </a:xfrm>
        </p:spPr>
        <p:txBody>
          <a:bodyPr>
            <a:normAutofit fontScale="92500"/>
          </a:bodyPr>
          <a:lstStyle/>
          <a:p>
            <a:r>
              <a:rPr lang="ru-RU" dirty="0"/>
              <a:t>5. Составить список «экстренной» литературы. Выпускники допускают в итоговых сочинениях много фактических ошибок. Это происходит из-за того, что в качестве литературного аргумента они приводят произведения, которые не читали. </a:t>
            </a:r>
            <a:r>
              <a:rPr lang="ru-RU" dirty="0" smtClean="0"/>
              <a:t>Составляю </a:t>
            </a:r>
            <a:r>
              <a:rPr lang="ru-RU" dirty="0"/>
              <a:t>списки коротких произведений по направлениям. </a:t>
            </a:r>
            <a:r>
              <a:rPr lang="ru-RU" dirty="0" err="1"/>
              <a:t>Низкомотивированные</a:t>
            </a:r>
            <a:r>
              <a:rPr lang="ru-RU" dirty="0"/>
              <a:t> школьники успеют прочитать несколько необъемных произведений в короткие сроки, чтобы использовать их материал в сочинении</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58" y="1443789"/>
            <a:ext cx="5606390"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068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1245</TotalTime>
  <Words>1978</Words>
  <Application>Microsoft Office PowerPoint</Application>
  <PresentationFormat>Произвольный</PresentationFormat>
  <Paragraphs>216</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Воздушный поток</vt:lpstr>
      <vt:lpstr>Османова  Диляра Фариховна   Учитель русского  языка и литературы   Высшая квалификационная  категория  МБОУ «Гвардейская  школа-гимназия №3»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Егэ 2022</dc:title>
  <dc:creator>Оксана Радайкина</dc:creator>
  <cp:lastModifiedBy>Диляра</cp:lastModifiedBy>
  <cp:revision>77</cp:revision>
  <dcterms:created xsi:type="dcterms:W3CDTF">2021-10-08T14:04:56Z</dcterms:created>
  <dcterms:modified xsi:type="dcterms:W3CDTF">2022-11-25T19:28:39Z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851298</vt:lpwstr>
  </property>
  <property fmtid="{D5CDD505-2E9C-101B-9397-08002B2CF9AE}" pid="3" name="NXPowerLiteSettings">
    <vt:lpwstr>F7000400038000</vt:lpwstr>
  </property>
  <property fmtid="{D5CDD505-2E9C-101B-9397-08002B2CF9AE}" pid="4" name="NXPowerLiteVersion">
    <vt:lpwstr>S9.1.2</vt:lpwstr>
  </property>
</Properties>
</file>