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297E5"/>
    <a:srgbClr val="9900FF"/>
    <a:srgbClr val="0000FF"/>
    <a:srgbClr val="006600"/>
    <a:srgbClr val="FF66FF"/>
    <a:srgbClr val="FF3399"/>
    <a:srgbClr val="FF0000"/>
    <a:srgbClr val="A7F5F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9C4D-91A5-47FF-AE18-525FEEBDF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80981-95CC-48E3-A72E-25EB3F9E21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DDED-65E0-4F5E-BB20-5E0185AAD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1AE0-38FA-4F40-82AE-7C227ECE36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5149-CBE0-479D-BA51-212103E9D7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BDF9E-9BEF-44CA-86EE-30F03E008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451B6-3E21-4F81-9899-C289478C63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27A65-48F3-4C2F-891D-448F235FC9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C7970-1918-41B4-9A70-40F7DE7D0E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4ABA6-E703-4A2B-99F3-C70A78E0C9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4B914-D7CF-45F7-B613-DDF83CCB66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FFF0DB-FD1A-4E1D-8931-94517B0F70B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533400"/>
            <a:ext cx="4180490" cy="609600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/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Туристические узлы.</a:t>
            </a:r>
            <a:br>
              <a:rPr lang="ru-RU" dirty="0" smtClean="0">
                <a:solidFill>
                  <a:srgbClr val="FF3399"/>
                </a:solidFill>
              </a:rPr>
            </a:br>
            <a:r>
              <a:rPr lang="ru-RU" dirty="0" smtClean="0">
                <a:solidFill>
                  <a:srgbClr val="FF3399"/>
                </a:solidFill>
              </a:rPr>
              <a:t>           Часть 1.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486400"/>
            <a:ext cx="8763000" cy="1058917"/>
          </a:xfrm>
        </p:spPr>
        <p:txBody>
          <a:bodyPr/>
          <a:lstStyle/>
          <a:p>
            <a:r>
              <a:rPr lang="ru-RU" sz="2400" dirty="0" smtClean="0">
                <a:solidFill>
                  <a:srgbClr val="9900FF"/>
                </a:solidFill>
              </a:rPr>
              <a:t>Подготовила </a:t>
            </a:r>
          </a:p>
          <a:p>
            <a:r>
              <a:rPr lang="ru-RU" sz="2400" dirty="0" smtClean="0">
                <a:solidFill>
                  <a:srgbClr val="9900FF"/>
                </a:solidFill>
              </a:rPr>
              <a:t>Педагог дополнительного образования</a:t>
            </a:r>
          </a:p>
          <a:p>
            <a:r>
              <a:rPr lang="ru-RU" sz="2400" dirty="0" smtClean="0">
                <a:solidFill>
                  <a:srgbClr val="9900FF"/>
                </a:solidFill>
              </a:rPr>
              <a:t>Климова А.В.</a:t>
            </a:r>
            <a:endParaRPr lang="ru-RU" sz="24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Прямой или рифовый узел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Связывает 2 верёвки одного диаметра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Две веревки складываются «крестиком» и рабочий конец одной из них обкручивают вокруг конца другой.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J:\DCIM\139___04\IMG_967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10411" r="34400" b="4240"/>
          <a:stretch/>
        </p:blipFill>
        <p:spPr bwMode="auto">
          <a:xfrm rot="5400000">
            <a:off x="4367861" y="1728139"/>
            <a:ext cx="4004441" cy="40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1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Прямой или рифовый узел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Надо сделать «Крестик» из двух рабочих концов </a:t>
            </a:r>
            <a:r>
              <a:rPr lang="ru-RU" dirty="0" smtClean="0"/>
              <a:t>сверху (рис.33) </a:t>
            </a:r>
            <a:r>
              <a:rPr lang="ru-RU" dirty="0"/>
              <a:t>При этом смотрят на нижний правый угол узла. Если веревка вышла поверх снизу, значит и сверху она захватит вторую веревку поверх. </a:t>
            </a:r>
          </a:p>
          <a:p>
            <a:endParaRPr lang="ru-RU" dirty="0"/>
          </a:p>
        </p:txBody>
      </p:sp>
      <p:pic>
        <p:nvPicPr>
          <p:cNvPr id="7" name="Picture 2" descr="J:\DCIM\139___04\IMG_967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t="13729" r="32626" b="18346"/>
          <a:stretch/>
        </p:blipFill>
        <p:spPr bwMode="auto">
          <a:xfrm rot="5400000">
            <a:off x="5410818" y="2786515"/>
            <a:ext cx="3046763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6316435" y="1676400"/>
            <a:ext cx="1227365" cy="3352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62400" y="1390471"/>
            <a:ext cx="2760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Конец снизу вышел (1), </a:t>
            </a:r>
          </a:p>
          <a:p>
            <a:r>
              <a:rPr lang="ru-RU" dirty="0" smtClean="0"/>
              <a:t>значит и сверху узла </a:t>
            </a:r>
          </a:p>
          <a:p>
            <a:r>
              <a:rPr lang="ru-RU" dirty="0" smtClean="0"/>
              <a:t>этот рабочий конец    </a:t>
            </a:r>
          </a:p>
          <a:p>
            <a:r>
              <a:rPr lang="ru-RU" dirty="0" smtClean="0"/>
              <a:t>будет  снизу 2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62600" y="2438400"/>
            <a:ext cx="2150451" cy="1613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342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26405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1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Прямой или рифовый узел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Каждым из свободных рабочих концов завязывают контрольный (простой) узел (рис.34)</a:t>
            </a:r>
            <a:endParaRPr lang="ru-RU" dirty="0"/>
          </a:p>
        </p:txBody>
      </p:sp>
      <p:pic>
        <p:nvPicPr>
          <p:cNvPr id="4098" name="Picture 2" descr="J:\DCIM\139___04\IMG_967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t="13522" r="9026" b="17253"/>
          <a:stretch/>
        </p:blipFill>
        <p:spPr bwMode="auto">
          <a:xfrm rot="5400000">
            <a:off x="4712920" y="2373680"/>
            <a:ext cx="4558176" cy="27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1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Узел встречный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/>
              <a:t>Узел применяется для связывания веревок одного диаметра</a:t>
            </a:r>
          </a:p>
          <a:p>
            <a:r>
              <a:rPr lang="ru-RU" sz="2000" dirty="0" smtClean="0"/>
              <a:t>На конце одной веревки вяжется простой узел (рис39)</a:t>
            </a:r>
          </a:p>
          <a:p>
            <a:r>
              <a:rPr lang="ru-RU" sz="2000" dirty="0" smtClean="0"/>
              <a:t>К выходящему из узла рабочему концу веревки прикладывается конец второй и начинаем пропускать его сквозь узел, повторяя все изгибы и повороты веревки, идя навстречу 1й веревке (рис40)</a:t>
            </a:r>
            <a:endParaRPr lang="ru-RU" sz="2000" dirty="0"/>
          </a:p>
        </p:txBody>
      </p:sp>
      <p:pic>
        <p:nvPicPr>
          <p:cNvPr id="5122" name="Picture 2" descr="J:\DCIM\139___04\IMG_967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t="15462" r="34802" b="23995"/>
          <a:stretch/>
        </p:blipFill>
        <p:spPr bwMode="auto">
          <a:xfrm rot="5400000">
            <a:off x="4326126" y="1541274"/>
            <a:ext cx="4724400" cy="45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49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Узел встречный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Затягиваем узел и вяжем контролирующие узлы на рабочих концах обеих веревок (рис 41)</a:t>
            </a:r>
            <a:endParaRPr lang="ru-RU" dirty="0"/>
          </a:p>
        </p:txBody>
      </p:sp>
      <p:pic>
        <p:nvPicPr>
          <p:cNvPr id="6146" name="Picture 2" descr="J:\DCIM\139___04\IMG_967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22620" r="16721" b="25852"/>
          <a:stretch/>
        </p:blipFill>
        <p:spPr bwMode="auto">
          <a:xfrm rot="5400000">
            <a:off x="3863385" y="1394415"/>
            <a:ext cx="5130008" cy="477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6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FF"/>
            </a:gs>
            <a:gs pos="100000">
              <a:srgbClr val="D297E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ru-RU" dirty="0" err="1" smtClean="0"/>
              <a:t>Грепвайн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7244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dirty="0" smtClean="0"/>
              <a:t>Самый прочный из всех узлов для связывания веревок одного диаметра</a:t>
            </a:r>
          </a:p>
          <a:p>
            <a:r>
              <a:rPr lang="ru-RU" sz="2400" dirty="0" smtClean="0"/>
              <a:t>Узел сложен, в нем нет понятия мелкого недочета.</a:t>
            </a:r>
          </a:p>
          <a:p>
            <a:r>
              <a:rPr lang="ru-RU" sz="2400" dirty="0" smtClean="0"/>
              <a:t>Состоит из двух </a:t>
            </a:r>
            <a:r>
              <a:rPr lang="ru-RU" sz="2400" dirty="0" err="1" smtClean="0"/>
              <a:t>полуузлов</a:t>
            </a:r>
            <a:r>
              <a:rPr lang="ru-RU" sz="2400" dirty="0" smtClean="0"/>
              <a:t>, завязываемых по очереди концами правой, затем левой веревок (рабочие концы 15-20 см)</a:t>
            </a:r>
          </a:p>
          <a:p>
            <a:r>
              <a:rPr lang="ru-RU" sz="2400" dirty="0" smtClean="0"/>
              <a:t>Две веревки накладываются «крестиком» и один конец обхватывает другой (рис 1)</a:t>
            </a:r>
            <a:endParaRPr lang="ru-RU" dirty="0" smtClean="0"/>
          </a:p>
        </p:txBody>
      </p:sp>
      <p:pic>
        <p:nvPicPr>
          <p:cNvPr id="7171" name="Picture 3" descr="J:\DCIM\139___04\IMG_9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439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045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FF"/>
            </a:gs>
            <a:gs pos="100000">
              <a:srgbClr val="D297E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ru-RU" dirty="0" err="1" smtClean="0"/>
              <a:t>Грепвайн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4040188" cy="3951288"/>
          </a:xfrm>
        </p:spPr>
        <p:txBody>
          <a:bodyPr/>
          <a:lstStyle/>
          <a:p>
            <a:r>
              <a:rPr lang="ru-RU" dirty="0"/>
              <a:t>Работаем правым рабочим </a:t>
            </a:r>
            <a:r>
              <a:rPr lang="ru-RU" dirty="0" smtClean="0"/>
              <a:t>концом</a:t>
            </a:r>
          </a:p>
          <a:p>
            <a:r>
              <a:rPr lang="ru-RU" dirty="0" smtClean="0"/>
              <a:t>Делаем кольцо правым рабочим концом вокруг веревки (рис1)</a:t>
            </a:r>
          </a:p>
          <a:p>
            <a:r>
              <a:rPr lang="ru-RU" dirty="0" smtClean="0"/>
              <a:t>Делаем второе кольцо, заводя его с внутренней стороны, ближе к себе.</a:t>
            </a:r>
          </a:p>
          <a:p>
            <a:r>
              <a:rPr lang="ru-RU" dirty="0" smtClean="0"/>
              <a:t>Заводим правый рабочий конец через оба кольца изнутри наружу и …</a:t>
            </a:r>
            <a:endParaRPr lang="ru-RU" dirty="0"/>
          </a:p>
          <a:p>
            <a:endParaRPr lang="ru-RU" dirty="0"/>
          </a:p>
        </p:txBody>
      </p:sp>
      <p:pic>
        <p:nvPicPr>
          <p:cNvPr id="8195" name="Picture 3" descr="J:\DCIM\139___04\IMG_9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7" y="-5348288"/>
            <a:ext cx="14400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:\DCIM\139___04\IMG_9677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b="16456"/>
          <a:stretch/>
        </p:blipFill>
        <p:spPr bwMode="auto">
          <a:xfrm>
            <a:off x="5105400" y="457200"/>
            <a:ext cx="3352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:\DCIM\139___04\IMG_9678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3" b="11337"/>
          <a:stretch/>
        </p:blipFill>
        <p:spPr bwMode="auto">
          <a:xfrm>
            <a:off x="5083629" y="2438400"/>
            <a:ext cx="3584575" cy="19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J:\DCIM\139___04\IMG_9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2637" y="-5348288"/>
            <a:ext cx="480021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J:\DCIM\139___04\IMG_96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6" r="13775" b="11944"/>
          <a:stretch/>
        </p:blipFill>
        <p:spPr bwMode="auto">
          <a:xfrm>
            <a:off x="5105400" y="4571999"/>
            <a:ext cx="3505200" cy="192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91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FF"/>
            </a:gs>
            <a:gs pos="100000">
              <a:srgbClr val="D297E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ru-RU" dirty="0" err="1"/>
              <a:t>Грепвайн</a:t>
            </a: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041" y="1681693"/>
            <a:ext cx="5181600" cy="3951288"/>
          </a:xfrm>
        </p:spPr>
        <p:txBody>
          <a:bodyPr/>
          <a:lstStyle/>
          <a:p>
            <a:r>
              <a:rPr lang="ru-RU" dirty="0" smtClean="0"/>
              <a:t>…и вытягиваем. Одна сторона будет похожа на букву Х (рис1)</a:t>
            </a:r>
          </a:p>
          <a:p>
            <a:r>
              <a:rPr lang="ru-RU" dirty="0" smtClean="0"/>
              <a:t>Затем переворачиваем узел на 180 градусов, работаем левым рабочим концом, делая точно такие же движения.</a:t>
            </a:r>
          </a:p>
          <a:p>
            <a:r>
              <a:rPr lang="ru-RU" dirty="0" smtClean="0"/>
              <a:t>Вяжем кольцо вокруг веревки(рис2)</a:t>
            </a:r>
          </a:p>
          <a:p>
            <a:r>
              <a:rPr lang="ru-RU" dirty="0" smtClean="0"/>
              <a:t>Вяжем второе кольцо с внутренней стороны (рис3)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J:\DCIM\139___04\IMG_96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4" t="16495" r="20337" b="30369"/>
          <a:stretch/>
        </p:blipFill>
        <p:spPr bwMode="auto">
          <a:xfrm>
            <a:off x="5638800" y="304800"/>
            <a:ext cx="3016469" cy="211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J:\DCIM\139___04\IMG_968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17299" r="12433" b="13732"/>
          <a:stretch/>
        </p:blipFill>
        <p:spPr bwMode="auto">
          <a:xfrm>
            <a:off x="5604641" y="2590800"/>
            <a:ext cx="3124200" cy="21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:\DCIM\139___04\IMG_968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9"/>
          <a:stretch/>
        </p:blipFill>
        <p:spPr bwMode="auto">
          <a:xfrm>
            <a:off x="5575738" y="4876800"/>
            <a:ext cx="3116317" cy="169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6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FF"/>
            </a:gs>
            <a:gs pos="100000">
              <a:srgbClr val="D297E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143000"/>
          </a:xfrm>
        </p:spPr>
        <p:txBody>
          <a:bodyPr/>
          <a:lstStyle/>
          <a:p>
            <a:r>
              <a:rPr lang="ru-RU" dirty="0" err="1"/>
              <a:t>Грепвайн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876800" cy="4525963"/>
          </a:xfrm>
        </p:spPr>
        <p:txBody>
          <a:bodyPr/>
          <a:lstStyle/>
          <a:p>
            <a:r>
              <a:rPr lang="ru-RU" dirty="0" smtClean="0"/>
              <a:t>Заводим рабочий </a:t>
            </a:r>
            <a:r>
              <a:rPr lang="ru-RU" dirty="0"/>
              <a:t>конец через оба кольца изнутри наружу и </a:t>
            </a:r>
            <a:r>
              <a:rPr lang="ru-RU" dirty="0" smtClean="0"/>
              <a:t>вытягиваем. (рис1)</a:t>
            </a:r>
          </a:p>
          <a:p>
            <a:r>
              <a:rPr lang="ru-RU" dirty="0" smtClean="0"/>
              <a:t>Затем стягиваем оба </a:t>
            </a:r>
            <a:r>
              <a:rPr lang="ru-RU" dirty="0" err="1" smtClean="0"/>
              <a:t>полуузла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Узел готов. </a:t>
            </a:r>
          </a:p>
          <a:p>
            <a:r>
              <a:rPr lang="ru-RU" dirty="0" smtClean="0"/>
              <a:t>По рисунку получим 4 параллельных веревки с одной стороны (рис 2)</a:t>
            </a:r>
            <a:endParaRPr lang="ru-RU" dirty="0"/>
          </a:p>
          <a:p>
            <a:r>
              <a:rPr lang="ru-RU" dirty="0" smtClean="0"/>
              <a:t>И два икса (ХХ) с другой стороны (рис 3)</a:t>
            </a:r>
            <a:endParaRPr lang="ru-RU" dirty="0"/>
          </a:p>
        </p:txBody>
      </p:sp>
      <p:pic>
        <p:nvPicPr>
          <p:cNvPr id="10242" name="Picture 2" descr="J:\DCIM\139___04\IMG_968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8402" r="5465" b="1914"/>
          <a:stretch/>
        </p:blipFill>
        <p:spPr bwMode="auto">
          <a:xfrm>
            <a:off x="5068614" y="381000"/>
            <a:ext cx="3389586" cy="21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J:\DCIM\139___04\IMG_9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19490" r="5839" b="19490"/>
          <a:stretch/>
        </p:blipFill>
        <p:spPr bwMode="auto">
          <a:xfrm>
            <a:off x="5050877" y="2743200"/>
            <a:ext cx="3276600" cy="171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J:\DCIM\139___04\IMG_968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11620" r="11770" b="17023"/>
          <a:stretch/>
        </p:blipFill>
        <p:spPr bwMode="auto">
          <a:xfrm>
            <a:off x="5181599" y="4572000"/>
            <a:ext cx="3015155" cy="2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46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ru-RU" dirty="0" smtClean="0"/>
              <a:t>В следующий раз мы разберем группу узлы-петли (проводники)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accent1"/>
            </a:gs>
            <a:gs pos="100000">
              <a:srgbClr val="33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Что такое узел?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  <a:r>
              <a:rPr lang="ru-RU" b="1">
                <a:solidFill>
                  <a:schemeClr val="accent2"/>
                </a:solidFill>
              </a:rPr>
              <a:t>Узел – это способ соединения верёвки при помощи связывания и переплетения.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b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 </a:t>
            </a:r>
            <a:r>
              <a:rPr lang="ru-RU" b="1">
                <a:solidFill>
                  <a:schemeClr val="accent2"/>
                </a:solidFill>
              </a:rPr>
              <a:t>Х</a:t>
            </a:r>
            <a:r>
              <a:rPr lang="ru-RU" b="1" i="1">
                <a:solidFill>
                  <a:schemeClr val="accent2"/>
                </a:solidFill>
              </a:rPr>
              <a:t>ороший узел- это: когда его легко завязать, когда его легко развязать, когда он сам не развязывается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9900"/>
            </a:gs>
            <a:gs pos="100000">
              <a:srgbClr val="FFC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Расторгуев М. Альпинистские узлы. М.: РИО ЦНИИОИЗ. 2007.- 32с.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24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Разнообразие узлов</a:t>
            </a:r>
          </a:p>
        </p:txBody>
      </p:sp>
      <p:pic>
        <p:nvPicPr>
          <p:cNvPr id="6149" name="Picture 5" descr="k0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5400"/>
            <a:ext cx="3733800" cy="5257800"/>
          </a:xfrm>
          <a:noFill/>
          <a:ln/>
        </p:spPr>
      </p:pic>
      <p:pic>
        <p:nvPicPr>
          <p:cNvPr id="6150" name="Picture 6" descr="k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913" y="1295400"/>
            <a:ext cx="36512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F5F7">
                <a:gamma/>
                <a:shade val="46275"/>
                <a:invGamma/>
              </a:srgbClr>
            </a:gs>
            <a:gs pos="50000">
              <a:srgbClr val="A7F5F7"/>
            </a:gs>
            <a:gs pos="100000">
              <a:srgbClr val="A7F5F7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66FF"/>
                </a:solidFill>
              </a:rPr>
              <a:t>Классификация туристских узлов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/>
            <a:r>
              <a:rPr lang="ru-RU" b="1" dirty="0"/>
              <a:t>Узлы для связывания верёвок одинакового диаметра.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</a:rPr>
              <a:t>Узлы для связывания верёвок разного диаметра.</a:t>
            </a:r>
          </a:p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CC3300"/>
                </a:solidFill>
              </a:rPr>
              <a:t>Узлы для страховки.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Узлы для привязывания верёвок к опоре.</a:t>
            </a:r>
          </a:p>
          <a:p>
            <a:pPr algn="ctr"/>
            <a:r>
              <a:rPr lang="ru-RU" b="1" dirty="0">
                <a:solidFill>
                  <a:srgbClr val="9900FF"/>
                </a:solidFill>
              </a:rPr>
              <a:t>Вспомогательные узлы.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endParaRPr lang="ru-RU"/>
          </a:p>
          <a:p>
            <a:pPr algn="ctr">
              <a:buFontTx/>
              <a:buNone/>
            </a:pPr>
            <a:r>
              <a:rPr lang="ru-RU" sz="4000" b="1" i="1"/>
              <a:t>Главное - не в названии узла, а в его назначении!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00B0F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b="1" dirty="0" smtClean="0">
                <a:solidFill>
                  <a:schemeClr val="bg1"/>
                </a:solidFill>
              </a:rPr>
              <a:t>Узлы </a:t>
            </a:r>
            <a:r>
              <a:rPr lang="ru-RU" sz="3200" b="1" dirty="0">
                <a:solidFill>
                  <a:schemeClr val="bg1"/>
                </a:solidFill>
              </a:rPr>
              <a:t>для связывания верёвок </a:t>
            </a:r>
            <a:r>
              <a:rPr lang="ru-RU" sz="3200" b="1" dirty="0" smtClean="0">
                <a:solidFill>
                  <a:schemeClr val="bg1"/>
                </a:solidFill>
              </a:rPr>
              <a:t>одного </a:t>
            </a:r>
            <a:r>
              <a:rPr lang="ru-RU" sz="3200" b="1" dirty="0">
                <a:solidFill>
                  <a:schemeClr val="bg1"/>
                </a:solidFill>
              </a:rPr>
              <a:t>диаметра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2362200"/>
            <a:ext cx="5638800" cy="37639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Прямой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Встречный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Грепвайн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71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F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узел (контролирующий)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525963"/>
          </a:xfrm>
        </p:spPr>
        <p:txBody>
          <a:bodyPr/>
          <a:lstStyle/>
          <a:p>
            <a:r>
              <a:rPr lang="ru-RU" sz="2800" dirty="0" smtClean="0"/>
              <a:t>Если веревку сложить «колечком» и рабочий конец вдеть в это «колечко», то получим узел ПРОСТОЙ</a:t>
            </a:r>
          </a:p>
          <a:p>
            <a:r>
              <a:rPr lang="ru-RU" sz="2800" dirty="0" smtClean="0"/>
              <a:t>Может использоваться в качестве стопорного узла на конце веревки</a:t>
            </a:r>
          </a:p>
        </p:txBody>
      </p:sp>
      <p:pic>
        <p:nvPicPr>
          <p:cNvPr id="2050" name="Picture 2" descr="J:\DCIM\139___04\IMG_966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7" t="19768" r="34401" b="22457"/>
          <a:stretch/>
        </p:blipFill>
        <p:spPr bwMode="auto">
          <a:xfrm rot="5400000">
            <a:off x="4572000" y="1676400"/>
            <a:ext cx="4343401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rgbClr val="92D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узел (контролирующий)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Может использоваться в качестве контролирующего узла, если завязать его </a:t>
            </a:r>
            <a:r>
              <a:rPr lang="ru-RU" dirty="0" smtClean="0"/>
              <a:t>рабочим концом вокруг </a:t>
            </a:r>
            <a:r>
              <a:rPr lang="ru-RU" dirty="0"/>
              <a:t>соседней </a:t>
            </a:r>
            <a:r>
              <a:rPr lang="ru-RU" dirty="0" smtClean="0"/>
              <a:t>веревки 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J:\DCIM\139___04\IMG_966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7" t="24036" r="12646" b="44705"/>
          <a:stretch/>
        </p:blipFill>
        <p:spPr bwMode="auto">
          <a:xfrm rot="5400000">
            <a:off x="4984173" y="1492827"/>
            <a:ext cx="3276600" cy="364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5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Прямой или рифовый узел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660525" y="5141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1274" name="Picture 10" descr="pryamoy_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267200"/>
            <a:ext cx="4114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546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Оформление по умолчанию</vt:lpstr>
      <vt:lpstr> Туристические узлы.            Часть 1.</vt:lpstr>
      <vt:lpstr>Что такое узел?</vt:lpstr>
      <vt:lpstr>Разнообразие узлов</vt:lpstr>
      <vt:lpstr>Классификация туристских узлов</vt:lpstr>
      <vt:lpstr>Презентация PowerPoint</vt:lpstr>
      <vt:lpstr> Узлы для связывания верёвок одного диаметра</vt:lpstr>
      <vt:lpstr>Простой узел (контролирующий)</vt:lpstr>
      <vt:lpstr>Простой узел (контролирующий)</vt:lpstr>
      <vt:lpstr>Прямой или рифовый узел </vt:lpstr>
      <vt:lpstr>Прямой или рифовый узел </vt:lpstr>
      <vt:lpstr>Прямой или рифовый узел </vt:lpstr>
      <vt:lpstr>Прямой или рифовый узел </vt:lpstr>
      <vt:lpstr>Узел встречный </vt:lpstr>
      <vt:lpstr>Узел встречный </vt:lpstr>
      <vt:lpstr>Грепвайн</vt:lpstr>
      <vt:lpstr>Грепвайн </vt:lpstr>
      <vt:lpstr>Грепвайн </vt:lpstr>
      <vt:lpstr>Грепвайн</vt:lpstr>
      <vt:lpstr>СПАСИБО ЗА ВНИМАНИЕ!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Юляффка</dc:creator>
  <cp:lastModifiedBy>RePack by Diakov</cp:lastModifiedBy>
  <cp:revision>59</cp:revision>
  <cp:lastPrinted>1601-01-01T00:00:00Z</cp:lastPrinted>
  <dcterms:created xsi:type="dcterms:W3CDTF">1601-01-01T00:00:00Z</dcterms:created>
  <dcterms:modified xsi:type="dcterms:W3CDTF">2018-08-27T19:15:22Z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