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4" r:id="rId1"/>
  </p:sldMasterIdLst>
  <p:sldIdLst>
    <p:sldId id="256" r:id="rId2"/>
    <p:sldId id="257" r:id="rId3"/>
    <p:sldId id="259" r:id="rId4"/>
    <p:sldId id="261" r:id="rId5"/>
    <p:sldId id="258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636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91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63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575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268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516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992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149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20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01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09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6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743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01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858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15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3D450-9AFB-4909-9527-EF9059C01058}" type="datetimeFigureOut">
              <a:rPr lang="ru-RU" smtClean="0"/>
              <a:t>25.03.2024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B24EB-C447-4764-9D96-B6CB4A6D8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3294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  <p:sldLayoutId id="2147483956" r:id="rId12"/>
    <p:sldLayoutId id="2147483957" r:id="rId13"/>
    <p:sldLayoutId id="2147483958" r:id="rId14"/>
    <p:sldLayoutId id="2147483959" r:id="rId15"/>
    <p:sldLayoutId id="2147483960" r:id="rId16"/>
    <p:sldLayoutId id="214748396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jp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04235" y="2721810"/>
            <a:ext cx="8791575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bg1"/>
                </a:solidFill>
              </a:rPr>
              <a:t>Формирование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</a:rPr>
              <a:t>Функциональной грамотности </a:t>
            </a:r>
            <a:r>
              <a:rPr lang="ru-RU" dirty="0" smtClean="0">
                <a:solidFill>
                  <a:schemeClr val="bg1"/>
                </a:solidFill>
              </a:rPr>
              <a:t>на </a:t>
            </a:r>
            <a:r>
              <a:rPr lang="ru-RU" dirty="0" smtClean="0">
                <a:solidFill>
                  <a:schemeClr val="bg1"/>
                </a:solidFill>
              </a:rPr>
              <a:t>уроках английского языка, с использованием технологии «Пирамида </a:t>
            </a:r>
            <a:r>
              <a:rPr lang="ru-RU" dirty="0" err="1" smtClean="0">
                <a:solidFill>
                  <a:schemeClr val="bg1"/>
                </a:solidFill>
              </a:rPr>
              <a:t>Блума</a:t>
            </a:r>
            <a:r>
              <a:rPr lang="ru-RU" dirty="0" smtClean="0">
                <a:solidFill>
                  <a:schemeClr val="bg1"/>
                </a:solidFill>
              </a:rPr>
              <a:t>»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89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Актуальность темы: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4506" y="1844842"/>
            <a:ext cx="10092906" cy="3946359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bg1"/>
                </a:solidFill>
              </a:rPr>
              <a:t>Сегодня новые </a:t>
            </a:r>
            <a:r>
              <a:rPr lang="ru-RU" sz="2600" dirty="0">
                <a:solidFill>
                  <a:schemeClr val="bg1"/>
                </a:solidFill>
              </a:rPr>
              <a:t>приоритеты в области школьного образования - 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bg1"/>
                </a:solidFill>
              </a:rPr>
              <a:t>России </a:t>
            </a:r>
            <a:r>
              <a:rPr lang="ru-RU" sz="2600" dirty="0">
                <a:solidFill>
                  <a:schemeClr val="bg1"/>
                </a:solidFill>
              </a:rPr>
              <a:t>нужны </a:t>
            </a:r>
            <a:r>
              <a:rPr lang="ru-RU" sz="2600" b="1" u="sng" dirty="0">
                <a:solidFill>
                  <a:schemeClr val="bg1"/>
                </a:solidFill>
              </a:rPr>
              <a:t>современно </a:t>
            </a:r>
            <a:r>
              <a:rPr lang="ru-RU" sz="2600" dirty="0">
                <a:solidFill>
                  <a:schemeClr val="bg1"/>
                </a:solidFill>
              </a:rPr>
              <a:t>образованные, </a:t>
            </a:r>
            <a:r>
              <a:rPr lang="ru-RU" sz="2600" b="1" u="sng" dirty="0">
                <a:solidFill>
                  <a:schemeClr val="bg1"/>
                </a:solidFill>
              </a:rPr>
              <a:t>нравственно</a:t>
            </a:r>
            <a:r>
              <a:rPr lang="ru-RU" sz="2600" dirty="0">
                <a:solidFill>
                  <a:schemeClr val="bg1"/>
                </a:solidFill>
              </a:rPr>
              <a:t> воспитанные</a:t>
            </a:r>
            <a:r>
              <a:rPr lang="ru-RU" sz="2600" b="1" dirty="0">
                <a:solidFill>
                  <a:schemeClr val="bg1"/>
                </a:solidFill>
              </a:rPr>
              <a:t>, предприимчивые</a:t>
            </a:r>
            <a:r>
              <a:rPr lang="ru-RU" sz="2600" dirty="0">
                <a:solidFill>
                  <a:schemeClr val="bg1"/>
                </a:solidFill>
              </a:rPr>
              <a:t> люди,</a:t>
            </a:r>
            <a:r>
              <a:rPr lang="ru-RU" sz="2600" b="1" dirty="0">
                <a:solidFill>
                  <a:schemeClr val="bg1"/>
                </a:solidFill>
              </a:rPr>
              <a:t> </a:t>
            </a:r>
            <a:r>
              <a:rPr lang="ru-RU" sz="2600" b="1" u="sng" dirty="0">
                <a:solidFill>
                  <a:schemeClr val="bg1"/>
                </a:solidFill>
              </a:rPr>
              <a:t>умеющие</a:t>
            </a:r>
            <a:r>
              <a:rPr lang="ru-RU" sz="2600" u="sng" dirty="0">
                <a:solidFill>
                  <a:schemeClr val="bg1"/>
                </a:solidFill>
              </a:rPr>
              <a:t> самостоятельно принимать</a:t>
            </a:r>
            <a:r>
              <a:rPr lang="ru-RU" sz="2600" dirty="0">
                <a:solidFill>
                  <a:schemeClr val="bg1"/>
                </a:solidFill>
              </a:rPr>
              <a:t> ответственные решения в ситуации выбора, </a:t>
            </a:r>
            <a:r>
              <a:rPr lang="ru-RU" sz="2600" b="1" u="sng" dirty="0">
                <a:solidFill>
                  <a:schemeClr val="bg1"/>
                </a:solidFill>
              </a:rPr>
              <a:t>обладающие</a:t>
            </a:r>
            <a:r>
              <a:rPr lang="ru-RU" sz="2600" u="sng" dirty="0">
                <a:solidFill>
                  <a:schemeClr val="bg1"/>
                </a:solidFill>
              </a:rPr>
              <a:t> развитым чувством</a:t>
            </a:r>
            <a:r>
              <a:rPr lang="ru-RU" sz="2600" dirty="0">
                <a:solidFill>
                  <a:schemeClr val="bg1"/>
                </a:solidFill>
              </a:rPr>
              <a:t> ответственности за судьбу страны</a:t>
            </a:r>
            <a:r>
              <a:rPr lang="ru-RU" sz="2600" dirty="0" smtClean="0">
                <a:solidFill>
                  <a:schemeClr val="bg1"/>
                </a:solidFill>
              </a:rPr>
              <a:t>.</a:t>
            </a:r>
            <a:endParaRPr lang="ru-RU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13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Что такое функциональная грамотность?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solidFill>
                  <a:schemeClr val="bg1"/>
                </a:solidFill>
              </a:rPr>
              <a:t>это способность человека вступать в отношения с внешней средой и максимально быстро адаптироваться и функционировать в ней.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00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679010"/>
            <a:ext cx="9261020" cy="5930020"/>
          </a:xfrm>
        </p:spPr>
        <p:txBody>
          <a:bodyPr>
            <a:normAutofit/>
          </a:bodyPr>
          <a:lstStyle/>
          <a:p>
            <a:r>
              <a:rPr lang="ru-RU" sz="2600" dirty="0">
                <a:solidFill>
                  <a:schemeClr val="bg1"/>
                </a:solidFill>
              </a:rPr>
              <a:t>Достичь </a:t>
            </a:r>
            <a:r>
              <a:rPr lang="ru-RU" sz="2600" b="1" i="1" dirty="0">
                <a:solidFill>
                  <a:schemeClr val="bg1"/>
                </a:solidFill>
              </a:rPr>
              <a:t>функциональной грамотности в процессе обучения английскому языку</a:t>
            </a:r>
            <a:r>
              <a:rPr lang="ru-RU" sz="2600" dirty="0">
                <a:solidFill>
                  <a:schemeClr val="bg1"/>
                </a:solidFill>
              </a:rPr>
              <a:t> можно различными способами используя современные педагогические  приёмы и </a:t>
            </a:r>
            <a:r>
              <a:rPr lang="ru-RU" sz="2600" dirty="0" smtClean="0">
                <a:solidFill>
                  <a:schemeClr val="bg1"/>
                </a:solidFill>
              </a:rPr>
              <a:t>технологии:</a:t>
            </a:r>
          </a:p>
          <a:p>
            <a:r>
              <a:rPr lang="ru-RU" sz="2600" i="1" dirty="0" smtClean="0">
                <a:solidFill>
                  <a:schemeClr val="bg1"/>
                </a:solidFill>
              </a:rPr>
              <a:t>Интерактивное обучение• дискуссии</a:t>
            </a:r>
            <a:r>
              <a:rPr lang="ru-RU" sz="2600" i="1" dirty="0">
                <a:solidFill>
                  <a:schemeClr val="bg1"/>
                </a:solidFill>
              </a:rPr>
              <a:t>; • ролевые и деловые игры проблемной направленности; • ситуационный анализ • исследовательские; • поисковые; • метод проектов; • работа в лингафонном кабинете; • драматизация; • использование ИКТ. </a:t>
            </a:r>
            <a:endParaRPr lang="ru-RU" sz="2600" dirty="0">
              <a:solidFill>
                <a:schemeClr val="bg1"/>
              </a:solidFill>
            </a:endParaRPr>
          </a:p>
          <a:p>
            <a:endParaRPr lang="ru-RU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06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897" y="433137"/>
            <a:ext cx="7999662" cy="5999747"/>
          </a:xfrm>
        </p:spPr>
      </p:pic>
    </p:spTree>
    <p:extLst>
      <p:ext uri="{BB962C8B-B14F-4D97-AF65-F5344CB8AC3E}">
        <p14:creationId xmlns:p14="http://schemas.microsoft.com/office/powerpoint/2010/main" val="131892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20" y="256380"/>
            <a:ext cx="9905998" cy="147857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bg1"/>
                </a:solidFill>
              </a:rPr>
              <a:t> </a:t>
            </a:r>
            <a:r>
              <a:rPr lang="ru-RU" b="1" dirty="0">
                <a:solidFill>
                  <a:schemeClr val="bg1"/>
                </a:solidFill>
              </a:rPr>
              <a:t>фрагмент урока, «</a:t>
            </a:r>
            <a:r>
              <a:rPr lang="ru-RU" b="1" dirty="0" err="1">
                <a:solidFill>
                  <a:schemeClr val="bg1"/>
                </a:solidFill>
              </a:rPr>
              <a:t>Traveling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in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Britain</a:t>
            </a:r>
            <a:r>
              <a:rPr lang="ru-RU" b="1" dirty="0">
                <a:solidFill>
                  <a:schemeClr val="bg1"/>
                </a:solidFill>
              </a:rPr>
              <a:t>» </a:t>
            </a:r>
            <a:r>
              <a:rPr lang="ru-RU" b="1" dirty="0" smtClean="0">
                <a:solidFill>
                  <a:schemeClr val="bg1"/>
                </a:solidFill>
              </a:rPr>
              <a:t>(5 класс) работа </a:t>
            </a:r>
            <a:r>
              <a:rPr lang="ru-RU" b="1" dirty="0">
                <a:solidFill>
                  <a:schemeClr val="bg1"/>
                </a:solidFill>
              </a:rPr>
              <a:t>с видео </a:t>
            </a:r>
            <a:r>
              <a:rPr lang="ru-RU" b="1" dirty="0" smtClean="0">
                <a:solidFill>
                  <a:schemeClr val="bg1"/>
                </a:solidFill>
              </a:rPr>
              <a:t>фрагментом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1560" y="1452782"/>
            <a:ext cx="10026395" cy="4839376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solidFill>
                  <a:schemeClr val="bg1"/>
                </a:solidFill>
              </a:rPr>
              <a:t>Цель</a:t>
            </a:r>
            <a:r>
              <a:rPr lang="ru-RU" b="1" i="1" dirty="0">
                <a:solidFill>
                  <a:schemeClr val="bg1"/>
                </a:solidFill>
              </a:rPr>
              <a:t>: - </a:t>
            </a:r>
            <a:r>
              <a:rPr lang="ru-RU" i="1" dirty="0">
                <a:solidFill>
                  <a:schemeClr val="bg1"/>
                </a:solidFill>
              </a:rPr>
              <a:t>знакомство с Великобританией, (конечная) - составление рекламы  о путешествии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b="1" i="1" dirty="0">
                <a:solidFill>
                  <a:schemeClr val="bg1"/>
                </a:solidFill>
              </a:rPr>
              <a:t>Сопутствующие задачи:</a:t>
            </a:r>
            <a:r>
              <a:rPr lang="ru-RU" i="1" dirty="0">
                <a:solidFill>
                  <a:schemeClr val="bg1"/>
                </a:solidFill>
              </a:rPr>
              <a:t> </a:t>
            </a:r>
            <a:br>
              <a:rPr lang="ru-RU" i="1" dirty="0">
                <a:solidFill>
                  <a:schemeClr val="bg1"/>
                </a:solidFill>
              </a:rPr>
            </a:br>
            <a:r>
              <a:rPr lang="ru-RU" i="1" u="sng" dirty="0">
                <a:solidFill>
                  <a:schemeClr val="bg1"/>
                </a:solidFill>
              </a:rPr>
              <a:t>–  развитие умения  использовать  полученную информацию</a:t>
            </a:r>
            <a:r>
              <a:rPr lang="ru-RU" u="sng" dirty="0">
                <a:solidFill>
                  <a:schemeClr val="bg1"/>
                </a:solidFill>
              </a:rPr>
              <a:t>  </a:t>
            </a:r>
            <a:r>
              <a:rPr lang="ru-RU" i="1" u="sng" dirty="0">
                <a:solidFill>
                  <a:schemeClr val="bg1"/>
                </a:solidFill>
              </a:rPr>
              <a:t>в новой ситуации</a:t>
            </a:r>
            <a:r>
              <a:rPr lang="ru-RU" u="sng" dirty="0">
                <a:solidFill>
                  <a:schemeClr val="bg1"/>
                </a:solidFill>
              </a:rPr>
              <a:t>,</a:t>
            </a:r>
            <a:r>
              <a:rPr lang="ru-RU" i="1" u="sng" dirty="0">
                <a:solidFill>
                  <a:schemeClr val="bg1"/>
                </a:solidFill>
              </a:rPr>
              <a:t> делать суждения относительно ценности полученной информации.</a:t>
            </a:r>
            <a:br>
              <a:rPr lang="ru-RU" i="1" u="sng" dirty="0">
                <a:solidFill>
                  <a:schemeClr val="bg1"/>
                </a:solidFill>
              </a:rPr>
            </a:br>
            <a:r>
              <a:rPr lang="ru-RU" i="1" u="sng" dirty="0">
                <a:solidFill>
                  <a:schemeClr val="bg1"/>
                </a:solidFill>
              </a:rPr>
              <a:t>– совершенствование навыка работы с заданиями.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i="1" u="sng" dirty="0">
                <a:solidFill>
                  <a:schemeClr val="bg1"/>
                </a:solidFill>
              </a:rPr>
              <a:t>– развитие способности к догадке, коммуникабельности, способность осуществлять репродуктивные и продуктивные речевые действия.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i="1" dirty="0">
                <a:solidFill>
                  <a:schemeClr val="bg1"/>
                </a:solidFill>
              </a:rPr>
              <a:t> 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i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8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089677"/>
              </p:ext>
            </p:extLst>
          </p:nvPr>
        </p:nvGraphicFramePr>
        <p:xfrm>
          <a:off x="3438525" y="2249488"/>
          <a:ext cx="5310188" cy="354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Диаграмма" r:id="rId3" imgW="8125021" imgH="5419591" progId="MSGraph.Chart.8">
                  <p:embed followColorScheme="full"/>
                </p:oleObj>
              </mc:Choice>
              <mc:Fallback>
                <p:oleObj name="Диаграмма" r:id="rId3" imgW="8125021" imgH="5419591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38525" y="2249488"/>
                        <a:ext cx="5310188" cy="354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403" y="0"/>
            <a:ext cx="6630717" cy="73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11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335</TotalTime>
  <Words>138</Words>
  <Application>Microsoft Office PowerPoint</Application>
  <PresentationFormat>Широкоэкранный</PresentationFormat>
  <Paragraphs>14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Tw Cen MT</vt:lpstr>
      <vt:lpstr>Контур</vt:lpstr>
      <vt:lpstr>Диаграмма</vt:lpstr>
      <vt:lpstr>     Формирование Функциональной грамотности на уроках английского языка, с использованием технологии «Пирамида Блума»</vt:lpstr>
      <vt:lpstr>Актуальность темы:</vt:lpstr>
      <vt:lpstr>Что такое функциональная грамотность?</vt:lpstr>
      <vt:lpstr>Презентация PowerPoint</vt:lpstr>
      <vt:lpstr>Презентация PowerPoint</vt:lpstr>
      <vt:lpstr> фрагмент урока, «Traveling in Britain» (5 класс) работа с видео фрагментом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1</cp:lastModifiedBy>
  <cp:revision>12</cp:revision>
  <dcterms:created xsi:type="dcterms:W3CDTF">2021-01-30T10:14:28Z</dcterms:created>
  <dcterms:modified xsi:type="dcterms:W3CDTF">2024-03-25T12:10:46Z</dcterms:modified>
</cp:coreProperties>
</file>