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76" r:id="rId4"/>
    <p:sldId id="280" r:id="rId5"/>
    <p:sldId id="271" r:id="rId6"/>
    <p:sldId id="270" r:id="rId7"/>
    <p:sldId id="257" r:id="rId8"/>
    <p:sldId id="272" r:id="rId9"/>
    <p:sldId id="260" r:id="rId10"/>
    <p:sldId id="261" r:id="rId11"/>
    <p:sldId id="278" r:id="rId12"/>
    <p:sldId id="277" r:id="rId13"/>
    <p:sldId id="274" r:id="rId14"/>
    <p:sldId id="275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FD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8" autoAdjust="0"/>
    <p:restoredTop sz="94660"/>
  </p:normalViewPr>
  <p:slideViewPr>
    <p:cSldViewPr snapToGrid="0">
      <p:cViewPr varScale="1">
        <p:scale>
          <a:sx n="56" d="100"/>
          <a:sy n="56" d="100"/>
        </p:scale>
        <p:origin x="62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8AA4A2A-27A0-48B3-8849-7FD54AAAE3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BBEADA3-ED1E-4CFE-8A3A-2C24CE2AC2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980825-FDE6-49F3-A604-12AD577F8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5832C-C80C-49EB-803A-CD6048C262F2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D501E8B-5910-416E-8FF9-7B4A39D10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F880D0E-8A79-45D6-BE48-E30B51964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03AA8-A70D-4D6D-AA94-976F438D17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656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C743B15-B2E4-45B3-B073-1262BC0FD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9794F83-7BD1-481E-A55D-2199606E78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BF17CDC-89D5-4DA0-887C-EDB71C8F9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5832C-C80C-49EB-803A-CD6048C262F2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3C3EAF5-0E17-4DFA-981E-563EDAADD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64E309E-E7BF-4FCB-AC61-1398F83D9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03AA8-A70D-4D6D-AA94-976F438D17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6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CE151979-D9CC-423B-9786-4B7912D16D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8BBD511-8280-4BFC-B662-147B69A96B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53AA5D6-0CC4-4A78-A59C-3B0193BB8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5832C-C80C-49EB-803A-CD6048C262F2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0CD1297-DBD7-4B16-ACAC-D62C9E19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776FA0D-D94C-4B18-B602-804A8528C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03AA8-A70D-4D6D-AA94-976F438D17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471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F686FA-0776-4310-98EA-77C9C7C72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94C65AF-7139-48A0-A7BC-280DAFEB4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8C3E29C-D4BC-49C4-89D6-462451A1A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5832C-C80C-49EB-803A-CD6048C262F2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F7A4AEF-06B0-45B4-9E05-1AD4AACD9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0A215AE-8F5A-496C-8462-456A862D6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03AA8-A70D-4D6D-AA94-976F438D17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450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26EF9B6-5C30-4B0F-BD57-6538790E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108CA20-1EFB-4D1A-89FF-6E2CE600E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5C8A711-1F56-4907-9DD5-85DA1ED64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5832C-C80C-49EB-803A-CD6048C262F2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CC78304-D28C-4F89-A806-D5333E10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71DD9F2-D725-4B06-931B-A0AC8990B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03AA8-A70D-4D6D-AA94-976F438D17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53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6BE0E7E-5DDC-461E-AF9F-F27744380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84C80B8-6A70-495C-8C83-DC60C7E400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CBAC289-5941-4181-93F2-D3CA69D63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32D3680-0716-41D8-85EE-86DDE1D80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5832C-C80C-49EB-803A-CD6048C262F2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6ECB722-B067-4E46-8EF3-8705C7CC1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4288E60-62D8-4D40-9C3F-84C9C7427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03AA8-A70D-4D6D-AA94-976F438D17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731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FDAC53-9526-4F2C-866F-D4E0067AE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6E33B6C-3A2D-4A7F-BC54-2DA4CA692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363CD90-0552-4BA8-A5EF-9426E1B1F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CC590880-DD77-40AB-9807-CE14B5B035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B630BF8B-CDF1-4E39-9B93-1C3DBA377E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5A7F56B6-021B-41D7-A8C7-AAFB1CBF5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5832C-C80C-49EB-803A-CD6048C262F2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C4C1DF3D-A126-4539-A7DB-10EF73B5B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4B3EFD0C-DC7F-4997-9105-E3A1E1373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03AA8-A70D-4D6D-AA94-976F438D17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064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677555-243F-42F8-B78A-8D0A5A639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0A32813-3C4B-4E8E-A621-75301B85E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5832C-C80C-49EB-803A-CD6048C262F2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A027275-EDAB-4FF7-8776-39E710AAB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1CCFF82E-4495-4D36-ABB3-69C2964D2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03AA8-A70D-4D6D-AA94-976F438D17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513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2E921459-4763-47DD-9DC9-D9002DBFD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5832C-C80C-49EB-803A-CD6048C262F2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D6E89A2-32AE-4443-ACE8-662000D2A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39E3B96-E77C-4900-8213-35C489389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03AA8-A70D-4D6D-AA94-976F438D17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051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15FF549-CE8E-4FAE-8B93-A4233A9C7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561C95F-8AC5-45C1-BBC8-33332164E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7CEF7A8-0D3D-4DE4-9FF0-06EF7D6186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48CE91B-5453-4C57-A3FF-0B8A55946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5832C-C80C-49EB-803A-CD6048C262F2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645297F-3D6C-4748-BB9E-92B43B7BA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5783564-0476-470D-B279-EF754DE47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03AA8-A70D-4D6D-AA94-976F438D17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709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B0B1B1-CE10-475E-B537-F08540E32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932AB6E5-D3FF-4178-BC41-66BA760A62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050090E-7CED-4B87-BC59-2B5F3CFA84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73209DB-2F53-4736-BCD0-FE9CCC756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5832C-C80C-49EB-803A-CD6048C262F2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408762E-8037-4C36-9479-2E17DA944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9AF35F9-EBBF-4A3E-BCD7-2CEB1CC98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03AA8-A70D-4D6D-AA94-976F438D17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972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8B55471-0D44-4D8B-B5D3-DC0FE949E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5552CB0-2DEF-4797-8415-4E05E5B5B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F5B058D-B22D-477B-9B6B-177A4E85F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5832C-C80C-49EB-803A-CD6048C262F2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B06EF19-0B08-48EB-B4EF-4D99DD705A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B806373-A2D7-4643-AD7D-B8EEB8E83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03AA8-A70D-4D6D-AA94-976F438D17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387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blicdomainpictures.net/view-image.php?image=185970&amp;picture=&amp;jazyk=RU" TargetMode="External"/><Relationship Id="rId7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E3227D4-68ED-411E-90E8-895A71B1F5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3DC213C-78E7-4AAF-958B-D1040DF747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5045" y="612949"/>
            <a:ext cx="6634027" cy="1165609"/>
          </a:xfrm>
          <a:effectLst>
            <a:reflection stA="45000" endPos="47000" dir="5400000" sy="-100000" algn="bl" rotWithShape="0"/>
          </a:effectLst>
        </p:spPr>
        <p:txBody>
          <a:bodyPr>
            <a:normAutofit fontScale="90000"/>
          </a:bodyPr>
          <a:lstStyle/>
          <a:p>
            <a:pPr algn="r"/>
            <a:r>
              <a:rPr lang="ru-RU" sz="3600" b="1" dirty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66000" endPos="48000" dist="114300" dir="5400000" sy="-100000" algn="bl" rotWithShape="0"/>
                </a:effectLst>
                <a:latin typeface="Impact" panose="020B0806030902050204" pitchFamily="34" charset="0"/>
              </a:rPr>
              <a:t>Изготовление оберега </a:t>
            </a:r>
            <a:r>
              <a:rPr lang="ru-RU" b="1" dirty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66000" endPos="48000" dist="114300" dir="5400000" sy="-100000" algn="bl" rotWithShape="0"/>
                </a:effectLst>
                <a:latin typeface="Impact" panose="020B0806030902050204" pitchFamily="34" charset="0"/>
              </a:rPr>
              <a:t>«Домовенок»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804EA8F-B05A-477E-B1DB-34D8E4FA5B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4650" y="4732774"/>
            <a:ext cx="5143499" cy="1959428"/>
          </a:xfrm>
        </p:spPr>
        <p:txBody>
          <a:bodyPr>
            <a:noAutofit/>
          </a:bodyPr>
          <a:lstStyle/>
          <a:p>
            <a:pPr algn="just"/>
            <a:endParaRPr lang="ru-RU" sz="20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Разработал: </a:t>
            </a:r>
          </a:p>
          <a:p>
            <a:pPr algn="just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 МБДОУ «Детский сад «</a:t>
            </a:r>
            <a:r>
              <a:rPr lang="ru-RU" sz="2000" b="1" dirty="0"/>
              <a:t>Солнышко» с. Новоандреевка</a:t>
            </a:r>
            <a:r>
              <a:rPr lang="ru-RU" sz="1800" b="1" dirty="0">
                <a:latin typeface="Times New Roman" panose="02020603050405020304" pitchFamily="18" charset="0"/>
              </a:rPr>
              <a:t>»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pPr algn="just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Остапенко Ольга Ивановна        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55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0BB9F00-9AFC-0299-D372-D28DFBE1B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6BDAC6E-CD1A-E728-B35C-FB8EAA23AD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31D0AD08-F814-1623-B4C5-1530FB476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261" y="248478"/>
            <a:ext cx="11489635" cy="6261652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>5. Приклеить злаки, бобовые</a:t>
            </a:r>
            <a:r>
              <a:rPr lang="ru-RU" b="1" dirty="0">
                <a:solidFill>
                  <a:prstClr val="black"/>
                </a:solidFill>
              </a:rPr>
              <a:t>!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DFCAB5E-2C08-FFD9-9A1C-1B806930031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38930"/>
            <a:ext cx="2932430" cy="393226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714FB5F-55C3-AE6A-356D-7FC24B9EE9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0" t="1" r="24903" b="-1826"/>
          <a:stretch/>
        </p:blipFill>
        <p:spPr>
          <a:xfrm>
            <a:off x="1219200" y="742995"/>
            <a:ext cx="3086100" cy="37389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1F6BFBBC-2485-CF1D-ABBE-48B8606200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5" r="25541" b="855"/>
          <a:stretch/>
        </p:blipFill>
        <p:spPr>
          <a:xfrm>
            <a:off x="4415159" y="2192727"/>
            <a:ext cx="2932431" cy="309240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DE223E1A-7FE8-BC51-8240-A11CDBBC0C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8" r="31026" b="9304"/>
          <a:stretch/>
        </p:blipFill>
        <p:spPr>
          <a:xfrm>
            <a:off x="7853748" y="3169200"/>
            <a:ext cx="3302001" cy="339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0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F5109B8-EBC9-BFED-11C6-543425BB3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7948B49-06CF-BA7F-1ED9-CD9A623F34E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FF6E35BD-1CCA-085A-6D67-3CB2F4B5A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261" y="248478"/>
            <a:ext cx="11489635" cy="6261652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>6. Приклеить </a:t>
            </a:r>
            <a:r>
              <a:rPr lang="ru-RU" b="1" dirty="0">
                <a:solidFill>
                  <a:prstClr val="black"/>
                </a:solidFill>
              </a:rPr>
              <a:t>еловые ветки и ромашку.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C82A942-7F2E-C653-F285-45A957B1028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38930"/>
            <a:ext cx="2932430" cy="39322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AF40835-F37E-4297-51B7-CA65FE8CEB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7" r="23869"/>
          <a:stretch/>
        </p:blipFill>
        <p:spPr>
          <a:xfrm>
            <a:off x="7385685" y="1955800"/>
            <a:ext cx="4013200" cy="42799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A157967-095F-DF74-DA44-E5970805EA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4" t="1" r="22569" b="-4012"/>
          <a:stretch/>
        </p:blipFill>
        <p:spPr>
          <a:xfrm>
            <a:off x="2703830" y="1955800"/>
            <a:ext cx="34671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0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96BC311-305A-4311-949C-B18DD1A4187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4A7A6B-4802-44B9-9972-1D6E19313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Impact" panose="020B0806030902050204" pitchFamily="34" charset="0"/>
              </a:rPr>
              <a:t>Пожелания хозяевам дома.</a:t>
            </a:r>
            <a:endParaRPr lang="ru-RU" dirty="0">
              <a:ln>
                <a:solidFill>
                  <a:srgbClr val="0070C0"/>
                </a:solidFill>
              </a:ln>
              <a:solidFill>
                <a:srgbClr val="FF0000"/>
              </a:solidFill>
              <a:latin typeface="Impact" panose="020B080603090205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7558F8F-0FD0-482A-870F-3DD88D5123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Impact" panose="020B0806030902050204" pitchFamily="34" charset="0"/>
              </a:rPr>
              <a:t>«Счастья вам и вашим близким»;</a:t>
            </a:r>
            <a:endParaRPr lang="ru-RU" dirty="0">
              <a:ln>
                <a:solidFill>
                  <a:srgbClr val="0070C0"/>
                </a:solidFill>
              </a:ln>
              <a:solidFill>
                <a:srgbClr val="002060"/>
              </a:solidFill>
              <a:latin typeface="Impact" panose="020B0806030902050204" pitchFamily="34" charset="0"/>
            </a:endParaRPr>
          </a:p>
          <a:p>
            <a:pPr marL="0" indent="0">
              <a:buNone/>
            </a:pPr>
            <a:r>
              <a:rPr lang="ru-RU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Impact" panose="020B0806030902050204" pitchFamily="34" charset="0"/>
              </a:rPr>
              <a:t> «Домовенок, домовой, охраняй наш дом родной, от потопа, от пожара, от воров и от угара, от ветров и урагана, от ущерба и изъяна.»</a:t>
            </a:r>
          </a:p>
          <a:p>
            <a:pPr marL="0" indent="0">
              <a:buNone/>
            </a:pPr>
            <a:r>
              <a:rPr lang="ru-RU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Impact" panose="020B0806030902050204" pitchFamily="34" charset="0"/>
              </a:rPr>
              <a:t>«Пусть несет вам домовой много денежек домой»;</a:t>
            </a:r>
          </a:p>
          <a:p>
            <a:pPr marL="0" indent="0">
              <a:buNone/>
            </a:pPr>
            <a:r>
              <a:rPr lang="ru-RU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Impact" panose="020B0806030902050204" pitchFamily="34" charset="0"/>
              </a:rPr>
              <a:t>«Счастья и мира вашему дому»;</a:t>
            </a:r>
          </a:p>
          <a:p>
            <a:pPr marL="0" indent="0">
              <a:buNone/>
            </a:pPr>
            <a:r>
              <a:rPr lang="ru-RU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Impact" panose="020B0806030902050204" pitchFamily="34" charset="0"/>
              </a:rPr>
              <a:t>«Мира, счастья, добра, благополучия»;</a:t>
            </a:r>
          </a:p>
          <a:p>
            <a:pPr marL="0" indent="0">
              <a:buNone/>
            </a:pPr>
            <a:r>
              <a:rPr lang="ru-RU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Impact" panose="020B0806030902050204" pitchFamily="34" charset="0"/>
              </a:rPr>
              <a:t>«Я желаю с домовым жить в мире и согласии, чтобы дом наполнился радостью и счастьем»;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004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8A48C1C-88D4-4AD1-A12A-D016A83FCCF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41161"/>
            <a:ext cx="12192000" cy="709916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3169A0-BE19-4300-A21D-2248FE14F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5064"/>
            <a:ext cx="10515600" cy="14791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Impact" panose="020B0806030902050204" pitchFamily="34" charset="0"/>
              </a:rPr>
              <a:t/>
            </a:r>
            <a:br>
              <a:rPr lang="ru-RU" sz="3100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Impact" panose="020B0806030902050204" pitchFamily="34" charset="0"/>
              </a:rPr>
            </a:br>
            <a:r>
              <a:rPr lang="ru-RU" sz="3100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Impact" panose="020B0806030902050204" pitchFamily="34" charset="0"/>
              </a:rPr>
              <a:t/>
            </a:r>
            <a:br>
              <a:rPr lang="ru-RU" sz="3100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Impact" panose="020B0806030902050204" pitchFamily="34" charset="0"/>
              </a:rPr>
            </a:br>
            <a:r>
              <a:rPr lang="ru-RU" sz="3100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Impact" panose="020B0806030902050204" pitchFamily="34" charset="0"/>
              </a:rPr>
              <a:t/>
            </a:r>
            <a:br>
              <a:rPr lang="ru-RU" sz="3100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Impact" panose="020B0806030902050204" pitchFamily="34" charset="0"/>
              </a:rPr>
            </a:br>
            <a:r>
              <a:rPr lang="ru-RU" sz="3100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Impact" panose="020B0806030902050204" pitchFamily="34" charset="0"/>
              </a:rPr>
              <a:t/>
            </a:r>
            <a:br>
              <a:rPr lang="ru-RU" sz="3100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Impact" panose="020B0806030902050204" pitchFamily="34" charset="0"/>
              </a:rPr>
            </a:br>
            <a:r>
              <a:rPr lang="ru-RU" sz="3100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Impact" panose="020B0806030902050204" pitchFamily="34" charset="0"/>
              </a:rPr>
              <a:t/>
            </a:r>
            <a:br>
              <a:rPr lang="ru-RU" sz="3100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Impact" panose="020B0806030902050204" pitchFamily="34" charset="0"/>
              </a:rPr>
            </a:br>
            <a:r>
              <a:rPr lang="ru-RU" sz="3100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Impact" panose="020B0806030902050204" pitchFamily="34" charset="0"/>
              </a:rPr>
              <a:t/>
            </a:r>
            <a:br>
              <a:rPr lang="ru-RU" sz="3100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Impact" panose="020B0806030902050204" pitchFamily="34" charset="0"/>
              </a:rPr>
            </a:br>
            <a:r>
              <a:rPr lang="ru-RU" sz="3100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Impact" panose="020B0806030902050204" pitchFamily="34" charset="0"/>
              </a:rPr>
              <a:t/>
            </a:r>
            <a:br>
              <a:rPr lang="ru-RU" sz="3100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Impact" panose="020B0806030902050204" pitchFamily="34" charset="0"/>
              </a:rPr>
            </a:br>
            <a:r>
              <a:rPr lang="ru-RU" sz="3100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Impact" panose="020B0806030902050204" pitchFamily="34" charset="0"/>
              </a:rPr>
              <a:t/>
            </a:r>
            <a:br>
              <a:rPr lang="ru-RU" sz="3100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Impact" panose="020B0806030902050204" pitchFamily="34" charset="0"/>
              </a:rPr>
            </a:br>
            <a:r>
              <a:rPr lang="ru-RU" sz="4900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Impact" panose="020B0806030902050204" pitchFamily="34" charset="0"/>
              </a:rPr>
              <a:t>Закончите предложение</a:t>
            </a:r>
            <a:br>
              <a:rPr lang="ru-RU" sz="4900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Impact" panose="020B0806030902050204" pitchFamily="34" charset="0"/>
              </a:rPr>
            </a:br>
            <a:r>
              <a:rPr lang="ru-RU" sz="4900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Impact" panose="020B0806030902050204" pitchFamily="34" charset="0"/>
              </a:rPr>
              <a:t>- Изготавливая оберег, я</a:t>
            </a:r>
            <a:br>
              <a:rPr lang="ru-RU" sz="4900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Impact" panose="020B0806030902050204" pitchFamily="34" charset="0"/>
              </a:rPr>
            </a:br>
            <a:r>
              <a:rPr lang="ru-RU" sz="4900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Impact" panose="020B0806030902050204" pitchFamily="34" charset="0"/>
              </a:rPr>
              <a:t>поняла, что …</a:t>
            </a:r>
            <a:br>
              <a:rPr lang="ru-RU" sz="4900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Impact" panose="020B0806030902050204" pitchFamily="34" charset="0"/>
              </a:rPr>
            </a:br>
            <a:r>
              <a:rPr lang="ru-RU" sz="4900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Impact" panose="020B0806030902050204" pitchFamily="34" charset="0"/>
              </a:rPr>
              <a:t>- Ценность совместного творчества заключается в …</a:t>
            </a:r>
            <a:br>
              <a:rPr lang="ru-RU" sz="4900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Impact" panose="020B0806030902050204" pitchFamily="34" charset="0"/>
              </a:rPr>
            </a:br>
            <a:r>
              <a:rPr lang="ru-RU" sz="4900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Impact" panose="020B0806030902050204" pitchFamily="34" charset="0"/>
              </a:rPr>
              <a:t> - </a:t>
            </a:r>
            <a:r>
              <a:rPr lang="ru-RU" sz="4900" dirty="0" err="1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Impact" panose="020B0806030902050204" pitchFamily="34" charset="0"/>
              </a:rPr>
              <a:t>Японяла</a:t>
            </a:r>
            <a:r>
              <a:rPr lang="ru-RU" sz="4900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Impact" panose="020B0806030902050204" pitchFamily="34" charset="0"/>
              </a:rPr>
              <a:t>, </a:t>
            </a:r>
            <a:r>
              <a:rPr lang="ru-RU" sz="4900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Impact" panose="020B0806030902050204" pitchFamily="34" charset="0"/>
              </a:rPr>
              <a:t>что оберег – это..</a:t>
            </a:r>
            <a:br>
              <a:rPr lang="ru-RU" sz="4900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Impact" panose="020B0806030902050204" pitchFamily="34" charset="0"/>
              </a:rPr>
            </a:br>
            <a:r>
              <a:rPr lang="ru-RU" sz="4900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Impact" panose="020B0806030902050204" pitchFamily="34" charset="0"/>
              </a:rPr>
              <a:t> – Мне особенно понравилось… </a:t>
            </a:r>
            <a:br>
              <a:rPr lang="ru-RU" sz="4900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Impact" panose="020B0806030902050204" pitchFamily="34" charset="0"/>
              </a:rPr>
            </a:br>
            <a:r>
              <a:rPr lang="ru-RU" sz="4900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Impact" panose="020B0806030902050204" pitchFamily="34" charset="0"/>
              </a:rPr>
              <a:t>- У меня появилось желание…</a:t>
            </a:r>
          </a:p>
        </p:txBody>
      </p:sp>
    </p:spTree>
    <p:extLst>
      <p:ext uri="{BB962C8B-B14F-4D97-AF65-F5344CB8AC3E}">
        <p14:creationId xmlns:p14="http://schemas.microsoft.com/office/powerpoint/2010/main" val="32402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9C8EF58-9DC3-4525-B7C3-AE2FF88C87D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2FC89C8-D52F-4412-A0CC-2A472512A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6774"/>
            <a:ext cx="10515600" cy="6023113"/>
          </a:xfrm>
        </p:spPr>
        <p:txBody>
          <a:bodyPr/>
          <a:lstStyle/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5400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Impact" panose="020B0806030902050204" pitchFamily="34" charset="0"/>
              </a:rPr>
              <a:t>Спасибо за творчество!</a:t>
            </a:r>
          </a:p>
        </p:txBody>
      </p:sp>
    </p:spTree>
    <p:extLst>
      <p:ext uri="{BB962C8B-B14F-4D97-AF65-F5344CB8AC3E}">
        <p14:creationId xmlns:p14="http://schemas.microsoft.com/office/powerpoint/2010/main" val="367690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4286527-02CC-43CD-B16D-A79837DF84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15909E-ADDE-4084-826B-2A56CAD18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reflection stA="91000" endPos="65000" dist="50800" dir="5400000" sy="-100000" algn="bl" rotWithShape="0"/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Кто такой домовой?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65895BA-26EB-42B7-BAFB-355C0B7DDB2F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reflection endPos="0" dir="5400000" sy="-100000" algn="bl" rotWithShape="0"/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По славянским верованиям, добрый дух, живущий дома с людьми. Считается, что это один из членов рода, прародитель семьи. Его Бог назначает для помощи родным.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30E0C56-AFD1-4326-99FE-D84F2920A9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1" b="98798" l="6226" r="983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023" y="3429000"/>
            <a:ext cx="2278798" cy="32204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AE764BE-8F92-4620-A119-3CA14E393B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98" l="200" r="98400">
                        <a14:foregroundMark x1="20600" y1="10220" x2="20600" y2="10220"/>
                        <a14:foregroundMark x1="21600" y1="9619" x2="21600" y2="9619"/>
                        <a14:foregroundMark x1="24200" y1="7214" x2="15400" y2="12224"/>
                        <a14:foregroundMark x1="22400" y1="68136" x2="22400" y2="68136"/>
                        <a14:foregroundMark x1="25600" y1="71142" x2="25600" y2="71142"/>
                        <a14:foregroundMark x1="25600" y1="71142" x2="25600" y2="71142"/>
                        <a14:foregroundMark x1="25600" y1="70942" x2="25600" y2="70942"/>
                        <a14:foregroundMark x1="38000" y1="33066" x2="42200" y2="28858"/>
                        <a14:foregroundMark x1="51800" y1="71142" x2="63600" y2="73948"/>
                        <a14:foregroundMark x1="31200" y1="76954" x2="44000" y2="79760"/>
                        <a14:foregroundMark x1="21400" y1="68737" x2="26600" y2="77355"/>
                        <a14:foregroundMark x1="22000" y1="66533" x2="21600" y2="68938"/>
                        <a14:foregroundMark x1="16400" y1="69539" x2="16400" y2="69539"/>
                        <a14:foregroundMark x1="19400" y1="70140" x2="19400" y2="70140"/>
                        <a14:foregroundMark x1="98400" y1="47094" x2="98400" y2="47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77" y="3916016"/>
            <a:ext cx="2947879" cy="294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7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842DBD8-D385-4579-8C33-C31FAC3C171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5DED69C-EA73-430E-8BE3-03F7DCBCAD3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594" y="214487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41AAF7-4D7B-4583-A13A-A97FDCC25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Impact" panose="020B0806030902050204" pitchFamily="34" charset="0"/>
              </a:rPr>
              <a:t>День рождения </a:t>
            </a:r>
            <a:r>
              <a:rPr lang="ru-RU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Impact" panose="020B0806030902050204" pitchFamily="34" charset="0"/>
              </a:rPr>
              <a:t>Домового</a:t>
            </a:r>
            <a:endParaRPr lang="ru-RU" dirty="0">
              <a:ln>
                <a:solidFill>
                  <a:srgbClr val="0070C0"/>
                </a:solidFill>
              </a:ln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84CCB7E-9A08-4015-AB78-36E94A469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</a:rPr>
              <a:t>10 февраля </a:t>
            </a:r>
            <a:r>
              <a:rPr lang="ru-RU" sz="4000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</a:rPr>
              <a:t>-«День  Рождения Домового</a:t>
            </a:r>
            <a:r>
              <a:rPr lang="ru-RU" sz="4000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</a:rPr>
              <a:t>». В этот день принято угощать и задабривать домового.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0E20C89-60AF-42C2-AF92-BADD8C3136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67" b="98000" l="3333" r="100000">
                        <a14:foregroundMark x1="54333" y1="37000" x2="60500" y2="4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35" y="2906400"/>
            <a:ext cx="3737113" cy="373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1101EE9-9F5A-3552-AB24-7FC959392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76D0BFC-5167-6EFB-37B5-6D4950DFF01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041E12A1-947B-56C3-C354-87DA76756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261" y="248478"/>
            <a:ext cx="11489635" cy="6261652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7200" dirty="0">
                <a:solidFill>
                  <a:srgbClr val="00B0F0"/>
                </a:solidFill>
                <a:latin typeface="Impact" panose="020B0806030902050204" pitchFamily="34" charset="0"/>
              </a:rPr>
              <a:t> </a:t>
            </a:r>
            <a:r>
              <a:rPr lang="ru-RU" sz="7200" dirty="0">
                <a:solidFill>
                  <a:srgbClr val="002060"/>
                </a:solidFill>
                <a:latin typeface="Impact" panose="020B0806030902050204" pitchFamily="34" charset="0"/>
              </a:rPr>
              <a:t>Символическое значение элементов оберега:</a:t>
            </a:r>
          </a:p>
          <a:p>
            <a:pPr marL="0" indent="0" algn="just">
              <a:buNone/>
            </a:pPr>
            <a:r>
              <a:rPr lang="ru-RU" sz="7200" dirty="0">
                <a:solidFill>
                  <a:srgbClr val="002060"/>
                </a:solidFill>
                <a:latin typeface="Impact" panose="020B0806030902050204" pitchFamily="34" charset="0"/>
              </a:rPr>
              <a:t>Злаки, бобовые — символ достатка, сытой жизни, благополучной в материальном аспекте.</a:t>
            </a:r>
          </a:p>
          <a:p>
            <a:pPr marL="0" indent="0" algn="just">
              <a:buNone/>
            </a:pPr>
            <a:r>
              <a:rPr lang="ru-RU" sz="7200" dirty="0">
                <a:solidFill>
                  <a:srgbClr val="002060"/>
                </a:solidFill>
                <a:latin typeface="Impact" panose="020B0806030902050204" pitchFamily="34" charset="0"/>
              </a:rPr>
              <a:t>Лекарственные травы— символ крепкого здоровья.</a:t>
            </a:r>
          </a:p>
          <a:p>
            <a:pPr marL="0" indent="0" algn="just">
              <a:buNone/>
            </a:pPr>
            <a:r>
              <a:rPr lang="ru-RU" sz="7200" dirty="0">
                <a:solidFill>
                  <a:srgbClr val="002060"/>
                </a:solidFill>
                <a:latin typeface="Impact" panose="020B0806030902050204" pitchFamily="34" charset="0"/>
              </a:rPr>
              <a:t>Мешковина — изобилие.</a:t>
            </a:r>
          </a:p>
          <a:p>
            <a:pPr marL="0" indent="0" algn="just">
              <a:buNone/>
            </a:pPr>
            <a:r>
              <a:rPr lang="ru-RU" sz="7200" dirty="0">
                <a:solidFill>
                  <a:srgbClr val="002060"/>
                </a:solidFill>
                <a:latin typeface="Impact" panose="020B0806030902050204" pitchFamily="34" charset="0"/>
              </a:rPr>
              <a:t>Бессмертник - символ долголетия.</a:t>
            </a:r>
          </a:p>
          <a:p>
            <a:pPr marL="0" indent="0" algn="just">
              <a:buNone/>
            </a:pPr>
            <a:r>
              <a:rPr lang="ru-RU" sz="7200" dirty="0">
                <a:solidFill>
                  <a:srgbClr val="002060"/>
                </a:solidFill>
                <a:latin typeface="Impact" panose="020B0806030902050204" pitchFamily="34" charset="0"/>
              </a:rPr>
              <a:t>Крапива- предупреждает появление людей со злыми помыслами у вашего порога. Они не только не смогут зайти в ваш дом, но даже и смотреть в его сторону не будут. </a:t>
            </a:r>
          </a:p>
          <a:p>
            <a:pPr marL="0" indent="0" algn="just">
              <a:buNone/>
            </a:pPr>
            <a:r>
              <a:rPr lang="ru-RU" sz="7200" dirty="0">
                <a:solidFill>
                  <a:srgbClr val="002060"/>
                </a:solidFill>
                <a:latin typeface="Impact" panose="020B0806030902050204" pitchFamily="34" charset="0"/>
              </a:rPr>
              <a:t>Мята -защищает дом от проникновения «вредных сущностей»</a:t>
            </a:r>
          </a:p>
          <a:p>
            <a:pPr marL="0" indent="0" algn="just">
              <a:buNone/>
            </a:pPr>
            <a:r>
              <a:rPr lang="ru-RU" sz="7200" dirty="0">
                <a:solidFill>
                  <a:srgbClr val="002060"/>
                </a:solidFill>
                <a:latin typeface="Impact" panose="020B0806030902050204" pitchFamily="34" charset="0"/>
              </a:rPr>
              <a:t>Мелисса - восстанавливает силы и энергию человека.</a:t>
            </a:r>
          </a:p>
          <a:p>
            <a:pPr marL="0" indent="0" algn="just">
              <a:buNone/>
            </a:pPr>
            <a:r>
              <a:rPr lang="ru-RU" sz="7200" dirty="0">
                <a:solidFill>
                  <a:srgbClr val="002060"/>
                </a:solidFill>
                <a:latin typeface="Impact" panose="020B0806030902050204" pitchFamily="34" charset="0"/>
              </a:rPr>
              <a:t>Чабрец - придает бодрость, наделяет бесстрашием и силой духа. Обладатель оберега из чабреца будет защищен от невзгод и дурного глаза, сможет легко справиться с трудностями, выйдя победителем из любой ситуации.</a:t>
            </a:r>
          </a:p>
          <a:p>
            <a:pPr marL="0" indent="0" algn="just">
              <a:buNone/>
            </a:pPr>
            <a:r>
              <a:rPr lang="ru-RU" sz="7200" dirty="0">
                <a:solidFill>
                  <a:srgbClr val="002060"/>
                </a:solidFill>
                <a:latin typeface="Impact" panose="020B0806030902050204" pitchFamily="34" charset="0"/>
              </a:rPr>
              <a:t>Шалфей -финансовый успех, стабильность.</a:t>
            </a:r>
          </a:p>
          <a:p>
            <a:pPr marL="0" indent="0" algn="just">
              <a:buNone/>
            </a:pPr>
            <a:r>
              <a:rPr lang="ru-RU" sz="7200" dirty="0">
                <a:solidFill>
                  <a:srgbClr val="002060"/>
                </a:solidFill>
                <a:latin typeface="Impact" panose="020B0806030902050204" pitchFamily="34" charset="0"/>
              </a:rPr>
              <a:t> Ромашка — символ удачи и чистоты</a:t>
            </a:r>
          </a:p>
          <a:p>
            <a:pPr marL="0" indent="0" algn="just">
              <a:buNone/>
            </a:pPr>
            <a:r>
              <a:rPr lang="ru-RU" sz="7200" dirty="0">
                <a:solidFill>
                  <a:srgbClr val="002060"/>
                </a:solidFill>
                <a:latin typeface="Impact" panose="020B0806030902050204" pitchFamily="34" charset="0"/>
              </a:rPr>
              <a:t>Семена подсолнуха - здоровье детей в доме.</a:t>
            </a:r>
          </a:p>
          <a:p>
            <a:pPr marL="0" indent="0" algn="just">
              <a:buNone/>
            </a:pPr>
            <a:r>
              <a:rPr lang="ru-RU" sz="7200" dirty="0">
                <a:solidFill>
                  <a:srgbClr val="002060"/>
                </a:solidFill>
                <a:latin typeface="Impact" panose="020B0806030902050204" pitchFamily="34" charset="0"/>
              </a:rPr>
              <a:t>Кукуруза - символ здоровья у детей.</a:t>
            </a:r>
          </a:p>
          <a:p>
            <a:pPr marL="0" indent="0" algn="just">
              <a:buNone/>
            </a:pPr>
            <a:r>
              <a:rPr lang="ru-RU" sz="7200" dirty="0">
                <a:solidFill>
                  <a:srgbClr val="002060"/>
                </a:solidFill>
                <a:latin typeface="Impact" panose="020B0806030902050204" pitchFamily="34" charset="0"/>
              </a:rPr>
              <a:t>Семя - зарождение новой жизни.</a:t>
            </a:r>
          </a:p>
          <a:p>
            <a:pPr marL="0" indent="0" algn="just">
              <a:buNone/>
            </a:pPr>
            <a:r>
              <a:rPr lang="ru-RU" sz="7200" dirty="0">
                <a:solidFill>
                  <a:srgbClr val="002060"/>
                </a:solidFill>
                <a:latin typeface="Impact" panose="020B0806030902050204" pitchFamily="34" charset="0"/>
              </a:rPr>
              <a:t>Еловые ветки- защита людей и животных</a:t>
            </a:r>
          </a:p>
          <a:p>
            <a:pPr marL="0" indent="0" algn="just">
              <a:buNone/>
            </a:pPr>
            <a:r>
              <a:rPr lang="ru-RU" sz="7200" dirty="0">
                <a:solidFill>
                  <a:srgbClr val="002060"/>
                </a:solidFill>
                <a:latin typeface="Impact" panose="020B0806030902050204" pitchFamily="34" charset="0"/>
              </a:rPr>
              <a:t>На нашем изделии также присутствует и ромашка. В нашей стране она признана символом Дня семь, любви и верности, который отмечают в России 8 июля (День памяти благоверных</a:t>
            </a:r>
          </a:p>
          <a:p>
            <a:pPr marL="0" indent="0" algn="just">
              <a:buNone/>
            </a:pPr>
            <a:r>
              <a:rPr lang="ru-RU" sz="7200" dirty="0">
                <a:solidFill>
                  <a:srgbClr val="002060"/>
                </a:solidFill>
                <a:latin typeface="Impact" panose="020B0806030902050204" pitchFamily="34" charset="0"/>
              </a:rPr>
              <a:t>Петра и Февронии).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5E98BDF-54EF-1182-52B0-83D7A1C9A6E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77400" y="2960590"/>
            <a:ext cx="2514600" cy="337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4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82060EB-23C0-458D-B8D5-0986C48F7E9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9B875A3-95E5-43FF-A8DF-395EC747B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7504"/>
            <a:ext cx="10515600" cy="6211957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Для того, чтобы сделать оберег для дома своими руками, нам понадобится: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2C1BE72-ECE2-49A2-B0A0-E64B7CE8976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80754" y="3629599"/>
            <a:ext cx="2932430" cy="39322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5BBBE1A-261D-3F56-E6E9-380785295E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494" y="1426149"/>
            <a:ext cx="7834487" cy="440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5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6FCAAD0-3488-4FD3-8C93-920AC424E08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1F8572-9E93-4806-9DEC-FA730AC42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8175"/>
            <a:ext cx="10515600" cy="9342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Impact" panose="020B0806030902050204" pitchFamily="34" charset="0"/>
              </a:rPr>
              <a:t>Как изготовить оберег для дома своими руками.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6F864FF-4BBE-4F20-812C-85D63039C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0870"/>
            <a:ext cx="10515600" cy="5208104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>1. Из мешковины или другой грубой ткани сшить мешочек.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A1504D3-B6DC-4E07-962E-F7DC1AEF582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167" y="3244759"/>
            <a:ext cx="2930329" cy="39273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C116A69-4CFE-B729-5333-FF9C923C0A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767" y="2380422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4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EC61F7F-0F13-4765-A35C-5F0471EAB94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9CFA6444-3F66-4156-8C73-42E33C02E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79" y="593966"/>
            <a:ext cx="10515600" cy="5670067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>2. Набить шпагатом и разными травами . Сверху завязать.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60A67E0-CCD7-4B95-A10C-53A36BE5365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50936" y="3428999"/>
            <a:ext cx="2932430" cy="39322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0FFA3AD-4F6C-DDB1-1A8F-48A828398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132" y="3839138"/>
            <a:ext cx="4758268" cy="26765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457E29B-529B-EC73-9C4F-F38C5263A1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430" y="2870200"/>
            <a:ext cx="4145702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59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459C63C-29CC-4238-99C0-9C2D8C9C70C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C4EACA6-C924-41B2-9702-F485C1DF3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56591"/>
            <a:ext cx="10515600" cy="5620372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>3. Приклеить волосы и бороду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700FA26-E2B6-482E-BA96-340C56A47FA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60876" y="3650578"/>
            <a:ext cx="2932430" cy="39322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355C98B-0914-FE01-CCD2-05CFC4FD4E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0" t="4669" r="15057" b="1811"/>
          <a:stretch/>
        </p:blipFill>
        <p:spPr>
          <a:xfrm>
            <a:off x="7303511" y="2253578"/>
            <a:ext cx="4211165" cy="363615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95A42D6-6150-168E-BA9D-094E64A64D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r="16960" b="25166"/>
          <a:stretch/>
        </p:blipFill>
        <p:spPr>
          <a:xfrm>
            <a:off x="2514599" y="2253578"/>
            <a:ext cx="4267201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2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A9C770E-7CA6-4AEE-82A7-A1F24C3CE3D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FB5A81BB-A0FA-4FA6-ABBB-BBD507CE9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6835"/>
            <a:ext cx="10515600" cy="566012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>4. Приклеивать глазки (с помощью клея «Титан)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B216E36-5B7E-415E-A568-D011C6272CC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8905" y="3689235"/>
            <a:ext cx="2932430" cy="393226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BE31A9D-6B7B-F670-B48D-C701E06697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7" r="24962" b="3268"/>
          <a:stretch/>
        </p:blipFill>
        <p:spPr>
          <a:xfrm>
            <a:off x="6286667" y="2948782"/>
            <a:ext cx="5588000" cy="3568699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6D29BABF-F26F-3EE3-A4FD-6AFAFAC5D6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0" r="25256" b="3268"/>
          <a:stretch/>
        </p:blipFill>
        <p:spPr>
          <a:xfrm>
            <a:off x="1943267" y="994174"/>
            <a:ext cx="3924300" cy="356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3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</TotalTime>
  <Words>311</Words>
  <Application>Microsoft Office PowerPoint</Application>
  <PresentationFormat>Широкоэкранный</PresentationFormat>
  <Paragraphs>48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Impact</vt:lpstr>
      <vt:lpstr>Times New Roman</vt:lpstr>
      <vt:lpstr>Тема Office</vt:lpstr>
      <vt:lpstr>Изготовление оберега «Домовенок»</vt:lpstr>
      <vt:lpstr>Кто такой домовой?</vt:lpstr>
      <vt:lpstr>День рождения Домового</vt:lpstr>
      <vt:lpstr>Презентация PowerPoint</vt:lpstr>
      <vt:lpstr>Презентация PowerPoint</vt:lpstr>
      <vt:lpstr>Как изготовить оберег для дома своими руками.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Пожелания хозяевам дома.</vt:lpstr>
      <vt:lpstr>        Закончите предложение - Изготавливая оберег, я поняла, что … - Ценность совместного творчества заключается в …  - Японяла, что оберег – это..  – Мне особенно понравилось…  - У меня появилось желание…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Изготовление оберега «Домовенок»</dc:title>
  <dc:creator>Admin</dc:creator>
  <cp:lastModifiedBy>Дуз</cp:lastModifiedBy>
  <cp:revision>34</cp:revision>
  <dcterms:created xsi:type="dcterms:W3CDTF">2020-03-03T20:30:20Z</dcterms:created>
  <dcterms:modified xsi:type="dcterms:W3CDTF">2024-02-28T11:45:33Z</dcterms:modified>
</cp:coreProperties>
</file>