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58" r:id="rId10"/>
    <p:sldId id="268" r:id="rId11"/>
    <p:sldId id="267" r:id="rId12"/>
    <p:sldId id="266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8AAB"/>
    <a:srgbClr val="B94798"/>
    <a:srgbClr val="F3E2D2"/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8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450B-2D5C-44FD-A00E-362D3A1D59C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446-E214-4972-B33D-028A3326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450B-2D5C-44FD-A00E-362D3A1D59C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446-E214-4972-B33D-028A3326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18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450B-2D5C-44FD-A00E-362D3A1D59C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446-E214-4972-B33D-028A3326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4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450B-2D5C-44FD-A00E-362D3A1D59C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446-E214-4972-B33D-028A3326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35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450B-2D5C-44FD-A00E-362D3A1D59C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446-E214-4972-B33D-028A3326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5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450B-2D5C-44FD-A00E-362D3A1D59C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446-E214-4972-B33D-028A3326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3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450B-2D5C-44FD-A00E-362D3A1D59C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446-E214-4972-B33D-028A3326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450B-2D5C-44FD-A00E-362D3A1D59C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446-E214-4972-B33D-028A3326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51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450B-2D5C-44FD-A00E-362D3A1D59C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446-E214-4972-B33D-028A3326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5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450B-2D5C-44FD-A00E-362D3A1D59C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446-E214-4972-B33D-028A3326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03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450B-2D5C-44FD-A00E-362D3A1D59C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446-E214-4972-B33D-028A3326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3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6450B-2D5C-44FD-A00E-362D3A1D59C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CA446-E214-4972-B33D-028A3326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5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18437" y="2222205"/>
            <a:ext cx="9484242" cy="2179674"/>
          </a:xfrm>
          <a:prstGeom prst="rect">
            <a:avLst/>
          </a:prstGeom>
          <a:solidFill>
            <a:srgbClr val="7D8AAB"/>
          </a:solidFill>
          <a:ln>
            <a:solidFill>
              <a:srgbClr val="7D8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5597" y="1816556"/>
            <a:ext cx="1141936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rgbClr val="7D8AAB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ОБУЧЕНИЕ ГРАМОТЕ СТАРШИХ ДОШКОЛЬНИКОВ ПОСРЕДСТВАМ ИГРОВЫХ ТЕХНОЛОГИЙ </a:t>
            </a:r>
            <a:endParaRPr lang="ru-RU" sz="5400" b="1" cap="none" spc="0" dirty="0">
              <a:ln w="9525">
                <a:solidFill>
                  <a:srgbClr val="7D8AAB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1146219" y="772732"/>
            <a:ext cx="5653825" cy="643944"/>
          </a:xfrm>
          <a:prstGeom prst="rect">
            <a:avLst/>
          </a:prstGeom>
          <a:solidFill>
            <a:srgbClr val="7D8AAB"/>
          </a:solidFill>
          <a:ln>
            <a:solidFill>
              <a:srgbClr val="7D8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34849" y="927278"/>
            <a:ext cx="7661579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1" algn="ctr"/>
            <a:r>
              <a:rPr lang="ru-RU" sz="2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МБДОУ «Детский сад «Теремок», </a:t>
            </a:r>
            <a:r>
              <a:rPr lang="ru-RU" sz="22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с.Залесье</a:t>
            </a:r>
            <a:r>
              <a:rPr lang="ru-RU" sz="2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»</a:t>
            </a:r>
            <a:endParaRPr lang="ru-RU" sz="2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6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8575" y="442175"/>
            <a:ext cx="105591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проведенное исследование показало, что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25294" y="1888725"/>
            <a:ext cx="1018244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уровень 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готовности дошкольников к обучению 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грамоте в 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целом 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находится на низком и среднем уровне, у некоторых детей есть трудности, связанные со звукопроизношением, у многих детей – трудности фонематического анализа и синтеза. Следовательно, необходима целенаправленная работа по подготовке детей к обучению грамоте.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0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3375" y="727745"/>
            <a:ext cx="10182445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Образовательная деятельность по подготовке дошкольников элементам грамоты проводится 1 раз в неделю, в разделе «Развитие речи», что очень мало для усвоения детьми 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материала. учитывая результаты исследования, видно, что дети нуждаются в дополнительных занятиях по обучению грамоте. </a:t>
            </a:r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целью выхода из сложившейся ситуации, было решено организовать кружок по подготовке дошкольников к обучению грамоте. </a:t>
            </a:r>
          </a:p>
        </p:txBody>
      </p:sp>
    </p:spTree>
    <p:extLst>
      <p:ext uri="{BB962C8B-B14F-4D97-AF65-F5344CB8AC3E}">
        <p14:creationId xmlns:p14="http://schemas.microsoft.com/office/powerpoint/2010/main" val="123728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0494" y="216144"/>
            <a:ext cx="105591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кружка «Юный грамотей</a:t>
            </a:r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0494" y="985585"/>
            <a:ext cx="110488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формирование предпосылок к обучению грамоте у детей старшего дошкольного возраста.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89" y="2309024"/>
            <a:ext cx="2826776" cy="37690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4" y="2570780"/>
            <a:ext cx="3213716" cy="24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0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254" y="292154"/>
            <a:ext cx="10254054" cy="626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99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089" y="519155"/>
            <a:ext cx="9797727" cy="592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3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09" y="441137"/>
            <a:ext cx="10489914" cy="592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1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413" y="277790"/>
            <a:ext cx="1055916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Наибольшего </a:t>
            </a:r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эффекта при обучении детей грамоте помогает достичь общая, целостная игровая среда.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9950" y="2649999"/>
            <a:ext cx="10401627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и послужило идеей для того, чтоб создать единый комплекс пособий и игр по обучению грамоте для детей старшего дошкольного возраста. Что я начала делать с 2019г.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6448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3374" y="103129"/>
            <a:ext cx="105488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я создала опорную табличку для напоминания, какие бывают звуки: гласные и согласные (твердые и мягкие) и чем они отличаются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85" y="1759348"/>
            <a:ext cx="3476000" cy="49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3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4470" y="380531"/>
            <a:ext cx="105488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создала игру на каждый звук русского алфавита</a:t>
            </a:r>
          </a:p>
          <a:p>
            <a:pPr algn="ctr"/>
            <a:r>
              <a:rPr lang="ru-RU" sz="32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«Прятки со звуком»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t="4794" r="6713" b="4270"/>
          <a:stretch/>
        </p:blipFill>
        <p:spPr>
          <a:xfrm>
            <a:off x="657545" y="1700853"/>
            <a:ext cx="5187367" cy="4181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5" t="29250" r="8567" b="23321"/>
          <a:stretch/>
        </p:blipFill>
        <p:spPr>
          <a:xfrm>
            <a:off x="6401014" y="1700853"/>
            <a:ext cx="4705350" cy="439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72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4470" y="380531"/>
            <a:ext cx="105488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такое игровое упражнение, также на каждый звук русского алфавита </a:t>
            </a:r>
            <a:r>
              <a:rPr lang="ru-RU" sz="32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и раскрась </a:t>
            </a:r>
            <a:r>
              <a:rPr lang="ru-RU" sz="32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нужную картинку»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61723" r="5148" b="3221"/>
          <a:stretch/>
        </p:blipFill>
        <p:spPr>
          <a:xfrm>
            <a:off x="2897697" y="2366905"/>
            <a:ext cx="5609690" cy="31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2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8542" y="717295"/>
            <a:ext cx="93958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ВЫСТУПЛЕНИЯ:</a:t>
            </a:r>
            <a:endParaRPr lang="ru-RU" sz="48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9873" y="1898819"/>
            <a:ext cx="963142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показать эффективность использования игровых технологий в обучении грамоте детей старшего дошкольного возраста и передать свой педагогический опыт.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9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4470" y="380531"/>
            <a:ext cx="105488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на каждую букву русского алфавита были созданы раскраски-буквы «</a:t>
            </a:r>
            <a:r>
              <a:rPr lang="ru-RU" sz="3200" b="1" dirty="0" err="1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Букварики</a:t>
            </a:r>
            <a:r>
              <a:rPr lang="ru-RU" sz="32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43" y="1575892"/>
            <a:ext cx="6474061" cy="4850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1" y="1575892"/>
            <a:ext cx="3429295" cy="48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48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4470" y="380531"/>
            <a:ext cx="105488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Далее, для перехода к </a:t>
            </a:r>
            <a:r>
              <a:rPr lang="ru-RU" sz="3200" b="1" dirty="0" err="1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звукослиянию</a:t>
            </a:r>
            <a:r>
              <a:rPr lang="ru-RU" sz="32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каждую букву русского алфавита были сделаны буквенные </a:t>
            </a:r>
            <a:r>
              <a:rPr lang="ru-RU" sz="32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паутинки и прописи </a:t>
            </a:r>
            <a:endParaRPr lang="ru-RU" sz="32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9" t="50487" r="18285" b="7416"/>
          <a:stretch/>
        </p:blipFill>
        <p:spPr>
          <a:xfrm>
            <a:off x="339047" y="1627801"/>
            <a:ext cx="4073573" cy="37611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t="2547" r="3665" b="41873"/>
          <a:stretch/>
        </p:blipFill>
        <p:spPr>
          <a:xfrm>
            <a:off x="4227686" y="2042865"/>
            <a:ext cx="4851151" cy="42954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8" b="9513"/>
          <a:stretch/>
        </p:blipFill>
        <p:spPr>
          <a:xfrm>
            <a:off x="7795153" y="1530850"/>
            <a:ext cx="4057378" cy="395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12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99" y="136069"/>
            <a:ext cx="105488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ренажер </a:t>
            </a:r>
            <a:r>
              <a:rPr lang="ru-RU" sz="32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чтению, в </a:t>
            </a:r>
            <a:r>
              <a:rPr lang="ru-RU" sz="32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дети могут упражняться </a:t>
            </a:r>
            <a:r>
              <a:rPr lang="ru-RU" sz="32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чтении и понимании </a:t>
            </a:r>
            <a:r>
              <a:rPr lang="ru-RU" sz="32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прочитанного, также  </a:t>
            </a:r>
            <a:r>
              <a:rPr lang="ru-RU" sz="32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упражняться в звуковом анализе слов.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931" y="1815060"/>
            <a:ext cx="8950571" cy="486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20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44212" y="1170414"/>
            <a:ext cx="105488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«Письмо </a:t>
            </a:r>
            <a:r>
              <a:rPr lang="ru-RU" sz="32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</a:t>
            </a:r>
            <a:r>
              <a:rPr lang="ru-RU" sz="32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431563"/>
            <a:ext cx="2994182" cy="42350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0121" y="125434"/>
            <a:ext cx="105488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«Расшифруй слово» </a:t>
            </a:r>
            <a:endParaRPr lang="ru-RU" sz="32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43" y="887819"/>
            <a:ext cx="2541181" cy="25411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32" y="2695184"/>
            <a:ext cx="2780857" cy="37078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84464" y="311064"/>
            <a:ext cx="105488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нужное слово» </a:t>
            </a:r>
            <a:endParaRPr lang="ru-RU" sz="32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8449" r="12481" b="9148"/>
          <a:stretch/>
        </p:blipFill>
        <p:spPr>
          <a:xfrm>
            <a:off x="7697971" y="3707740"/>
            <a:ext cx="4233279" cy="29588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08267" y="198689"/>
            <a:ext cx="3083948" cy="43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33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337" y="1413063"/>
            <a:ext cx="10548891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разработки стали давать быстрый результат на развитие фонематического слуха, зрительного восприятия, мелкой моторики и перехода от звука к букве, от букв к слогу, от слогов к словам, от слов к предложениям.</a:t>
            </a:r>
          </a:p>
          <a:p>
            <a:pPr algn="ctr"/>
            <a:endParaRPr lang="ru-RU" sz="40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277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98" y="-274897"/>
            <a:ext cx="10548891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32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r>
              <a:rPr lang="ru-RU" sz="36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привело к тому, что мной была создана рабочая тетрадь «Изучаем звуки и буквы» для обучения грамоте детей старшего дошкольного возраста, в основу которой легли игровые технологии.</a:t>
            </a:r>
            <a:endParaRPr lang="ru-RU" sz="36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1" y="2663933"/>
            <a:ext cx="2879810" cy="4073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71" y="2647409"/>
            <a:ext cx="2917065" cy="4125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80" y="2635471"/>
            <a:ext cx="2925505" cy="4137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30" y="2631616"/>
            <a:ext cx="2925505" cy="41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3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337" y="-192704"/>
            <a:ext cx="1054889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32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2020-2021 </a:t>
            </a:r>
            <a:r>
              <a:rPr lang="ru-RU" sz="3600" b="1" dirty="0" err="1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36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2021-2022 уч. год на занятиях по обучению грамоте мною применялась тетрадь «Изучаем звуки и буквы»</a:t>
            </a:r>
            <a:endParaRPr lang="ru-RU" sz="36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1" y="2170775"/>
            <a:ext cx="2879810" cy="4073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71" y="2154251"/>
            <a:ext cx="2917065" cy="4125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80" y="2142313"/>
            <a:ext cx="2925505" cy="4137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30" y="2138458"/>
            <a:ext cx="2925505" cy="41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85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2771" y="181957"/>
            <a:ext cx="10548891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32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Эффективность  можно проследить по коэффициенту сравнительной динамики 2017-2018 </a:t>
            </a:r>
            <a:r>
              <a:rPr lang="ru-RU" sz="3600" b="1" dirty="0" err="1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уч.года</a:t>
            </a:r>
            <a:r>
              <a:rPr lang="ru-RU" sz="36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2020-2021 </a:t>
            </a:r>
            <a:r>
              <a:rPr lang="ru-RU" sz="3600" b="1" dirty="0" err="1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уч.года</a:t>
            </a:r>
            <a:r>
              <a:rPr lang="ru-RU" sz="36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36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2020-2021 уч. года, мной также была проведена диагностика по семи показателям готовности детей к обучению </a:t>
            </a:r>
            <a:r>
              <a:rPr lang="ru-RU" sz="36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 на базе МБДОУ «Детский сад «Теремок» </a:t>
            </a:r>
            <a:r>
              <a:rPr lang="ru-RU" sz="3600" b="1" dirty="0" err="1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с.Залесье</a:t>
            </a:r>
            <a:r>
              <a:rPr lang="ru-RU" sz="36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Симферопольского р-она в старшей группе.  В группе 29 детей.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4976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5657" y="-369870"/>
            <a:ext cx="10548891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32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2020-2021 учебного года, проведя диагностику среди 29 детей старшего дошкольного возраста, мы вышли на такие показатели: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060" y="1497502"/>
            <a:ext cx="8543870" cy="52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956" y="647272"/>
            <a:ext cx="10240207" cy="57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8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9913" y="388522"/>
            <a:ext cx="93958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подготовки детей к обучению грамоте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9312" y="2196770"/>
            <a:ext cx="1039659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последнее время не только не теряет своей актуальности, но приобретает ещё большую остроту в связи с изменениями психологических и социальных условий, в которых находится как ребёнок, так и воспитывающий его взрослый. 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91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337" y="-192704"/>
            <a:ext cx="10548891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32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разработанному мной пособию – рабочей тетради «Изучаем звуки и буквы» проводись занятия по 25 минут 1 раз в неделю. К каждому занятию был разработан подробный конспект урока.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69" y="2643387"/>
            <a:ext cx="2879810" cy="407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17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5657" y="-369870"/>
            <a:ext cx="10548891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32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конец 2020-2021 учебного года, была проведена повторная диагностика, благодаря которой мы видим следующие показатели: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28" y="1507567"/>
            <a:ext cx="8646612" cy="52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54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052" y="616078"/>
            <a:ext cx="9917550" cy="599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86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0388" y="-84091"/>
            <a:ext cx="105488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32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диаграмм делаем сводку данных уровня готовности к обучению грамоте на начало 2020-2021 учебного года и конец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896" y="1441143"/>
            <a:ext cx="8866598" cy="51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47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0387" y="-310123"/>
            <a:ext cx="1054889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32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если сравнить показатели диагностики 2017 г. и диагностики 2021 года, то можем увидеть, что коэффициент увеличился на 37%, что по статистике на 17% больше средних показателей динамики по России.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553" y="1978683"/>
            <a:ext cx="8629295" cy="48793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38078" y="6306436"/>
            <a:ext cx="98327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2018г.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38442" y="6306436"/>
            <a:ext cx="98327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2021г.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2035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8575" y="0"/>
            <a:ext cx="105591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применение игр как одного из наиболее продуктивных средств обучения позволяет учить детей весело, радостно и без принуждения.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0148" y="2308324"/>
            <a:ext cx="10816018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Использование игровых технологий в процессе обучения грамоте является одним из основных требований в работе с дошкольниками и позволяет поддерживать интерес детей к данному разделу, помогает избежать школьных трудностей и повысить речевые и интеллектуальные возможности детей.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 желаю, чтобы показанные мною игровые технологии успешно использовались педагогами в практической работе.</a:t>
            </a:r>
          </a:p>
        </p:txBody>
      </p:sp>
    </p:spTree>
    <p:extLst>
      <p:ext uri="{BB962C8B-B14F-4D97-AF65-F5344CB8AC3E}">
        <p14:creationId xmlns:p14="http://schemas.microsoft.com/office/powerpoint/2010/main" val="23633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6880" y="1785806"/>
            <a:ext cx="8784405" cy="3508653"/>
          </a:xfrm>
          <a:prstGeom prst="rect">
            <a:avLst/>
          </a:prstGeom>
          <a:solidFill>
            <a:srgbClr val="7D8AAB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6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</a:p>
          <a:p>
            <a:pPr algn="ctr"/>
            <a:endParaRPr lang="ru-RU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2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9859" y="963871"/>
            <a:ext cx="10895148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самым общим подсчетам, детей с трудностями овладения письмом и грамотностью сегодня около 25 % от общешкольной популяции. Эти факты свидетельствуют о том, что именно от эффективности подготовки детей к обучению грамоте зависит успешность последующего обучения в школе. 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96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5983" y="655649"/>
            <a:ext cx="93958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- довольно сложный предмет для дошкольников.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9913" y="2515269"/>
            <a:ext cx="912799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Пяти - шестилетнему ребёнку очень сложно усвоить абстрактные, не встречающиеся в его практическом мире, понятия. На помощь приходит игра.</a:t>
            </a:r>
          </a:p>
        </p:txBody>
      </p:sp>
    </p:spTree>
    <p:extLst>
      <p:ext uri="{BB962C8B-B14F-4D97-AF65-F5344CB8AC3E}">
        <p14:creationId xmlns:p14="http://schemas.microsoft.com/office/powerpoint/2010/main" val="340537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5982" y="1500414"/>
            <a:ext cx="93958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 помогают эффективно решать задачи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9912" y="3070074"/>
            <a:ext cx="91279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обучению грамоте, строить интересный педагогический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361348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6935" y="185321"/>
            <a:ext cx="105591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обследования представлены </a:t>
            </a:r>
            <a:r>
              <a:rPr lang="ru-RU" sz="44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показателям:</a:t>
            </a:r>
            <a:endParaRPr lang="ru-RU" sz="44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5294" y="1631871"/>
            <a:ext cx="1018244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	Исследование слоговой структуры слова.</a:t>
            </a:r>
          </a:p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	Исследование фонематического слуха.</a:t>
            </a:r>
          </a:p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	Исследование фонематического восприятия.</a:t>
            </a:r>
          </a:p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	Исследование фонематического анализа и синтеза.</a:t>
            </a:r>
          </a:p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	Исследование звукопроизношения.</a:t>
            </a:r>
          </a:p>
          <a:p>
            <a:pPr marL="742950" indent="-742950">
              <a:buAutoNum type="arabicPeriod" startAt="6"/>
            </a:pP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Исследование зрительного восприятия </a:t>
            </a:r>
          </a:p>
          <a:p>
            <a:pPr marL="742950" indent="-742950">
              <a:buAutoNum type="arabicPeriod" startAt="6"/>
            </a:pP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Исследование состояния мелкой моторики. 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05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618" y="328442"/>
            <a:ext cx="10341847" cy="63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155" y="236832"/>
            <a:ext cx="10366739" cy="626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92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861</Words>
  <Application>Microsoft Office PowerPoint</Application>
  <PresentationFormat>Широкоэкранный</PresentationFormat>
  <Paragraphs>90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 Казарян</dc:creator>
  <cp:lastModifiedBy>Информатика</cp:lastModifiedBy>
  <cp:revision>29</cp:revision>
  <dcterms:created xsi:type="dcterms:W3CDTF">2022-04-24T17:59:01Z</dcterms:created>
  <dcterms:modified xsi:type="dcterms:W3CDTF">2022-11-11T11:55:04Z</dcterms:modified>
</cp:coreProperties>
</file>