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1"/>
  </p:notesMasterIdLst>
  <p:handoutMasterIdLst>
    <p:handoutMasterId r:id="rId22"/>
  </p:handout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horzBarState="maximized">
    <p:restoredLeft sz="12278" autoAdjust="0"/>
    <p:restoredTop sz="94660"/>
  </p:normalViewPr>
  <p:slideViewPr>
    <p:cSldViewPr snapToGrid="0" showGuides="1">
      <p:cViewPr varScale="1">
        <p:scale>
          <a:sx n="117" d="100"/>
          <a:sy n="117" d="100"/>
        </p:scale>
        <p:origin x="510" y="102"/>
      </p:cViewPr>
      <p:guideLst>
        <p:guide orient="horz" pos="2122"/>
        <p:guide pos="3840"/>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handoutMaster" Target="handoutMasters/handoutMaster1.xml"/><Relationship Id="rId21" Type="http://schemas.openxmlformats.org/officeDocument/2006/relationships/notesMaster" Target="notesMasters/notesMaster1.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en-US"/>
          </a:p>
        </p:txBody>
      </p:sp>
      <p:sp>
        <p:nvSpPr>
          <p:cNvPr id="3" name="Date Placeholder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en-US" smtClean="0"/>
            </a:fld>
            <a:endParaRPr lang="en-US"/>
          </a:p>
        </p:txBody>
      </p:sp>
      <p:sp>
        <p:nvSpPr>
          <p:cNvPr id="4" name="Footer Placeholder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en-US"/>
          </a:p>
        </p:txBody>
      </p:sp>
      <p:sp>
        <p:nvSpPr>
          <p:cNvPr id="5" name="Slide Number Placeholder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en-US" smtClean="0"/>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en-US"/>
          </a:p>
        </p:txBody>
      </p:sp>
      <p:sp>
        <p:nvSpPr>
          <p:cNvPr id="3" name="Slide Number Placeholder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en-US" smtClean="0"/>
            </a:fld>
            <a:endParaRPr lang="en-US"/>
          </a:p>
        </p:txBody>
      </p:sp>
      <p:sp>
        <p:nvSpPr>
          <p:cNvPr id="4" name="Slide Image Placehoder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en-US"/>
          </a:p>
        </p:txBody>
      </p:sp>
      <p:sp>
        <p:nvSpPr>
          <p:cNvPr id="5" name="Note Placeholder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PhAnim="0"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descr="关系图"/>
          <p:cNvPicPr>
            <a:picLocks noChangeAspect="1"/>
          </p:cNvPicPr>
          <p:nvPr/>
        </p:nvPicPr>
        <p:blipFill>
          <a:blip r:embed="rId2"/>
          <a:srcRect r="2528" b="10909"/>
          <a:stretch>
            <a:fillRect/>
          </a:stretch>
        </p:blipFill>
        <p:spPr>
          <a:xfrm>
            <a:off x="239184" y="692150"/>
            <a:ext cx="11885083" cy="6110288"/>
          </a:xfrm>
          <a:prstGeom prst="rect">
            <a:avLst/>
          </a:prstGeom>
          <a:noFill/>
          <a:ln w="9525">
            <a:noFill/>
          </a:ln>
        </p:spPr>
      </p:pic>
      <p:sp>
        <p:nvSpPr>
          <p:cNvPr id="10" name="Rectangle 7"/>
          <p:cNvSpPr>
            <a:spLocks noChangeArrowheads="1"/>
          </p:cNvSpPr>
          <p:nvPr/>
        </p:nvSpPr>
        <p:spPr bwMode="auto">
          <a:xfrm>
            <a:off x="2117" y="549275"/>
            <a:ext cx="12192000" cy="1511300"/>
          </a:xfrm>
          <a:prstGeom prst="rect">
            <a:avLst/>
          </a:prstGeom>
          <a:gradFill rotWithShape="0">
            <a:gsLst>
              <a:gs pos="0">
                <a:schemeClr val="bg2">
                  <a:gamma/>
                  <a:tint val="0"/>
                  <a:invGamma/>
                </a:schemeClr>
              </a:gs>
              <a:gs pos="100000">
                <a:schemeClr val="bg2">
                  <a:alpha val="53999"/>
                </a:schemeClr>
              </a:gs>
            </a:gsLst>
            <a:lin ang="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2051" name="Rectangle 3"/>
          <p:cNvSpPr>
            <a:spLocks noChangeArrowheads="1"/>
          </p:cNvSpPr>
          <p:nvPr>
            <p:ph type="subTitle" idx="1"/>
          </p:nvPr>
        </p:nvSpPr>
        <p:spPr>
          <a:xfrm>
            <a:off x="2544233" y="2492375"/>
            <a:ext cx="7393517" cy="1222375"/>
          </a:xfrm>
        </p:spPr>
        <p:txBody>
          <a:bodyPr anchor="ctr"/>
          <a:lstStyle>
            <a:lvl1pPr marL="0" indent="0" algn="ctr">
              <a:buFontTx/>
              <a:buNone/>
              <a:defRPr/>
            </a:lvl1pPr>
          </a:lstStyle>
          <a:p>
            <a:pPr lvl="0"/>
            <a:r>
              <a:rPr lang="en-US" altLang="zh-CN" noProof="0" smtClean="0"/>
              <a:t>Click to edit Master subtitle style</a:t>
            </a:r>
            <a:endParaRPr lang="en-US" altLang="zh-CN" noProof="0" smtClean="0"/>
          </a:p>
        </p:txBody>
      </p:sp>
      <p:sp>
        <p:nvSpPr>
          <p:cNvPr id="2056" name="Rectangle 8"/>
          <p:cNvSpPr>
            <a:spLocks noChangeArrowheads="1"/>
          </p:cNvSpPr>
          <p:nvPr>
            <p:ph type="ctrTitle"/>
          </p:nvPr>
        </p:nvSpPr>
        <p:spPr>
          <a:xfrm>
            <a:off x="1007533" y="620713"/>
            <a:ext cx="10363200" cy="1470025"/>
          </a:xfrm>
        </p:spPr>
        <p:txBody>
          <a:bodyPr/>
          <a:lstStyle>
            <a:lvl1pPr>
              <a:defRPr sz="3600"/>
            </a:lvl1pPr>
          </a:lstStyle>
          <a:p>
            <a:pPr lvl="0"/>
            <a:r>
              <a:rPr lang="en-US" altLang="zh-CN" noProof="0" smtClean="0"/>
              <a:t>Click to edit Master title style</a:t>
            </a:r>
            <a:endParaRPr lang="en-US" altLang="zh-CN" noProof="0" smtClean="0"/>
          </a:p>
        </p:txBody>
      </p:sp>
      <p:sp>
        <p:nvSpPr>
          <p:cNvPr id="11" name="Rectangle 4"/>
          <p:cNvSpPr>
            <a:spLocks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760FBDFE-C587-4B4C-A407-44438C67B59E}" type="datetimeFigureOut">
              <a:rPr lang="en-US" smtClean="0"/>
            </a:fld>
            <a:endParaRPr lang="en-US"/>
          </a:p>
        </p:txBody>
      </p:sp>
      <p:sp>
        <p:nvSpPr>
          <p:cNvPr id="12" name="Rectangle 5"/>
          <p:cNvSpPr>
            <a:spLocks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3" name="Rectangle 6"/>
          <p:cNvSpPr>
            <a:spLocks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49AE70B2-8BF9-45C0-BB95-33D1B9D3A854}" type="slidenum">
              <a:rPr lang="en-US" smtClean="0"/>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ppt_x</p:attrName>
                                        </p:attrNameLst>
                                      </p:cBhvr>
                                      <p:tavLst>
                                        <p:tav tm="0">
                                          <p:val>
                                            <p:strVal val="#ppt_x-.2"/>
                                          </p:val>
                                        </p:tav>
                                        <p:tav tm="100000">
                                          <p:val>
                                            <p:strVal val="#ppt_x"/>
                                          </p:val>
                                        </p:tav>
                                      </p:tavLst>
                                    </p:anim>
                                    <p:anim calcmode="lin" valueType="num">
                                      <p:cBhvr>
                                        <p:cTn id="8"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Lst>
  </p:timing>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Замещающая дата 3"/>
          <p:cNvSpPr>
            <a:spLocks noGrp="1"/>
          </p:cNvSpPr>
          <p:nvPr>
            <p:ph type="dt" sz="half" idx="10"/>
          </p:nvPr>
        </p:nvSpPr>
        <p:spPr/>
        <p:txBody>
          <a:bodyPr/>
          <a:p>
            <a:pPr lvl="0"/>
            <a:endParaRPr lang="en-US"/>
          </a:p>
        </p:txBody>
      </p:sp>
      <p:sp>
        <p:nvSpPr>
          <p:cNvPr id="5" name="Замещающий нижний колонтитул 4"/>
          <p:cNvSpPr>
            <a:spLocks noGrp="1"/>
          </p:cNvSpPr>
          <p:nvPr>
            <p:ph type="ftr" sz="quarter" idx="11"/>
          </p:nvPr>
        </p:nvSpPr>
        <p:spPr/>
        <p:txBody>
          <a:bodyPr/>
          <a:p>
            <a:pPr lvl="0"/>
            <a:endParaRPr lang="en-US"/>
          </a:p>
        </p:txBody>
      </p:sp>
      <p:sp>
        <p:nvSpPr>
          <p:cNvPr id="6" name="Замещающий номер слайда 5"/>
          <p:cNvSpPr>
            <a:spLocks noGrp="1"/>
          </p:cNvSpPr>
          <p:nvPr>
            <p:ph type="sldNum" sz="quarter" idx="12"/>
          </p:nvPr>
        </p:nvSpPr>
        <p:spPr/>
        <p:txBody>
          <a:bodyPr/>
          <a:p>
            <a:pPr lvl="0"/>
            <a:fld id="{9A0DB2DC-4C9A-4742-B13C-FB6460FD3503}" type="slidenum">
              <a:rPr lang="en-US"/>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80264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Замещающая дата 3"/>
          <p:cNvSpPr>
            <a:spLocks noGrp="1"/>
          </p:cNvSpPr>
          <p:nvPr>
            <p:ph type="dt" sz="half" idx="10"/>
          </p:nvPr>
        </p:nvSpPr>
        <p:spPr/>
        <p:txBody>
          <a:bodyPr/>
          <a:p>
            <a:fld id="{760FBDFE-C587-4B4C-A407-44438C67B59E}" type="datetimeFigureOut">
              <a:rPr lang="en-US" smtClean="0"/>
            </a:fld>
            <a:endParaRPr lang="en-US"/>
          </a:p>
        </p:txBody>
      </p:sp>
      <p:sp>
        <p:nvSpPr>
          <p:cNvPr id="5" name="Замещающий нижний колонтитул 4"/>
          <p:cNvSpPr>
            <a:spLocks noGrp="1"/>
          </p:cNvSpPr>
          <p:nvPr>
            <p:ph type="ftr" sz="quarter" idx="11"/>
          </p:nvPr>
        </p:nvSpPr>
        <p:spPr/>
        <p:txBody>
          <a:bodyPr/>
          <a:p>
            <a:endParaRPr lang="en-US"/>
          </a:p>
        </p:txBody>
      </p:sp>
      <p:sp>
        <p:nvSpPr>
          <p:cNvPr id="6" name="Замещающий номер слайда 5"/>
          <p:cNvSpPr>
            <a:spLocks noGrp="1"/>
          </p:cNvSpPr>
          <p:nvPr>
            <p:ph type="sldNum" sz="quarter" idx="12"/>
          </p:nvPr>
        </p:nvSpPr>
        <p:spPr/>
        <p:txBody>
          <a:bodyPr/>
          <a:p>
            <a:fld id="{49AE70B2-8BF9-45C0-BB95-33D1B9D3A854}"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Замещающая дата 3"/>
          <p:cNvSpPr>
            <a:spLocks noGrp="1"/>
          </p:cNvSpPr>
          <p:nvPr>
            <p:ph type="dt" sz="half" idx="10"/>
          </p:nvPr>
        </p:nvSpPr>
        <p:spPr/>
        <p:txBody>
          <a:bodyPr/>
          <a:p>
            <a:fld id="{760FBDFE-C587-4B4C-A407-44438C67B59E}" type="datetimeFigureOut">
              <a:rPr lang="en-US" smtClean="0"/>
            </a:fld>
            <a:endParaRPr lang="en-US"/>
          </a:p>
        </p:txBody>
      </p:sp>
      <p:sp>
        <p:nvSpPr>
          <p:cNvPr id="5" name="Замещающий нижний колонтитул 4"/>
          <p:cNvSpPr>
            <a:spLocks noGrp="1"/>
          </p:cNvSpPr>
          <p:nvPr>
            <p:ph type="ftr" sz="quarter" idx="11"/>
          </p:nvPr>
        </p:nvSpPr>
        <p:spPr/>
        <p:txBody>
          <a:bodyPr/>
          <a:p>
            <a:endParaRPr lang="en-US"/>
          </a:p>
        </p:txBody>
      </p:sp>
      <p:sp>
        <p:nvSpPr>
          <p:cNvPr id="6" name="Замещающий номер слайда 5"/>
          <p:cNvSpPr>
            <a:spLocks noGrp="1"/>
          </p:cNvSpPr>
          <p:nvPr>
            <p:ph type="sldNum" sz="quarter" idx="12"/>
          </p:nvPr>
        </p:nvSpPr>
        <p:spPr/>
        <p:txBody>
          <a:bodyPr/>
          <a:p>
            <a:fld id="{49AE70B2-8BF9-45C0-BB95-33D1B9D3A854}"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Замещающая дата 3"/>
          <p:cNvSpPr>
            <a:spLocks noGrp="1"/>
          </p:cNvSpPr>
          <p:nvPr>
            <p:ph type="dt" sz="half" idx="10"/>
          </p:nvPr>
        </p:nvSpPr>
        <p:spPr/>
        <p:txBody>
          <a:bodyPr/>
          <a:p>
            <a:fld id="{760FBDFE-C587-4B4C-A407-44438C67B59E}" type="datetimeFigureOut">
              <a:rPr lang="en-US" smtClean="0"/>
            </a:fld>
            <a:endParaRPr lang="en-US"/>
          </a:p>
        </p:txBody>
      </p:sp>
      <p:sp>
        <p:nvSpPr>
          <p:cNvPr id="5" name="Замещающий нижний колонтитул 4"/>
          <p:cNvSpPr>
            <a:spLocks noGrp="1"/>
          </p:cNvSpPr>
          <p:nvPr>
            <p:ph type="ftr" sz="quarter" idx="11"/>
          </p:nvPr>
        </p:nvSpPr>
        <p:spPr/>
        <p:txBody>
          <a:bodyPr/>
          <a:p>
            <a:endParaRPr lang="en-US"/>
          </a:p>
        </p:txBody>
      </p:sp>
      <p:sp>
        <p:nvSpPr>
          <p:cNvPr id="6" name="Замещающий номер слайда 5"/>
          <p:cNvSpPr>
            <a:spLocks noGrp="1"/>
          </p:cNvSpPr>
          <p:nvPr>
            <p:ph type="sldNum" sz="quarter" idx="12"/>
          </p:nvPr>
        </p:nvSpPr>
        <p:spPr/>
        <p:txBody>
          <a:bodyPr/>
          <a:p>
            <a:fld id="{49AE70B2-8BF9-45C0-BB95-33D1B9D3A854}"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53848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600200"/>
            <a:ext cx="53848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Замещающая дата 4"/>
          <p:cNvSpPr>
            <a:spLocks noGrp="1"/>
          </p:cNvSpPr>
          <p:nvPr>
            <p:ph type="dt" sz="half" idx="10"/>
          </p:nvPr>
        </p:nvSpPr>
        <p:spPr/>
        <p:txBody>
          <a:bodyPr/>
          <a:p>
            <a:fld id="{760FBDFE-C587-4B4C-A407-44438C67B59E}" type="datetimeFigureOut">
              <a:rPr lang="en-US" smtClean="0"/>
            </a:fld>
            <a:endParaRPr lang="en-US"/>
          </a:p>
        </p:txBody>
      </p:sp>
      <p:sp>
        <p:nvSpPr>
          <p:cNvPr id="6" name="Замещающий нижний колонтитул 5"/>
          <p:cNvSpPr>
            <a:spLocks noGrp="1"/>
          </p:cNvSpPr>
          <p:nvPr>
            <p:ph type="ftr" sz="quarter" idx="11"/>
          </p:nvPr>
        </p:nvSpPr>
        <p:spPr/>
        <p:txBody>
          <a:bodyPr/>
          <a:p>
            <a:endParaRPr lang="en-US"/>
          </a:p>
        </p:txBody>
      </p:sp>
      <p:sp>
        <p:nvSpPr>
          <p:cNvPr id="7" name="Замещающий номер слайда 6"/>
          <p:cNvSpPr>
            <a:spLocks noGrp="1"/>
          </p:cNvSpPr>
          <p:nvPr>
            <p:ph type="sldNum" sz="quarter" idx="12"/>
          </p:nvPr>
        </p:nvSpPr>
        <p:spPr/>
        <p:txBody>
          <a:bodyPr/>
          <a:p>
            <a:fld id="{49AE70B2-8BF9-45C0-BB95-33D1B9D3A854}"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Замещающая дата 6"/>
          <p:cNvSpPr>
            <a:spLocks noGrp="1"/>
          </p:cNvSpPr>
          <p:nvPr>
            <p:ph type="dt" sz="half" idx="10"/>
          </p:nvPr>
        </p:nvSpPr>
        <p:spPr/>
        <p:txBody>
          <a:bodyPr/>
          <a:p>
            <a:fld id="{760FBDFE-C587-4B4C-A407-44438C67B59E}" type="datetimeFigureOut">
              <a:rPr lang="en-US" smtClean="0"/>
            </a:fld>
            <a:endParaRPr lang="en-US"/>
          </a:p>
        </p:txBody>
      </p:sp>
      <p:sp>
        <p:nvSpPr>
          <p:cNvPr id="8" name="Замещающий нижний колонтитул 7"/>
          <p:cNvSpPr>
            <a:spLocks noGrp="1"/>
          </p:cNvSpPr>
          <p:nvPr>
            <p:ph type="ftr" sz="quarter" idx="11"/>
          </p:nvPr>
        </p:nvSpPr>
        <p:spPr/>
        <p:txBody>
          <a:bodyPr/>
          <a:p>
            <a:endParaRPr lang="en-US"/>
          </a:p>
        </p:txBody>
      </p:sp>
      <p:sp>
        <p:nvSpPr>
          <p:cNvPr id="9" name="Замещающий номер слайда 8"/>
          <p:cNvSpPr>
            <a:spLocks noGrp="1"/>
          </p:cNvSpPr>
          <p:nvPr>
            <p:ph type="sldNum" sz="quarter" idx="12"/>
          </p:nvPr>
        </p:nvSpPr>
        <p:spPr/>
        <p:txBody>
          <a:bodyPr/>
          <a:p>
            <a:fld id="{49AE70B2-8BF9-45C0-BB95-33D1B9D3A854}"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Замещающая дата 2"/>
          <p:cNvSpPr>
            <a:spLocks noGrp="1"/>
          </p:cNvSpPr>
          <p:nvPr>
            <p:ph type="dt" sz="half" idx="10"/>
          </p:nvPr>
        </p:nvSpPr>
        <p:spPr/>
        <p:txBody>
          <a:bodyPr/>
          <a:p>
            <a:fld id="{760FBDFE-C587-4B4C-A407-44438C67B59E}" type="datetimeFigureOut">
              <a:rPr lang="en-US" smtClean="0"/>
            </a:fld>
            <a:endParaRPr lang="en-US"/>
          </a:p>
        </p:txBody>
      </p:sp>
      <p:sp>
        <p:nvSpPr>
          <p:cNvPr id="4" name="Замещающий нижний колонтитул 3"/>
          <p:cNvSpPr>
            <a:spLocks noGrp="1"/>
          </p:cNvSpPr>
          <p:nvPr>
            <p:ph type="ftr" sz="quarter" idx="11"/>
          </p:nvPr>
        </p:nvSpPr>
        <p:spPr/>
        <p:txBody>
          <a:bodyPr/>
          <a:p>
            <a:endParaRPr lang="en-US"/>
          </a:p>
        </p:txBody>
      </p:sp>
      <p:sp>
        <p:nvSpPr>
          <p:cNvPr id="5" name="Замещающий номер слайда 4"/>
          <p:cNvSpPr>
            <a:spLocks noGrp="1"/>
          </p:cNvSpPr>
          <p:nvPr>
            <p:ph type="sldNum" sz="quarter" idx="12"/>
          </p:nvPr>
        </p:nvSpPr>
        <p:spPr/>
        <p:txBody>
          <a:bodyPr/>
          <a:p>
            <a:fld id="{49AE70B2-8BF9-45C0-BB95-33D1B9D3A854}"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Замещающая дата 1"/>
          <p:cNvSpPr>
            <a:spLocks noGrp="1"/>
          </p:cNvSpPr>
          <p:nvPr>
            <p:ph type="dt" sz="half" idx="10"/>
          </p:nvPr>
        </p:nvSpPr>
        <p:spPr/>
        <p:txBody>
          <a:bodyPr/>
          <a:p>
            <a:fld id="{760FBDFE-C587-4B4C-A407-44438C67B59E}" type="datetimeFigureOut">
              <a:rPr lang="en-US" smtClean="0"/>
            </a:fld>
            <a:endParaRPr lang="en-US"/>
          </a:p>
        </p:txBody>
      </p:sp>
      <p:sp>
        <p:nvSpPr>
          <p:cNvPr id="3" name="Замещающий нижний колонтитул 2"/>
          <p:cNvSpPr>
            <a:spLocks noGrp="1"/>
          </p:cNvSpPr>
          <p:nvPr>
            <p:ph type="ftr" sz="quarter" idx="11"/>
          </p:nvPr>
        </p:nvSpPr>
        <p:spPr/>
        <p:txBody>
          <a:bodyPr/>
          <a:p>
            <a:endParaRPr lang="en-US"/>
          </a:p>
        </p:txBody>
      </p:sp>
      <p:sp>
        <p:nvSpPr>
          <p:cNvPr id="4" name="Замещающий номер слайда 3"/>
          <p:cNvSpPr>
            <a:spLocks noGrp="1"/>
          </p:cNvSpPr>
          <p:nvPr>
            <p:ph type="sldNum" sz="quarter" idx="12"/>
          </p:nvPr>
        </p:nvSpPr>
        <p:spPr/>
        <p:txBody>
          <a:bodyPr/>
          <a:p>
            <a:fld id="{49AE70B2-8BF9-45C0-BB95-33D1B9D3A854}"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Замещающая дата 4"/>
          <p:cNvSpPr>
            <a:spLocks noGrp="1"/>
          </p:cNvSpPr>
          <p:nvPr>
            <p:ph type="dt" sz="half" idx="10"/>
          </p:nvPr>
        </p:nvSpPr>
        <p:spPr/>
        <p:txBody>
          <a:bodyPr/>
          <a:p>
            <a:pPr lvl="0"/>
            <a:endParaRPr lang="en-US"/>
          </a:p>
        </p:txBody>
      </p:sp>
      <p:sp>
        <p:nvSpPr>
          <p:cNvPr id="6" name="Замещающий нижний колонтитул 5"/>
          <p:cNvSpPr>
            <a:spLocks noGrp="1"/>
          </p:cNvSpPr>
          <p:nvPr>
            <p:ph type="ftr" sz="quarter" idx="11"/>
          </p:nvPr>
        </p:nvSpPr>
        <p:spPr/>
        <p:txBody>
          <a:bodyPr/>
          <a:p>
            <a:pPr lvl="0"/>
            <a:endParaRPr lang="en-US"/>
          </a:p>
        </p:txBody>
      </p:sp>
      <p:sp>
        <p:nvSpPr>
          <p:cNvPr id="7" name="Замещающий номер слайда 6"/>
          <p:cNvSpPr>
            <a:spLocks noGrp="1"/>
          </p:cNvSpPr>
          <p:nvPr>
            <p:ph type="sldNum" sz="quarter" idx="12"/>
          </p:nvPr>
        </p:nvSpPr>
        <p:spPr/>
        <p:txBody>
          <a:bodyPr/>
          <a:p>
            <a:pPr lvl="0"/>
            <a:fld id="{9A0DB2DC-4C9A-4742-B13C-FB6460FD3503}" type="slidenum">
              <a:rPr lang="en-US"/>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Замещающая дата 4"/>
          <p:cNvSpPr>
            <a:spLocks noGrp="1"/>
          </p:cNvSpPr>
          <p:nvPr>
            <p:ph type="dt" sz="half" idx="10"/>
          </p:nvPr>
        </p:nvSpPr>
        <p:spPr/>
        <p:txBody>
          <a:bodyPr/>
          <a:p>
            <a:fld id="{9EFD9D74-47D9-4702-A33C-335B63B48DBF}" type="datetimeFigureOut">
              <a:rPr lang="en-US" smtClean="0"/>
            </a:fld>
            <a:endParaRPr lang="en-US" dirty="0"/>
          </a:p>
        </p:txBody>
      </p:sp>
      <p:sp>
        <p:nvSpPr>
          <p:cNvPr id="6" name="Замещающий нижний колонтитул 5"/>
          <p:cNvSpPr>
            <a:spLocks noGrp="1"/>
          </p:cNvSpPr>
          <p:nvPr>
            <p:ph type="ftr" sz="quarter" idx="11"/>
          </p:nvPr>
        </p:nvSpPr>
        <p:spPr/>
        <p:txBody>
          <a:bodyPr/>
          <a:p>
            <a:endParaRPr lang="en-US" dirty="0"/>
          </a:p>
        </p:txBody>
      </p:sp>
      <p:sp>
        <p:nvSpPr>
          <p:cNvPr id="7" name="Замещающий номер слайда 6"/>
          <p:cNvSpPr>
            <a:spLocks noGrp="1"/>
          </p:cNvSpPr>
          <p:nvPr>
            <p:ph type="sldNum" sz="quarter" idx="12"/>
          </p:nvPr>
        </p:nvSpPr>
        <p:spPr/>
        <p:txBody>
          <a:bodyPr/>
          <a:p>
            <a:fld id="{FABC47A4-756D-490B-A52F-7D9E2C9FC05F}"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a:spLocks noChangeArrowheads="1"/>
          </p:cNvSpPr>
          <p:nvPr/>
        </p:nvSpPr>
        <p:spPr bwMode="auto">
          <a:xfrm>
            <a:off x="2117" y="333375"/>
            <a:ext cx="12192000" cy="1009650"/>
          </a:xfrm>
          <a:prstGeom prst="rect">
            <a:avLst/>
          </a:prstGeom>
          <a:gradFill rotWithShape="0">
            <a:gsLst>
              <a:gs pos="0">
                <a:schemeClr val="bg2">
                  <a:gamma/>
                  <a:tint val="0"/>
                  <a:invGamma/>
                </a:schemeClr>
              </a:gs>
              <a:gs pos="100000">
                <a:schemeClr val="bg2">
                  <a:alpha val="53999"/>
                </a:schemeClr>
              </a:gs>
            </a:gsLst>
            <a:lin ang="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pic>
        <p:nvPicPr>
          <p:cNvPr id="1027" name="Picture 3" descr="关系图"/>
          <p:cNvPicPr>
            <a:picLocks noChangeAspect="1"/>
          </p:cNvPicPr>
          <p:nvPr/>
        </p:nvPicPr>
        <p:blipFill>
          <a:blip r:embed="rId12"/>
          <a:srcRect t="1094" r="8122" b="13318"/>
          <a:stretch>
            <a:fillRect/>
          </a:stretch>
        </p:blipFill>
        <p:spPr>
          <a:xfrm>
            <a:off x="7730067" y="4438650"/>
            <a:ext cx="4453467" cy="2333625"/>
          </a:xfrm>
          <a:prstGeom prst="rect">
            <a:avLst/>
          </a:prstGeom>
          <a:noFill/>
          <a:ln w="9525">
            <a:noFill/>
          </a:ln>
        </p:spPr>
      </p:pic>
      <p:sp>
        <p:nvSpPr>
          <p:cNvPr id="1028" name="Rectangle 4"/>
          <p:cNvSpPr/>
          <p:nvPr>
            <p:ph type="title"/>
          </p:nvPr>
        </p:nvSpPr>
        <p:spPr>
          <a:xfrm>
            <a:off x="609600" y="274638"/>
            <a:ext cx="10972800" cy="1143000"/>
          </a:xfrm>
          <a:prstGeom prst="rect">
            <a:avLst/>
          </a:prstGeom>
          <a:noFill/>
          <a:ln w="9525">
            <a:noFill/>
          </a:ln>
        </p:spPr>
        <p:txBody>
          <a:bodyPr anchor="ctr" anchorCtr="0"/>
          <a:p>
            <a:pPr lvl="0"/>
            <a:r>
              <a:rPr lang="en-US" altLang="zh-CN" dirty="0"/>
              <a:t>Click to edit Master title style</a:t>
            </a:r>
            <a:endParaRPr lang="en-US" altLang="zh-CN" dirty="0"/>
          </a:p>
        </p:txBody>
      </p:sp>
      <p:sp>
        <p:nvSpPr>
          <p:cNvPr id="1029" name="Rectangle 5"/>
          <p:cNvSpPr/>
          <p:nvPr>
            <p:ph type="body" idx="1"/>
          </p:nvPr>
        </p:nvSpPr>
        <p:spPr>
          <a:xfrm>
            <a:off x="609600" y="1600200"/>
            <a:ext cx="10972800" cy="4525963"/>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30" name="Rectangle 6"/>
          <p:cNvSpPr>
            <a:spLocks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760FBDFE-C587-4B4C-A407-44438C67B59E}" type="datetimeFigureOut">
              <a:rPr lang="en-US" smtClean="0"/>
            </a:fld>
            <a:endParaRPr lang="en-US" dirty="0"/>
          </a:p>
        </p:txBody>
      </p:sp>
      <p:sp>
        <p:nvSpPr>
          <p:cNvPr id="1031" name="Rectangle 7"/>
          <p:cNvSpPr>
            <a:spLocks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2" name="Rectangle 8"/>
          <p:cNvSpPr>
            <a:spLocks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49AE70B2-8BF9-45C0-BB95-33D1B9D3A854}" type="slidenum">
              <a:rPr lang="en-US" smtClean="0"/>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1000" fill="hold"/>
                                        <p:tgtEl>
                                          <p:spTgt spid="1026"/>
                                        </p:tgtEl>
                                        <p:attrNameLst>
                                          <p:attrName>ppt_x</p:attrName>
                                        </p:attrNameLst>
                                      </p:cBhvr>
                                      <p:tavLst>
                                        <p:tav tm="0">
                                          <p:val>
                                            <p:strVal val="#ppt_x-.2"/>
                                          </p:val>
                                        </p:tav>
                                        <p:tav tm="100000">
                                          <p:val>
                                            <p:strVal val="#ppt_x"/>
                                          </p:val>
                                        </p:tav>
                                      </p:tavLst>
                                    </p:anim>
                                    <p:anim calcmode="lin" valueType="num">
                                      <p:cBhvr>
                                        <p:cTn id="8" dur="1000" fill="hold"/>
                                        <p:tgtEl>
                                          <p:spTgt spid="1026"/>
                                        </p:tgtEl>
                                        <p:attrNameLst>
                                          <p:attrName>ppt_y</p:attrName>
                                        </p:attrNameLst>
                                      </p:cBhvr>
                                      <p:tavLst>
                                        <p:tav tm="0">
                                          <p:val>
                                            <p:strVal val="#ppt_y"/>
                                          </p:val>
                                        </p:tav>
                                        <p:tav tm="100000">
                                          <p:val>
                                            <p:strVal val="#ppt_y"/>
                                          </p:val>
                                        </p:tav>
                                      </p:tavLst>
                                    </p:anim>
                                    <p:animEffect transition="in" filter="wipe(right)" prLst="gradientSize: 0.1">
                                      <p:cBhvr>
                                        <p:cTn id="9" dur="1000"/>
                                        <p:tgtEl>
                                          <p:spTgt spid="1026"/>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1028"/>
                                        </p:tgtEl>
                                        <p:attrNameLst>
                                          <p:attrName>style.visibility</p:attrName>
                                        </p:attrNameLst>
                                      </p:cBhvr>
                                      <p:to>
                                        <p:strVal val="visible"/>
                                      </p:to>
                                    </p:set>
                                    <p:anim calcmode="lin" valueType="num">
                                      <p:cBhvr>
                                        <p:cTn id="12" dur="1000" fill="hold"/>
                                        <p:tgtEl>
                                          <p:spTgt spid="1028"/>
                                        </p:tgtEl>
                                        <p:attrNameLst>
                                          <p:attrName>ppt_x</p:attrName>
                                        </p:attrNameLst>
                                      </p:cBhvr>
                                      <p:tavLst>
                                        <p:tav tm="0">
                                          <p:val>
                                            <p:strVal val="#ppt_x-.2"/>
                                          </p:val>
                                        </p:tav>
                                        <p:tav tm="100000">
                                          <p:val>
                                            <p:strVal val="#ppt_x"/>
                                          </p:val>
                                        </p:tav>
                                      </p:tavLst>
                                    </p:anim>
                                    <p:anim calcmode="lin" valueType="num">
                                      <p:cBhvr>
                                        <p:cTn id="13" dur="1000" fill="hold"/>
                                        <p:tgtEl>
                                          <p:spTgt spid="1028"/>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bldLvl="0" animBg="1"/>
      <p:bldP spid="1028" grpId="0" bldLvl="0"/>
    </p:bldLst>
  </p:timing>
  <p:hf sldNum="0" hdr="0" ftr="0" dt="0"/>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2pPr>
      <a:lvl3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3pPr>
      <a:lvl4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4pPr>
      <a:lvl5pPr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ru-RU" altLang="en-US"/>
              <a:t>Работа с примерами</a:t>
            </a:r>
            <a:br>
              <a:rPr lang="ru-RU" altLang="en-US"/>
            </a:br>
            <a:r>
              <a:rPr lang="ru-RU" altLang="en-US"/>
              <a:t>в сочинении на ЕГЭ по русскому языку</a:t>
            </a:r>
            <a:endParaRPr lang="ru-RU" altLang="en-US"/>
          </a:p>
        </p:txBody>
      </p:sp>
      <p:sp>
        <p:nvSpPr>
          <p:cNvPr id="5" name="Subtitle 4"/>
          <p:cNvSpPr>
            <a:spLocks noGrp="1"/>
          </p:cNvSpPr>
          <p:nvPr>
            <p:ph type="subTitle" idx="1"/>
          </p:nvPr>
        </p:nvSpPr>
        <p:spPr/>
        <p:txBody>
          <a:bodyPr/>
          <a:lstStyle/>
          <a:p>
            <a:r>
              <a:rPr lang="ru-RU" altLang="en-US" sz="2400"/>
              <a:t>Доклад учителя русского языка МБОУ «Молодёжненская школа 2»</a:t>
            </a:r>
            <a:endParaRPr lang="ru-RU" altLang="en-US" sz="2400"/>
          </a:p>
          <a:p>
            <a:r>
              <a:rPr lang="ru-RU" altLang="en-US" sz="2400"/>
              <a:t>Маркешина КС</a:t>
            </a:r>
            <a:endParaRPr lang="ru-RU" altLang="en-US" sz="24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609600" y="274955"/>
            <a:ext cx="10972800" cy="848360"/>
          </a:xfrm>
        </p:spPr>
        <p:txBody>
          <a:bodyPr/>
          <a:p>
            <a:r>
              <a:rPr lang="ru-RU" altLang="en-US" sz="2000"/>
              <a:t>В «Методических материалах ...» даётся такой перечень видов смысловой связи между примерами (особое внимание на самую нижнюю фразу!):</a:t>
            </a:r>
            <a:endParaRPr lang="ru-RU" altLang="en-US" sz="2000"/>
          </a:p>
        </p:txBody>
      </p:sp>
      <p:pic>
        <p:nvPicPr>
          <p:cNvPr id="4" name="Замещающее содержимое 3"/>
          <p:cNvPicPr>
            <a:picLocks noChangeAspect="1"/>
          </p:cNvPicPr>
          <p:nvPr>
            <p:ph idx="1"/>
          </p:nvPr>
        </p:nvPicPr>
        <p:blipFill>
          <a:blip r:embed="rId1"/>
          <a:stretch>
            <a:fillRect/>
          </a:stretch>
        </p:blipFill>
        <p:spPr>
          <a:xfrm>
            <a:off x="1464310" y="1572260"/>
            <a:ext cx="9696450" cy="509968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ru-RU" altLang="en-US" sz="3200"/>
              <a:t>Особо следует обратить внимание на это замечание:</a:t>
            </a:r>
            <a:endParaRPr lang="ru-RU" altLang="en-US" sz="3200"/>
          </a:p>
        </p:txBody>
      </p:sp>
      <p:sp>
        <p:nvSpPr>
          <p:cNvPr id="3" name="Замещающее содержимое 2"/>
          <p:cNvSpPr>
            <a:spLocks noGrp="1"/>
          </p:cNvSpPr>
          <p:nvPr>
            <p:ph idx="1"/>
          </p:nvPr>
        </p:nvSpPr>
        <p:spPr/>
        <p:txBody>
          <a:bodyPr/>
          <a:p>
            <a:pPr marL="0" indent="0" algn="ctr">
              <a:buNone/>
            </a:pPr>
            <a:r>
              <a:rPr lang="ru-RU" altLang="en-US" sz="1800"/>
              <a:t>Внимание!</a:t>
            </a:r>
            <a:endParaRPr lang="ru-RU" altLang="en-US" sz="1800"/>
          </a:p>
          <a:p>
            <a:pPr marL="0" indent="0" algn="just">
              <a:buNone/>
            </a:pPr>
            <a:r>
              <a:rPr lang="ru-RU" altLang="en-US" sz="1800" b="1"/>
              <a:t>Если неправильно указана смысловая связь между примерами-иллюстрациями, но анализ смысловой связи осуществлён правильно, то подобное расхождение оценивается по критерию К5. В случае, если экзаменуемому удалось проанализировать смысловую связь без её указания, то эксперт не вправе за это снижать балл.</a:t>
            </a:r>
            <a:endParaRPr lang="ru-RU" altLang="en-US" sz="1800" b="1"/>
          </a:p>
          <a:p>
            <a:pPr marL="0" indent="0" algn="just">
              <a:buNone/>
            </a:pPr>
            <a:endParaRPr lang="ru-RU" altLang="en-US" sz="1800"/>
          </a:p>
          <a:p>
            <a:pPr marL="0" indent="0" algn="just">
              <a:buNone/>
            </a:pPr>
            <a:r>
              <a:rPr lang="ru-RU" altLang="en-US" sz="1800" i="1"/>
              <a:t>Т.е. «хоть горшком назови», но связь проанализируй  -  и свой балл получишь! Не допускай только логических ошибок, иначе потеряешь за композицию,  вроде этого: «Автор объясняет это тем , что...» (хотя дальше будут просто  противопоставленные друг другу примеры). Лучше тогда и вовсе не называть связь, ограничиваясь её анализом, или использовать нейтральное «</a:t>
            </a:r>
            <a:r>
              <a:rPr lang="ru-RU" altLang="en-US" sz="1800" i="1" u="sng"/>
              <a:t>Сопоставление</a:t>
            </a:r>
            <a:r>
              <a:rPr lang="ru-RU" altLang="en-US" sz="1800" i="1"/>
              <a:t>», при этом помня: это мы сопоставляем примеры, сравниваем их другом  с другом, чтобы выйти на позицию автора.</a:t>
            </a:r>
            <a:endParaRPr lang="ru-RU" altLang="en-US" sz="1800" i="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609600" y="274955"/>
            <a:ext cx="10972800" cy="975360"/>
          </a:xfrm>
        </p:spPr>
        <p:txBody>
          <a:bodyPr/>
          <a:p>
            <a:r>
              <a:rPr lang="ru-RU" altLang="en-US" sz="2800"/>
              <a:t>Возьмём пример идеального ответа из реальной работы , приведённый всё в тех же «Материалах...»</a:t>
            </a:r>
            <a:endParaRPr lang="ru-RU" altLang="en-US" sz="2800"/>
          </a:p>
        </p:txBody>
      </p:sp>
      <p:pic>
        <p:nvPicPr>
          <p:cNvPr id="4" name="Замещающее содержимое 3"/>
          <p:cNvPicPr>
            <a:picLocks noChangeAspect="1"/>
          </p:cNvPicPr>
          <p:nvPr>
            <p:ph idx="1"/>
          </p:nvPr>
        </p:nvPicPr>
        <p:blipFill>
          <a:blip r:embed="rId1"/>
          <a:stretch>
            <a:fillRect/>
          </a:stretch>
        </p:blipFill>
        <p:spPr>
          <a:xfrm>
            <a:off x="1059180" y="1417955"/>
            <a:ext cx="10227945" cy="526923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ru-RU" altLang="en-US" sz="3600"/>
              <a:t>Как искать примеры, чтобы не повторяться</a:t>
            </a:r>
            <a:r>
              <a:rPr lang="ru-RU" altLang="en-US"/>
              <a:t>?</a:t>
            </a:r>
            <a:endParaRPr lang="ru-RU" altLang="en-US"/>
          </a:p>
        </p:txBody>
      </p:sp>
      <p:sp>
        <p:nvSpPr>
          <p:cNvPr id="3" name="Замещающее содержимое 2"/>
          <p:cNvSpPr>
            <a:spLocks noGrp="1"/>
          </p:cNvSpPr>
          <p:nvPr>
            <p:ph idx="1"/>
          </p:nvPr>
        </p:nvSpPr>
        <p:spPr/>
        <p:txBody>
          <a:bodyPr/>
          <a:p>
            <a:pPr marL="0" indent="0" algn="just">
              <a:buNone/>
            </a:pPr>
            <a:r>
              <a:rPr lang="ru-RU" altLang="en-US" sz="2800"/>
              <a:t>1. Если перед нами сложно построенное рассуждение (публицистический текст) , то нужно опираться на абзацное членение: разные абзацы - разные примеры</a:t>
            </a:r>
            <a:endParaRPr lang="ru-RU" altLang="en-US" sz="2800"/>
          </a:p>
          <a:p>
            <a:pPr marL="0" indent="0" algn="just">
              <a:buNone/>
            </a:pPr>
            <a:r>
              <a:rPr lang="ru-RU" altLang="en-US" sz="2800"/>
              <a:t>2. Если перед нами повестование с элементами рассуждения или без них (художественный текст), то смотрим на количество героев: а) героев два и более  - тогда каждый герой представлеть отдельный пример;б) герой один - тогда примерами выступают его качества, или поступки, или поступок (качество) и его оценка автором(рассказчиком).</a:t>
            </a:r>
            <a:endParaRPr lang="ru-RU" altLang="en-US" sz="28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ru-RU" altLang="en-US" sz="2000"/>
              <a:t>Для подготовки учеников, помимо самого подбора примеров, целесообразными представляютсмся следующие варианты подготовки , представляющие собой этапы работы над сочинением во всё более  усложняемой перспективе</a:t>
            </a:r>
            <a:endParaRPr lang="ru-RU" altLang="en-US" sz="2000"/>
          </a:p>
        </p:txBody>
      </p:sp>
      <p:sp>
        <p:nvSpPr>
          <p:cNvPr id="3" name="Замещающее содержимое 2"/>
          <p:cNvSpPr>
            <a:spLocks noGrp="1"/>
          </p:cNvSpPr>
          <p:nvPr>
            <p:ph idx="1"/>
          </p:nvPr>
        </p:nvSpPr>
        <p:spPr/>
        <p:txBody>
          <a:bodyPr/>
          <a:p>
            <a:pPr marL="0" indent="0">
              <a:buNone/>
            </a:pPr>
            <a:r>
              <a:rPr lang="ru-RU" altLang="en-US"/>
              <a:t>1. Напишите пояснение к данному примеру.</a:t>
            </a:r>
            <a:endParaRPr lang="ru-RU" altLang="en-US"/>
          </a:p>
          <a:p>
            <a:pPr marL="0" indent="0">
              <a:buNone/>
            </a:pPr>
            <a:r>
              <a:rPr lang="ru-RU" altLang="en-US"/>
              <a:t>2. Напишите два пояснения к данным примерам.</a:t>
            </a:r>
            <a:endParaRPr lang="ru-RU" altLang="en-US"/>
          </a:p>
          <a:p>
            <a:pPr marL="0" indent="0">
              <a:buNone/>
            </a:pPr>
            <a:r>
              <a:rPr lang="ru-RU" altLang="en-US"/>
              <a:t>3. Проанализируйте связь между данными примерами.</a:t>
            </a:r>
            <a:endParaRPr lang="ru-RU" altLang="en-US"/>
          </a:p>
          <a:p>
            <a:pPr marL="0" indent="0">
              <a:buNone/>
            </a:pPr>
            <a:r>
              <a:rPr lang="ru-RU" altLang="en-US"/>
              <a:t>Спрогнозируйте возможную авторскую позицию по данным примерам.</a:t>
            </a:r>
            <a:endParaRPr lang="ru-RU" altLang="en-US"/>
          </a:p>
          <a:p>
            <a:pPr marL="0" indent="0">
              <a:buNone/>
            </a:pPr>
            <a:r>
              <a:rPr lang="en-US" altLang="en-US"/>
              <a:t>NB</a:t>
            </a:r>
            <a:r>
              <a:rPr lang="ru-RU" altLang="en-US"/>
              <a:t> Примеры должны браться из разных текстов (охват разных тем, более эффективное вычленение алгоритма работы)</a:t>
            </a:r>
            <a:endParaRPr lang="ru-RU"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br>
              <a:rPr lang="ru-RU" altLang="en-US" sz="3200">
                <a:sym typeface="+mn-ea"/>
              </a:rPr>
            </a:br>
            <a:r>
              <a:rPr lang="ru-RU" altLang="en-US" sz="3200">
                <a:sym typeface="+mn-ea"/>
              </a:rPr>
              <a:t>1. Напишите пояснение к данному примеру.</a:t>
            </a:r>
            <a:br>
              <a:rPr lang="ru-RU" altLang="en-US"/>
            </a:br>
            <a:endParaRPr lang="ru-RU" altLang="en-US"/>
          </a:p>
        </p:txBody>
      </p:sp>
      <p:sp>
        <p:nvSpPr>
          <p:cNvPr id="3" name="Замещающее содержимое 2"/>
          <p:cNvSpPr>
            <a:spLocks noGrp="1"/>
          </p:cNvSpPr>
          <p:nvPr>
            <p:ph idx="1"/>
          </p:nvPr>
        </p:nvSpPr>
        <p:spPr/>
        <p:txBody>
          <a:bodyPr/>
          <a:p>
            <a:pPr marL="0" indent="0" algn="just">
              <a:buNone/>
            </a:pPr>
            <a:r>
              <a:rPr lang="ru-RU" altLang="en-US" sz="1800"/>
              <a:t>1)Сталевара премируют томом Грум-Гржимайло «Производство стали». (2)Очень хорошо. (3)Но зачем к руководству по варке стали добавляют собрание сочинений Александра Сергеевича Пушкина? (4)Зачем студенту энергофакультета читать Лермонтова: «Глазами тучи я следил, руками молнии ловил...»? (5)Поможет ли это ему в научных занятиях? (6)Да, поможет. (7)Пушкин повышает производительность труда сталевара, а «Мцыри» движет конструкторскую мысль электротехника.»</a:t>
            </a:r>
            <a:endParaRPr lang="ru-RU" altLang="en-US" sz="1800"/>
          </a:p>
          <a:p>
            <a:pPr marL="0" indent="0" algn="just">
              <a:buNone/>
            </a:pPr>
            <a:r>
              <a:rPr lang="ru-RU" altLang="en-US" sz="1800"/>
              <a:t>Задание ученикам: </a:t>
            </a:r>
            <a:r>
              <a:rPr lang="ru-RU" altLang="en-US" sz="1800" u="sng"/>
              <a:t>докажите, что в данном примере автор ставит проблему образования, которую можно выразить в виде вопроса: «Зачем нужно иметь широкий кругозор и быть всесторонне развитым?»</a:t>
            </a:r>
            <a:endParaRPr lang="ru-RU" altLang="en-US" sz="1800" u="sng"/>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ru-RU" altLang="en-US" sz="3200">
                <a:sym typeface="+mn-ea"/>
              </a:rPr>
              <a:t>2. Напишите два пояснения к данным примерам</a:t>
            </a:r>
            <a:endParaRPr lang="ru-RU" altLang="en-US" sz="3200"/>
          </a:p>
        </p:txBody>
      </p:sp>
      <p:sp>
        <p:nvSpPr>
          <p:cNvPr id="3" name="Замещающее содержимое 2"/>
          <p:cNvSpPr>
            <a:spLocks noGrp="1"/>
          </p:cNvSpPr>
          <p:nvPr>
            <p:ph idx="1"/>
          </p:nvPr>
        </p:nvSpPr>
        <p:spPr/>
        <p:txBody>
          <a:bodyPr/>
          <a:p>
            <a:pPr marL="0" indent="0" algn="just">
              <a:buNone/>
            </a:pPr>
            <a:r>
              <a:rPr lang="ru-RU" altLang="en-US" sz="1400"/>
              <a:t>(1)В молодости я считал себя человеком отлично воспитанным. (2)При встрече со знакомыми умел вежливо поздороваться. (3)В разговоре внимательно слушал собеседника, не позволяя себе перебивать его рассказ, как бы длинен он ни был. (4)В споре, даже самом горячем, никогда не кричал и тем более не употреблял грубых слов. (5)Не было случая, чтобы я, нечаянно кого-нибудь толкнув, не извинился или прошёл в дверь первым, не уступив дорогу спутнику. (6)Словом, воспитание моё казалось мне безупречным.</a:t>
            </a:r>
            <a:endParaRPr lang="ru-RU" altLang="en-US" sz="1400"/>
          </a:p>
          <a:p>
            <a:pPr marL="0" indent="0" algn="just">
              <a:buNone/>
            </a:pPr>
            <a:endParaRPr lang="ru-RU" altLang="en-US" sz="1400"/>
          </a:p>
          <a:p>
            <a:pPr marL="0" indent="0" algn="just">
              <a:buNone/>
            </a:pPr>
            <a:r>
              <a:rPr lang="ru-RU" altLang="en-US" sz="1400">
                <a:sym typeface="+mn-ea"/>
              </a:rPr>
              <a:t>(11)Присев на пороге нашей просторной землянки, артельный староста тихо беседовал со стряпухой. (12)Речь шла обо мне.</a:t>
            </a:r>
            <a:endParaRPr lang="ru-RU" altLang="en-US" sz="1400"/>
          </a:p>
          <a:p>
            <a:pPr marL="0" indent="0" algn="just">
              <a:buNone/>
            </a:pPr>
            <a:r>
              <a:rPr lang="ru-RU" altLang="en-US" sz="1400">
                <a:sym typeface="+mn-ea"/>
              </a:rPr>
              <a:t>— (13)Парень-то он ничего,— говорила стряпуха,— грамотный, да уж больно серый! (14)Воспитания нет никакого.</a:t>
            </a:r>
            <a:endParaRPr lang="ru-RU" altLang="en-US" sz="1400"/>
          </a:p>
          <a:p>
            <a:pPr marL="0" indent="0" algn="just">
              <a:buNone/>
            </a:pPr>
            <a:r>
              <a:rPr lang="ru-RU" altLang="en-US" sz="1400">
                <a:sym typeface="+mn-ea"/>
              </a:rPr>
              <a:t>— (15)А что?  — заинтересовался староста.</a:t>
            </a:r>
            <a:endParaRPr lang="ru-RU" altLang="en-US" sz="1400">
              <a:sym typeface="+mn-ea"/>
            </a:endParaRPr>
          </a:p>
          <a:p>
            <a:pPr marL="0" indent="0" algn="just">
              <a:buNone/>
            </a:pPr>
            <a:r>
              <a:rPr lang="ru-RU" altLang="en-US" sz="1400">
                <a:sym typeface="+mn-ea"/>
              </a:rPr>
              <a:t>— (16)Да всё делает не по-людски. (17)Умываться начнёт  — весь пол зальёт, потом подтирай за ним. (18)К столу сядет  — нет, чтобы сперва жидкое хлебать, сразу, без команды, со дна мясо таскать начинает. (19)Уж на что нетрудное дело  — ложку ко рту поднести, так и то не приучен. (20)Хлеб под ложку не подставит, на стол накапает. (21)И где только он доселе жил?</a:t>
            </a:r>
            <a:endParaRPr lang="ru-RU" altLang="en-US" sz="1400"/>
          </a:p>
          <a:p>
            <a:pPr marL="0" indent="0" algn="just">
              <a:buNone/>
            </a:pPr>
            <a:r>
              <a:rPr lang="ru-RU" altLang="en-US" sz="1400">
                <a:sym typeface="+mn-ea"/>
              </a:rPr>
              <a:t>Задание ученикам: </a:t>
            </a:r>
            <a:r>
              <a:rPr lang="ru-RU" altLang="en-US" sz="1400" u="sng">
                <a:sym typeface="+mn-ea"/>
              </a:rPr>
              <a:t>докажите, что в данных фрагментах автор ставит проблему воспитанности, которую можно сформулировать в виде вопроса : «Какого человека можно считать воспитанным?»</a:t>
            </a:r>
            <a:endParaRPr lang="ru-RU" altLang="en-US" sz="1400" u="sng">
              <a:sym typeface="+mn-e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pPr>
              <a:lnSpc>
                <a:spcPct val="50000"/>
              </a:lnSpc>
            </a:pPr>
            <a:r>
              <a:rPr lang="ru-RU" altLang="en-US" sz="1800">
                <a:sym typeface="+mn-ea"/>
              </a:rPr>
              <a:t>3. Проанализируйте связь между данными примерами. Спрогнозируйте возможную авторскую позицию по данным примерам</a:t>
            </a:r>
            <a:r>
              <a:rPr lang="ru-RU" altLang="en-US">
                <a:sym typeface="+mn-ea"/>
              </a:rPr>
              <a:t>.</a:t>
            </a:r>
            <a:endParaRPr lang="ru-RU" altLang="en-US"/>
          </a:p>
        </p:txBody>
      </p:sp>
      <p:sp>
        <p:nvSpPr>
          <p:cNvPr id="3" name="Замещающее содержимое 2"/>
          <p:cNvSpPr>
            <a:spLocks noGrp="1"/>
          </p:cNvSpPr>
          <p:nvPr>
            <p:ph idx="1"/>
          </p:nvPr>
        </p:nvSpPr>
        <p:spPr/>
        <p:txBody>
          <a:bodyPr/>
          <a:p>
            <a:pPr marL="0" indent="0" algn="just">
              <a:buNone/>
            </a:pPr>
            <a:r>
              <a:rPr lang="ru-RU" altLang="en-US" sz="1400"/>
              <a:t>Ф.М. Достоевский, Н.В. Гоголь, Н.А. Некрасов...Кажется, что эпоха этих великих людей прошла, что их творчество не так важно, как раньше. Но так ли это? Юрий Михайлович Лотман, советский и российский литературовед, рассуждая на тему творчества, ставит в своем тексте проблему бессмертия культуры.</a:t>
            </a:r>
            <a:endParaRPr lang="ru-RU" altLang="en-US" sz="1400"/>
          </a:p>
          <a:p>
            <a:pPr marL="0" indent="0" algn="just">
              <a:buNone/>
            </a:pPr>
            <a:r>
              <a:rPr lang="ru-RU" altLang="en-US" sz="1400"/>
              <a:t>Вначале автор размышляет об актуальности «добаховской музыки». Несмотря на ее «средневековость», в современном мире она приносит слушателю больше удовольствия, чем в свою эпоху. Даже спустя несколько веков человек находит для себя важное и полезное в чьем-то, казалось бы, забытом творчестве. Значит, подлинная культура действительно бессмертна. Пока творчество дает толчок мысли, заставляет человека задуматься над какими-либо проблемами и вынести что-то новое, о его забвении говорить нельзя. А «смерть» «подлинно талантливое» не настигнет.</a:t>
            </a:r>
            <a:endParaRPr lang="ru-RU" altLang="en-US" sz="1400"/>
          </a:p>
          <a:p>
            <a:pPr marL="0" indent="0" algn="just">
              <a:buNone/>
            </a:pPr>
            <a:endParaRPr lang="ru-RU" altLang="en-US" sz="1400"/>
          </a:p>
          <a:p>
            <a:pPr marL="0" indent="0" algn="just">
              <a:buNone/>
            </a:pPr>
            <a:r>
              <a:rPr lang="ru-RU" altLang="en-US" sz="1400"/>
              <a:t>Далее автор рассуждает о культурном наследии А.С. Пушкина и приходит к выводу, что он – «поэт раздумья», поэтому его творчество привлекает нас сегодня. Было время, когда литератора «переставали читать», но он «снова возвращался». В произведениях русского писателя есть ответы на многие волнующие вопросы, но при этом автор дает читателю и самостоятельно поразмышлять на разные темы. А.С. Пушкин еще сможет сказать то, «чего мы даже не предполагали». Просто нужно время. А для подлинной культуры его много. Целая вечность.</a:t>
            </a:r>
            <a:endParaRPr lang="ru-RU" altLang="en-US" sz="1400"/>
          </a:p>
          <a:p>
            <a:pPr marL="0" indent="0">
              <a:buNone/>
            </a:pPr>
            <a:endParaRPr lang="ru-RU" altLang="en-US" sz="1400" u="sng"/>
          </a:p>
          <a:p>
            <a:pPr marL="0" indent="0">
              <a:buNone/>
            </a:pPr>
            <a:r>
              <a:rPr lang="ru-RU" altLang="en-US" sz="1400" u="sng"/>
              <a:t> Задание ученикам: пронанализируйте связь данных примеров на основе указанной выше проблем. Спрогнозируйте, какая здесь возможна позиция автора .</a:t>
            </a:r>
            <a:endParaRPr lang="ru-RU" altLang="en-US" sz="1400" u="sng"/>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ru-RU" altLang="en-US" sz="3600"/>
              <a:t>Таким образом, остаётся только пожелать всем</a:t>
            </a:r>
            <a:endParaRPr lang="ru-RU" altLang="en-US" sz="3600"/>
          </a:p>
        </p:txBody>
      </p:sp>
      <p:sp>
        <p:nvSpPr>
          <p:cNvPr id="3" name="Замещающее содержимое 2"/>
          <p:cNvSpPr>
            <a:spLocks noGrp="1"/>
          </p:cNvSpPr>
          <p:nvPr>
            <p:ph idx="1"/>
          </p:nvPr>
        </p:nvSpPr>
        <p:spPr/>
        <p:txBody>
          <a:bodyPr/>
          <a:p>
            <a:pPr marL="0" indent="0">
              <a:buNone/>
            </a:pPr>
            <a:r>
              <a:rPr lang="ru-RU" altLang="en-US" sz="8800"/>
              <a:t>            </a:t>
            </a:r>
            <a:endParaRPr lang="ru-RU" altLang="en-US" sz="8800"/>
          </a:p>
          <a:p>
            <a:pPr marL="0" indent="0">
              <a:buNone/>
            </a:pPr>
            <a:r>
              <a:rPr lang="ru-RU" altLang="en-US" sz="8800"/>
              <a:t>           УДАЧИ!</a:t>
            </a:r>
            <a:endParaRPr lang="ru-RU" altLang="en-US" sz="8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fontScale="90000"/>
          </a:bodyPr>
          <a:p>
            <a:pPr algn="ctr"/>
            <a:r>
              <a:rPr lang="ru-RU" altLang="en-US" sz="3555"/>
              <a:t>В 2023 году в формулировку задания 27 части 2 экзаменационной работы внесены следующие изменения:</a:t>
            </a:r>
            <a:endParaRPr lang="ru-RU" altLang="en-US" sz="3555"/>
          </a:p>
        </p:txBody>
      </p:sp>
      <p:sp>
        <p:nvSpPr>
          <p:cNvPr id="3" name="Замещающее содержимое 2"/>
          <p:cNvSpPr>
            <a:spLocks noGrp="1"/>
          </p:cNvSpPr>
          <p:nvPr>
            <p:ph idx="1"/>
          </p:nvPr>
        </p:nvSpPr>
        <p:spPr/>
        <p:txBody>
          <a:bodyPr/>
          <a:p>
            <a:pPr marL="0" indent="0" algn="just">
              <a:lnSpc>
                <a:spcPct val="100000"/>
              </a:lnSpc>
              <a:buNone/>
            </a:pPr>
            <a:r>
              <a:rPr lang="ru-RU" altLang="en-US"/>
              <a:t>Прокомментируйте сформулированную проблему.</a:t>
            </a:r>
            <a:endParaRPr lang="ru-RU" altLang="en-US"/>
          </a:p>
          <a:p>
            <a:pPr marL="0" indent="0" algn="just">
              <a:lnSpc>
                <a:spcPct val="100000"/>
              </a:lnSpc>
              <a:buNone/>
            </a:pPr>
            <a:r>
              <a:rPr lang="ru-RU" altLang="en-US"/>
              <a:t>Включите в комментарий два примера-иллюстрации из</a:t>
            </a:r>
            <a:endParaRPr lang="ru-RU" altLang="en-US"/>
          </a:p>
          <a:p>
            <a:pPr marL="0" indent="0" algn="just">
              <a:lnSpc>
                <a:spcPct val="100000"/>
              </a:lnSpc>
              <a:buNone/>
            </a:pPr>
            <a:r>
              <a:rPr lang="ru-RU" altLang="en-US"/>
              <a:t>прочитанного текста, которые важны для понимания</a:t>
            </a:r>
            <a:endParaRPr lang="ru-RU" altLang="en-US"/>
          </a:p>
          <a:p>
            <a:pPr marL="0" indent="0" algn="just">
              <a:lnSpc>
                <a:spcPct val="100000"/>
              </a:lnSpc>
              <a:buNone/>
            </a:pPr>
            <a:r>
              <a:rPr lang="ru-RU" altLang="en-US"/>
              <a:t>проблемы исходного текста (избегайте чрезмерного</a:t>
            </a:r>
            <a:endParaRPr lang="ru-RU" altLang="en-US"/>
          </a:p>
          <a:p>
            <a:pPr marL="0" indent="0" algn="just">
              <a:lnSpc>
                <a:spcPct val="100000"/>
              </a:lnSpc>
              <a:buNone/>
            </a:pPr>
            <a:r>
              <a:rPr lang="ru-RU" altLang="en-US"/>
              <a:t>цитирования). Дайте пояснение к каждому примеруиллюстрации. </a:t>
            </a:r>
            <a:r>
              <a:rPr lang="ru-RU" altLang="en-US" b="1"/>
              <a:t>Проанализируйте смысловую связь между примерами-иллюстрациями.</a:t>
            </a:r>
            <a:r>
              <a:rPr lang="ru-RU" altLang="en-US" u="sng"/>
              <a:t> </a:t>
            </a:r>
            <a:endParaRPr lang="ru-RU" altLang="en-US" u="sng"/>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fontScale="90000"/>
          </a:bodyPr>
          <a:p>
            <a:r>
              <a:rPr lang="ru-RU" altLang="en-US"/>
              <a:t>Таким образом, подсчёт экпертом баллов по критерию К2 будет выглядеть так:</a:t>
            </a:r>
            <a:endParaRPr lang="ru-RU" altLang="en-US"/>
          </a:p>
        </p:txBody>
      </p:sp>
      <p:pic>
        <p:nvPicPr>
          <p:cNvPr id="4" name="Замещающее содержимое 3"/>
          <p:cNvPicPr>
            <a:picLocks noChangeAspect="1"/>
          </p:cNvPicPr>
          <p:nvPr>
            <p:ph idx="1"/>
          </p:nvPr>
        </p:nvPicPr>
        <p:blipFill>
          <a:blip r:embed="rId1"/>
          <a:stretch>
            <a:fillRect/>
          </a:stretch>
        </p:blipFill>
        <p:spPr>
          <a:xfrm>
            <a:off x="2461895" y="1825625"/>
            <a:ext cx="6886575" cy="435165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pPr algn="ctr"/>
            <a:r>
              <a:rPr lang="ru-RU" altLang="en-US"/>
              <a:t>Что это такое?</a:t>
            </a:r>
            <a:endParaRPr lang="ru-RU" altLang="en-US"/>
          </a:p>
        </p:txBody>
      </p:sp>
      <p:sp>
        <p:nvSpPr>
          <p:cNvPr id="3" name="Замещающее содержимое 2"/>
          <p:cNvSpPr>
            <a:spLocks noGrp="1"/>
          </p:cNvSpPr>
          <p:nvPr>
            <p:ph idx="1"/>
          </p:nvPr>
        </p:nvSpPr>
        <p:spPr/>
        <p:txBody>
          <a:bodyPr>
            <a:normAutofit fontScale="80000"/>
          </a:bodyPr>
          <a:p>
            <a:pPr marL="0" indent="0" algn="just">
              <a:buNone/>
            </a:pPr>
            <a:r>
              <a:rPr lang="ru-RU" altLang="en-US" sz="3200"/>
              <a:t>Под </a:t>
            </a:r>
            <a:r>
              <a:rPr lang="ru-RU" altLang="en-US" sz="3200" b="1"/>
              <a:t>примером-иллюстрацией</a:t>
            </a:r>
            <a:r>
              <a:rPr lang="ru-RU" altLang="en-US" sz="3200"/>
              <a:t> понимается </a:t>
            </a:r>
            <a:r>
              <a:rPr lang="ru-RU" altLang="en-US" sz="3200" u="sng"/>
              <a:t>отражение проблемы исходного текста на основе привлечённого текстового материала</a:t>
            </a:r>
            <a:r>
              <a:rPr lang="ru-RU" altLang="en-US" sz="3200"/>
              <a:t>. Примеры-иллюстрации в тексте участник экзамена может обозначить с помощью указания номера абзаца («В третьем абзаце текста…»); номеров предложений («…описание современной молодёжи (предложения 1– 3)»); места в тексте («…в конце текста звучит призыв…»); любых способов цитирования и др.</a:t>
            </a:r>
            <a:endParaRPr lang="ru-RU" altLang="en-US" sz="3200"/>
          </a:p>
          <a:p>
            <a:pPr marL="0" indent="0">
              <a:buNone/>
            </a:pPr>
            <a:r>
              <a:rPr lang="ru-RU" altLang="en-US" sz="3200"/>
              <a:t>(</a:t>
            </a:r>
            <a:r>
              <a:rPr lang="ru-RU" altLang="en-US" sz="3200" i="1"/>
              <a:t>Методические материалы для председателей и членов предметных комиссий субъектов Российской Федерациипо проверке выполнения заданий с развёрнутым ответом экзаменационных работ ЕГЭ 2023 год</a:t>
            </a:r>
            <a:r>
              <a:rPr lang="ru-RU" altLang="en-US" sz="3200"/>
              <a:t>а)</a:t>
            </a:r>
            <a:endParaRPr lang="ru-RU" altLang="en-US" sz="32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a:bodyPr>
          <a:p>
            <a:pPr algn="ctr"/>
            <a:r>
              <a:rPr lang="ru-RU" altLang="en-US"/>
              <a:t>Запомнить!</a:t>
            </a:r>
            <a:endParaRPr lang="ru-RU" altLang="en-US"/>
          </a:p>
        </p:txBody>
      </p:sp>
      <p:sp>
        <p:nvSpPr>
          <p:cNvPr id="3" name="Замещающее содержимое 2"/>
          <p:cNvSpPr>
            <a:spLocks noGrp="1"/>
          </p:cNvSpPr>
          <p:nvPr>
            <p:ph idx="1"/>
          </p:nvPr>
        </p:nvSpPr>
        <p:spPr/>
        <p:txBody>
          <a:bodyPr/>
          <a:p>
            <a:r>
              <a:rPr lang="ru-RU" altLang="en-US"/>
              <a:t>Примеры в итоговом сочинении и примеры в сочинении - это совершенно различные вещи, как и сами сочинения. </a:t>
            </a:r>
            <a:endParaRPr lang="ru-RU" altLang="en-US"/>
          </a:p>
          <a:p>
            <a:r>
              <a:rPr lang="ru-RU" altLang="en-US"/>
              <a:t>Пример-иллюстрация в итоговом сочинении - это подтверждение тезиса, то есть ответ на вопрос: </a:t>
            </a:r>
            <a:r>
              <a:rPr lang="ru-RU" altLang="en-US" b="1"/>
              <a:t>«Почему это так , а не иначе»?</a:t>
            </a:r>
            <a:endParaRPr lang="ru-RU" altLang="en-US"/>
          </a:p>
          <a:p>
            <a:r>
              <a:rPr lang="ru-RU" altLang="en-US"/>
              <a:t>Пример в сочинении на  ЕГЭ - это подтверждение того, что проблема как таковая  действительно есть в тексте, то есть ответ на вопрос: </a:t>
            </a:r>
            <a:r>
              <a:rPr lang="ru-RU" altLang="en-US" b="1"/>
              <a:t>«Как автор показывает упомянутую проблему»</a:t>
            </a:r>
            <a:r>
              <a:rPr lang="ru-RU" altLang="en-US"/>
              <a:t>?</a:t>
            </a:r>
            <a:endParaRPr lang="ru-RU" altLang="en-US"/>
          </a:p>
          <a:p>
            <a:r>
              <a:rPr lang="ru-RU" altLang="en-US"/>
              <a:t>Т.е. </a:t>
            </a:r>
            <a:r>
              <a:rPr lang="ru-RU" altLang="en-US" u="sng"/>
              <a:t>причинная связь</a:t>
            </a:r>
            <a:r>
              <a:rPr lang="ru-RU" altLang="en-US"/>
              <a:t> во втором случае отнюдь </a:t>
            </a:r>
            <a:r>
              <a:rPr lang="ru-RU" altLang="en-US" u="sng"/>
              <a:t>не обязательна</a:t>
            </a:r>
            <a:r>
              <a:rPr lang="ru-RU" altLang="en-US"/>
              <a:t>, в отличие от первого.</a:t>
            </a:r>
            <a:endParaRPr lang="ru-RU"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fontScale="90000"/>
          </a:bodyPr>
          <a:p>
            <a:pPr algn="ctr"/>
            <a:r>
              <a:rPr lang="ru-RU" altLang="en-US"/>
              <a:t>Причинная связь (ответ на вопрос «почему?») обязательна в другом месте:  </a:t>
            </a:r>
            <a:endParaRPr lang="ru-RU" altLang="en-US"/>
          </a:p>
        </p:txBody>
      </p:sp>
      <p:sp>
        <p:nvSpPr>
          <p:cNvPr id="3" name="Замещающее содержимое 2"/>
          <p:cNvSpPr>
            <a:spLocks noGrp="1"/>
          </p:cNvSpPr>
          <p:nvPr>
            <p:ph idx="1"/>
          </p:nvPr>
        </p:nvSpPr>
        <p:spPr>
          <a:xfrm>
            <a:off x="0" y="1671320"/>
            <a:ext cx="11470640" cy="4855845"/>
          </a:xfrm>
        </p:spPr>
        <p:txBody>
          <a:bodyPr>
            <a:noAutofit/>
          </a:bodyPr>
          <a:p>
            <a:pPr marL="0" indent="0" algn="just">
              <a:buNone/>
            </a:pPr>
            <a:r>
              <a:rPr lang="ru-RU" altLang="en-US" sz="2000"/>
              <a:t>Пояснение к примеру-иллюстрации – раскрытие смысла, расшифровка,  «вскрытие» подтекста. Это всегда собственный текст экзаменуемого; анализ текста  в фокусе обозначенной проблемы. Варианты пояснений могут быть следующими:  характеристика времени и пространства (хронотопа); характеристика персонажа (герой  до определённого события – герой после определённого события; поступок – причина;  действия – мысли и проч.); сравнительная характеристика персонажей; ассоциативная  абота с ключевыми словами (фразами); пояснение через обращение к другим произведениям; движение от личностного восприятия к объяснению (возможно, через средства выразительности); анализ риторических компонентов (адресат, коммуникативная задача); структурирование аргументов.Самое главное, что необходимо помнить... пояснение выполняет в комментарии хотя бы одну из нижеперечисленных функций:</a:t>
            </a:r>
            <a:endParaRPr lang="ru-RU" altLang="en-US" sz="2000"/>
          </a:p>
          <a:p>
            <a:pPr marL="0" indent="0">
              <a:buNone/>
            </a:pPr>
            <a:r>
              <a:rPr lang="ru-RU" altLang="en-US" sz="2000" b="1"/>
              <a:t>– иллюстрация проблемы исходного текста;</a:t>
            </a:r>
            <a:endParaRPr lang="ru-RU" altLang="en-US" sz="2000" b="1"/>
          </a:p>
          <a:p>
            <a:pPr marL="0" indent="0">
              <a:buNone/>
            </a:pPr>
            <a:r>
              <a:rPr lang="ru-RU" altLang="en-US" sz="2000" b="1"/>
              <a:t>– нахождение нового аспекта (разворота) проблемы;</a:t>
            </a:r>
            <a:endParaRPr lang="ru-RU" altLang="en-US" sz="2000" b="1"/>
          </a:p>
          <a:p>
            <a:pPr marL="0" indent="0">
              <a:buNone/>
            </a:pPr>
            <a:r>
              <a:rPr lang="ru-RU" altLang="en-US" sz="2000" b="1"/>
              <a:t>– подведение к смысловому единству подобранных примеров-иллюстраций;</a:t>
            </a:r>
            <a:endParaRPr lang="ru-RU" altLang="en-US" sz="2000" b="1"/>
          </a:p>
          <a:p>
            <a:pPr marL="0" indent="0">
              <a:buNone/>
            </a:pPr>
            <a:r>
              <a:rPr lang="ru-RU" altLang="en-US" sz="2000" b="1"/>
              <a:t> – подведение к формулировке авторской позиции</a:t>
            </a:r>
            <a:r>
              <a:rPr lang="ru-RU" altLang="en-US" sz="2000"/>
              <a:t>.              (Там же)</a:t>
            </a:r>
            <a:endParaRPr lang="ru-RU" altLang="en-US" sz="2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p>
            <a:r>
              <a:rPr lang="ru-RU" altLang="en-US"/>
              <a:t>Я предлагаю работать по такому алгоритму</a:t>
            </a:r>
            <a:endParaRPr lang="ru-RU" altLang="en-US"/>
          </a:p>
        </p:txBody>
      </p:sp>
      <p:graphicFrame>
        <p:nvGraphicFramePr>
          <p:cNvPr id="8" name="Замещающее содержимое 7"/>
          <p:cNvGraphicFramePr/>
          <p:nvPr>
            <p:ph idx="1"/>
          </p:nvPr>
        </p:nvGraphicFramePr>
        <p:xfrm>
          <a:off x="647700" y="1825625"/>
          <a:ext cx="10515600" cy="3990975"/>
        </p:xfrm>
        <a:graphic>
          <a:graphicData uri="http://schemas.openxmlformats.org/drawingml/2006/table">
            <a:tbl>
              <a:tblPr firstRow="1" bandRow="1">
                <a:tableStyleId>{5C22544A-7EE6-4342-B048-85BDC9FD1C3A}</a:tableStyleId>
              </a:tblPr>
              <a:tblGrid>
                <a:gridCol w="5257800"/>
                <a:gridCol w="5257800"/>
              </a:tblGrid>
              <a:tr h="3990975">
                <a:tc>
                  <a:txBody>
                    <a:bodyPr/>
                    <a:p>
                      <a:pPr indent="0">
                        <a:buNone/>
                      </a:pPr>
                      <a:r>
                        <a:rPr lang="en-US" sz="2400" b="1">
                          <a:solidFill>
                            <a:schemeClr val="tx1"/>
                          </a:solidFill>
                          <a:latin typeface="Times New Roman" panose="02020603050405020304" charset="0"/>
                          <a:cs typeface="Times New Roman" panose="02020603050405020304" charset="0"/>
                        </a:rPr>
                        <a:t>Как автор разбирает данную проблему? В каком месте текста становится это явным, особенно заметным? Поясните, почему </a:t>
                      </a:r>
                      <a:endParaRPr lang="en-US" altLang="en-US" sz="2400" b="1">
                        <a:solidFill>
                          <a:schemeClr val="tx1"/>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tc>
                <a:tc>
                  <a:txBody>
                    <a:bodyPr/>
                    <a:p>
                      <a:pPr indent="0">
                        <a:buNone/>
                      </a:pPr>
                      <a:r>
                        <a:rPr lang="en-US" sz="2400" b="1" i="1">
                          <a:solidFill>
                            <a:schemeClr val="tx1"/>
                          </a:solidFill>
                          <a:latin typeface="Times New Roman" panose="02020603050405020304" charset="0"/>
                          <a:cs typeface="Times New Roman" panose="02020603050405020304" charset="0"/>
                        </a:rPr>
                        <a:t>Над проблемой … автор заставляет читателя задуматься , когда описывает ( изображает, рассуждает, упоминает и др) …, поскольку именно в этом месте (предложении, эпизоде, абзаце) он… Рассказывая о …</a:t>
                      </a:r>
                      <a:r>
                        <a:rPr lang="en-US" sz="2400" b="1">
                          <a:solidFill>
                            <a:schemeClr val="tx1"/>
                          </a:solidFill>
                          <a:latin typeface="Times New Roman" panose="02020603050405020304" charset="0"/>
                          <a:cs typeface="Times New Roman" panose="02020603050405020304" charset="0"/>
                        </a:rPr>
                        <a:t>(</a:t>
                      </a:r>
                      <a:r>
                        <a:rPr lang="en-US" sz="2400" b="1" u="sng">
                          <a:solidFill>
                            <a:schemeClr val="tx1"/>
                          </a:solidFill>
                          <a:latin typeface="Times New Roman" panose="02020603050405020304" charset="0"/>
                          <a:cs typeface="Times New Roman" panose="02020603050405020304" charset="0"/>
                        </a:rPr>
                        <a:t>о чём конкретно в этом месте?</a:t>
                      </a:r>
                      <a:r>
                        <a:rPr lang="en-US" sz="2400" b="1">
                          <a:solidFill>
                            <a:schemeClr val="tx1"/>
                          </a:solidFill>
                          <a:latin typeface="Times New Roman" panose="02020603050405020304" charset="0"/>
                          <a:cs typeface="Times New Roman" panose="02020603050405020304" charset="0"/>
                        </a:rPr>
                        <a:t>) (или </a:t>
                      </a:r>
                      <a:r>
                        <a:rPr lang="en-US" sz="2400" b="1" i="1">
                          <a:solidFill>
                            <a:schemeClr val="tx1"/>
                          </a:solidFill>
                          <a:latin typeface="Times New Roman" panose="02020603050405020304" charset="0"/>
                          <a:cs typeface="Times New Roman" panose="02020603050405020304" charset="0"/>
                        </a:rPr>
                        <a:t>размышляя о …) писатель (</a:t>
                      </a:r>
                      <a:r>
                        <a:rPr lang="en-US" sz="2400" b="1">
                          <a:solidFill>
                            <a:schemeClr val="tx1"/>
                          </a:solidFill>
                          <a:latin typeface="Times New Roman" panose="02020603050405020304" charset="0"/>
                          <a:cs typeface="Times New Roman" panose="02020603050405020304" charset="0"/>
                        </a:rPr>
                        <a:t>публицист, учёный, просто фамилия</a:t>
                      </a:r>
                      <a:r>
                        <a:rPr lang="en-US" sz="2400" b="1" i="1">
                          <a:solidFill>
                            <a:schemeClr val="tx1"/>
                          </a:solidFill>
                          <a:latin typeface="Times New Roman" panose="02020603050405020304" charset="0"/>
                          <a:cs typeface="Times New Roman" panose="02020603050405020304" charset="0"/>
                        </a:rPr>
                        <a:t>) говорит, что …Читая про …, мы понимаем (чувствуем) , что (как )…</a:t>
                      </a:r>
                      <a:endParaRPr lang="en-US" altLang="en-US" sz="2400" b="1" i="1">
                        <a:solidFill>
                          <a:schemeClr val="tx1"/>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tc>
              </a:tr>
            </a:tbl>
          </a:graphicData>
        </a:graphic>
      </p:graphicFrame>
      <p:graphicFrame>
        <p:nvGraphicFramePr>
          <p:cNvPr id="7" name="Таблица 6"/>
          <p:cNvGraphicFramePr/>
          <p:nvPr/>
        </p:nvGraphicFramePr>
        <p:xfrm>
          <a:off x="6096000" y="1601343"/>
          <a:ext cx="0" cy="4526280"/>
        </p:xfrm>
        <a:graphic>
          <a:graphicData uri="http://schemas.openxmlformats.org/drawingml/2006/table">
            <a:tbl>
              <a:tblPr firstRow="1" bandRow="1">
                <a:tableStyleId>{5940675A-B579-460E-94D1-54222C63F5DA}</a:tableStyleId>
              </a:tblPr>
              <a:tblGrid>
                <a:gridCol w="0"/>
                <a:gridCol w="0"/>
              </a:tblGrid>
              <a:tr h="4526280">
                <a:tc>
                  <a:txBody>
                    <a:bodyPr/>
                    <a:p>
                      <a:pPr indent="0">
                        <a:buNone/>
                      </a:pPr>
                      <a:r>
                        <a:rPr lang="en-US" sz="100" b="0">
                          <a:latin typeface="Times New Roman" panose="02020603050405020304" charset="0"/>
                          <a:cs typeface="Times New Roman" panose="02020603050405020304" charset="0"/>
                        </a:rPr>
                        <a:t>Как автор разбирает данную проблему? В каком месте текста становится это явным, особенно заметным? Поясните, почему </a:t>
                      </a:r>
                      <a:endParaRPr lang="en-US" altLang="en-US" sz="100" b="0">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a:noFill/>
                    </a:lnR>
                    <a:lnT cap="flat">
                      <a:noFill/>
                    </a:lnT>
                    <a:lnB cap="flat">
                      <a:noFill/>
                    </a:lnB>
                    <a:lnTlToBr>
                      <a:noFill/>
                    </a:lnTlToBr>
                    <a:lnBlToTr>
                      <a:noFill/>
                    </a:lnBlToTr>
                    <a:noFill/>
                  </a:tcPr>
                </a:tc>
                <a:tc>
                  <a:txBody>
                    <a:bodyPr/>
                    <a:p>
                      <a:pPr indent="0">
                        <a:buNone/>
                      </a:pPr>
                      <a:r>
                        <a:rPr lang="en-US" sz="100" b="0" i="1">
                          <a:latin typeface="Times New Roman" panose="02020603050405020304" charset="0"/>
                          <a:cs typeface="Times New Roman" panose="02020603050405020304" charset="0"/>
                        </a:rPr>
                        <a:t>Над проблемой … автор заставляет читателя задуматься , когда описывает ( изображает, рассуждает, упоминает и др) …, поскольку именно в этом месте (предложении, эпизоде, абзаце) он… Рассказывая о …</a:t>
                      </a:r>
                      <a:r>
                        <a:rPr lang="en-US" sz="100" b="0">
                          <a:latin typeface="Times New Roman" panose="02020603050405020304" charset="0"/>
                          <a:cs typeface="Times New Roman" panose="02020603050405020304" charset="0"/>
                        </a:rPr>
                        <a:t>(</a:t>
                      </a:r>
                      <a:r>
                        <a:rPr lang="en-US" sz="100" b="0" u="sng">
                          <a:latin typeface="Times New Roman" panose="02020603050405020304" charset="0"/>
                          <a:cs typeface="Times New Roman" panose="02020603050405020304" charset="0"/>
                        </a:rPr>
                        <a:t>о чём конкретно в этом месте?</a:t>
                      </a:r>
                      <a:r>
                        <a:rPr lang="en-US" sz="100" b="0">
                          <a:latin typeface="Times New Roman" panose="02020603050405020304" charset="0"/>
                          <a:cs typeface="Times New Roman" panose="02020603050405020304" charset="0"/>
                        </a:rPr>
                        <a:t>) (или </a:t>
                      </a:r>
                      <a:r>
                        <a:rPr lang="en-US" sz="100" b="0" i="1">
                          <a:latin typeface="Times New Roman" panose="02020603050405020304" charset="0"/>
                          <a:cs typeface="Times New Roman" panose="02020603050405020304" charset="0"/>
                        </a:rPr>
                        <a:t>размышляя о …) писатель (</a:t>
                      </a:r>
                      <a:r>
                        <a:rPr lang="en-US" sz="100" b="0">
                          <a:latin typeface="Times New Roman" panose="02020603050405020304" charset="0"/>
                          <a:cs typeface="Times New Roman" panose="02020603050405020304" charset="0"/>
                        </a:rPr>
                        <a:t>публицист, учёный, просто фамилия</a:t>
                      </a:r>
                      <a:r>
                        <a:rPr lang="en-US" sz="100" b="0" i="1">
                          <a:latin typeface="Times New Roman" panose="02020603050405020304" charset="0"/>
                          <a:cs typeface="Times New Roman" panose="02020603050405020304" charset="0"/>
                        </a:rPr>
                        <a:t>) говорит, что …Читая про …, мы понимаем (чувствуем) , что (как )…</a:t>
                      </a:r>
                      <a:endParaRPr lang="en-US" altLang="en-US" sz="100" b="0" i="1">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lnL>
                      <a:noFill/>
                    </a:lnL>
                    <a:lnR cap="flat">
                      <a:noFill/>
                    </a:lnR>
                    <a:lnT cap="flat">
                      <a:noFill/>
                    </a:lnT>
                    <a:lnB cap="flat">
                      <a:noFill/>
                    </a:lnB>
                    <a:lnTlToBr>
                      <a:noFill/>
                    </a:lnTlToBr>
                    <a:lnBlToTr>
                      <a:noFill/>
                    </a:lnBlToTr>
                    <a:noFill/>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fontScale="90000"/>
          </a:bodyPr>
          <a:p>
            <a:r>
              <a:rPr lang="ru-RU" altLang="en-US"/>
              <a:t>Соотвественно, второй пример комментируем так:</a:t>
            </a:r>
            <a:endParaRPr lang="ru-RU" altLang="en-US"/>
          </a:p>
        </p:txBody>
      </p:sp>
      <p:graphicFrame>
        <p:nvGraphicFramePr>
          <p:cNvPr id="4" name="Замещающее содержимое 3"/>
          <p:cNvGraphicFramePr/>
          <p:nvPr>
            <p:ph idx="1"/>
          </p:nvPr>
        </p:nvGraphicFramePr>
        <p:xfrm>
          <a:off x="647700" y="1825625"/>
          <a:ext cx="10515600" cy="3421380"/>
        </p:xfrm>
        <a:graphic>
          <a:graphicData uri="http://schemas.openxmlformats.org/drawingml/2006/table">
            <a:tbl>
              <a:tblPr firstRow="1" bandRow="1">
                <a:tableStyleId>{5C22544A-7EE6-4342-B048-85BDC9FD1C3A}</a:tableStyleId>
              </a:tblPr>
              <a:tblGrid>
                <a:gridCol w="5257800"/>
                <a:gridCol w="5257800"/>
              </a:tblGrid>
              <a:tr h="3421380">
                <a:tc>
                  <a:txBody>
                    <a:bodyPr/>
                    <a:p>
                      <a:pPr indent="0">
                        <a:buNone/>
                      </a:pPr>
                      <a:r>
                        <a:rPr lang="en-US" sz="3200" b="1">
                          <a:solidFill>
                            <a:schemeClr val="tx1"/>
                          </a:solidFill>
                          <a:latin typeface="Times New Roman" panose="02020603050405020304" charset="0"/>
                          <a:cs typeface="Times New Roman" panose="02020603050405020304" charset="0"/>
                        </a:rPr>
                        <a:t>В каком ещё месте текста проблема становится явной? Поясните почему.</a:t>
                      </a:r>
                      <a:endParaRPr lang="en-US" altLang="en-US" sz="3200" b="1">
                        <a:solidFill>
                          <a:schemeClr val="tx1"/>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tc>
                <a:tc>
                  <a:txBody>
                    <a:bodyPr/>
                    <a:p>
                      <a:pPr indent="0">
                        <a:buNone/>
                      </a:pPr>
                      <a:r>
                        <a:rPr lang="en-US" sz="3200" b="1" i="1">
                          <a:solidFill>
                            <a:schemeClr val="tx1"/>
                          </a:solidFill>
                          <a:latin typeface="Times New Roman" panose="02020603050405020304" charset="0"/>
                          <a:cs typeface="Times New Roman" panose="02020603050405020304" charset="0"/>
                        </a:rPr>
                        <a:t>Продолжая рассуждать о (свой рассказ о…, описание …) автор замечает (упоминает, отмечает, обращает наше внимание на) ещё такой факт: … Здесь проблема …становится особенно заметной , потому что …</a:t>
                      </a:r>
                      <a:endParaRPr lang="en-US" altLang="en-US" sz="3200" b="1" i="1">
                        <a:solidFill>
                          <a:schemeClr val="tx1"/>
                        </a:solidFill>
                        <a:latin typeface="Times New Roman" panose="02020603050405020304" charset="0"/>
                        <a:ea typeface="Times New Roman" panose="02020603050405020304" charset="0"/>
                        <a:cs typeface="Times New Roman" panose="02020603050405020304" charset="0"/>
                      </a:endParaRPr>
                    </a:p>
                  </a:txBody>
                  <a:tcPr marL="68580" marR="68580" marT="0" marB="0" vert="horz" anchor="t" anchorCtr="0"/>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a:normAutofit fontScale="90000"/>
          </a:bodyPr>
          <a:p>
            <a:r>
              <a:rPr lang="ru-RU" altLang="en-US"/>
              <a:t>Алгоритм работы со связью примерно таков:</a:t>
            </a:r>
            <a:endParaRPr lang="ru-RU" altLang="en-US"/>
          </a:p>
        </p:txBody>
      </p:sp>
      <p:graphicFrame>
        <p:nvGraphicFramePr>
          <p:cNvPr id="4" name="Замещающее содержимое 3"/>
          <p:cNvGraphicFramePr/>
          <p:nvPr>
            <p:ph idx="1"/>
          </p:nvPr>
        </p:nvGraphicFramePr>
        <p:xfrm>
          <a:off x="732155" y="1994535"/>
          <a:ext cx="10515600" cy="4240530"/>
        </p:xfrm>
        <a:graphic>
          <a:graphicData uri="http://schemas.openxmlformats.org/drawingml/2006/table">
            <a:tbl>
              <a:tblPr firstRow="1" bandRow="1">
                <a:tableStyleId>{5C22544A-7EE6-4342-B048-85BDC9FD1C3A}</a:tableStyleId>
              </a:tblPr>
              <a:tblGrid>
                <a:gridCol w="5257800"/>
                <a:gridCol w="5257800"/>
              </a:tblGrid>
              <a:tr h="4240530">
                <a:tc>
                  <a:txBody>
                    <a:bodyPr/>
                    <a:p>
                      <a:pPr>
                        <a:buNone/>
                      </a:pPr>
                      <a:r>
                        <a:rPr lang="ru-RU" altLang="en-US" sz="2400">
                          <a:solidFill>
                            <a:schemeClr val="tx1"/>
                          </a:solidFill>
                        </a:rPr>
                        <a:t>Объясните, как и почему связан этот  пример с предыдущим ( говоря сначала вообще, затем конкретно)</a:t>
                      </a:r>
                      <a:endParaRPr lang="ru-RU" altLang="en-US" sz="2400">
                        <a:solidFill>
                          <a:schemeClr val="tx1"/>
                        </a:solidFill>
                      </a:endParaRPr>
                    </a:p>
                  </a:txBody>
                  <a:tcPr/>
                </a:tc>
                <a:tc>
                  <a:txBody>
                    <a:bodyPr/>
                    <a:p>
                      <a:pPr>
                        <a:buNone/>
                      </a:pPr>
                      <a:r>
                        <a:rPr lang="ru-RU" altLang="en-US" sz="2400" b="1" i="1">
                          <a:solidFill>
                            <a:schemeClr val="tx1"/>
                          </a:solidFill>
                        </a:rPr>
                        <a:t>Последний пример (этот  факт) связан с предыдущим тем,  что  в нём … (Оба примера из текста наглядно демонстрируют, (развивают, усиливают, подчёркивают) …Сопоставляя их, мы понимаем, как (что, зачем, почему…), так как первый  пример.., а второй –</a:t>
                      </a:r>
                      <a:r>
                        <a:rPr lang="ru-RU" altLang="en-US" sz="2400" b="1" i="1"/>
                        <a:t> </a:t>
                      </a:r>
                      <a:r>
                        <a:rPr lang="ru-RU" altLang="en-US" sz="2400" b="1" i="1">
                          <a:solidFill>
                            <a:schemeClr val="tx1"/>
                          </a:solidFill>
                        </a:rPr>
                        <a:t>…</a:t>
                      </a:r>
                      <a:endParaRPr lang="ru-RU" altLang="en-US" sz="2400" b="1" i="1">
                        <a:solidFill>
                          <a:schemeClr val="tx1"/>
                        </a:solidFill>
                      </a:endParaRPr>
                    </a:p>
                  </a:txBody>
                  <a:tcPr/>
                </a:tc>
              </a:tr>
            </a:tbl>
          </a:graphicData>
        </a:graphic>
      </p:graphicFrame>
    </p:spTree>
  </p:cSld>
  <p:clrMapOvr>
    <a:masterClrMapping/>
  </p:clrMapOvr>
</p:sld>
</file>

<file path=ppt/theme/theme1.xml><?xml version="1.0" encoding="utf-8"?>
<a:theme xmlns:a="http://schemas.openxmlformats.org/drawingml/2006/main" name="Business Cooperate">
  <a:themeElements>
    <a:clrScheme name="Business Cooper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siness Cooperate">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usiness Cooper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usiness Cooper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usiness Cooper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usiness Cooper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usiness Cooper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usiness Cooper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usiness Cooper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usiness Cooper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usiness Cooper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usiness Cooper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usiness Cooper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usiness Cooper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微软雅黑"/>
        <a:ea typeface=""/>
        <a:cs typeface=""/>
        <a:font script="Jpan" typeface="游ゴシック Light"/>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微软雅黑"/>
        <a:ea typeface=""/>
        <a:cs typeface=""/>
        <a:font script="Jpan" typeface="游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10369</Words>
  <Application>WPS Presentation</Application>
  <PresentationFormat>宽屏</PresentationFormat>
  <Paragraphs>110</Paragraphs>
  <Slides>18</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18</vt:i4>
      </vt:variant>
    </vt:vector>
  </HeadingPairs>
  <TitlesOfParts>
    <vt:vector size="25" baseType="lpstr">
      <vt:lpstr>Arial</vt:lpstr>
      <vt:lpstr>SimSun</vt:lpstr>
      <vt:lpstr>Wingdings</vt:lpstr>
      <vt:lpstr>Times New Roman</vt:lpstr>
      <vt:lpstr>Microsoft YaHei</vt:lpstr>
      <vt:lpstr>Arial Unicode MS</vt:lpstr>
      <vt:lpstr>Business Cooperate</vt:lpstr>
      <vt:lpstr>Работа с примерами в сочинении на ЕГЭ по русскому языку</vt:lpstr>
      <vt:lpstr>В 2023 году в формулировку задания 27 части 2 экзаменационной работы внесены следующие изменения:</vt:lpstr>
      <vt:lpstr>Таким образом, подсчёт экпертом балловы по критерию К2 будет выглядеть так:</vt:lpstr>
      <vt:lpstr>Что это такое?</vt:lpstr>
      <vt:lpstr>Запомнить!</vt:lpstr>
      <vt:lpstr>Причинная связь (ответ на вопрос «почему?») обязательна в другом месте:  </vt:lpstr>
      <vt:lpstr>Я предлагаю работать по такому алгоритму</vt:lpstr>
      <vt:lpstr>Соотвественно, второй пример комментируем так:</vt:lpstr>
      <vt:lpstr>Алгоритм работы со связью примерно таков:</vt:lpstr>
      <vt:lpstr>В «Методических материалах ...» даётся такой перечень видов смысловой связи между примерами (особое внимание на самую нижнюю фразу!):</vt:lpstr>
      <vt:lpstr>Особо следует обратить внимание на это замечание:</vt:lpstr>
      <vt:lpstr>Возьмём пример идеального ответа из реальной работы , приведённый всё в тех же «Материалах...»</vt:lpstr>
      <vt:lpstr>Как искать примеры, чтобы не повторяться?</vt:lpstr>
      <vt:lpstr>Для подготовки учеников, помимо самого подбора примеров, целесообразными представляютсмся следующие варианты подготовки , представляющие собой этапы работы над сочинением во всё более  усложняемой перспективе</vt:lpstr>
      <vt:lpstr> 1. Напишите пояснение к данному примеру. </vt:lpstr>
      <vt:lpstr>2. Напишите два пояснения к данным примерам</vt:lpstr>
      <vt:lpstr>3. Проанализируйте связь между данными примерами. Спрогнозируйте возможную авторскую позицию по данным примерам.</vt:lpstr>
      <vt:lpstr>Таким образом, остаётся только пожелать всем</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user</cp:lastModifiedBy>
  <cp:revision>22</cp:revision>
  <dcterms:created xsi:type="dcterms:W3CDTF">2023-02-13T13:07:00Z</dcterms:created>
  <dcterms:modified xsi:type="dcterms:W3CDTF">2023-02-15T11:02:46Z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1049-11.2.0.11440</vt:lpwstr>
  </property>
  <property fmtid="{D5CDD505-2E9C-101B-9397-08002B2CF9AE}" pid="3" name="ICV">
    <vt:lpwstr>286AC93AAE714D5FACFADB1960CCC561</vt:lpwstr>
  </property>
</Properties>
</file>