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74" r:id="rId3"/>
    <p:sldId id="276" r:id="rId4"/>
    <p:sldId id="273" r:id="rId5"/>
    <p:sldId id="279" r:id="rId6"/>
    <p:sldId id="277" r:id="rId7"/>
    <p:sldId id="278" r:id="rId8"/>
    <p:sldId id="280" r:id="rId9"/>
    <p:sldId id="258" r:id="rId10"/>
    <p:sldId id="262" r:id="rId11"/>
    <p:sldId id="275" r:id="rId12"/>
  </p:sldIdLst>
  <p:sldSz cx="12188825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5" pos="3839">
          <p15:clr>
            <a:srgbClr val="A4A3A4"/>
          </p15:clr>
        </p15:guide>
        <p15:guide id="6" pos="100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05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2" autoAdjust="0"/>
    <p:restoredTop sz="94660"/>
  </p:normalViewPr>
  <p:slideViewPr>
    <p:cSldViewPr showGuides="1">
      <p:cViewPr>
        <p:scale>
          <a:sx n="80" d="100"/>
          <a:sy n="80" d="100"/>
        </p:scale>
        <p:origin x="734" y="480"/>
      </p:cViewPr>
      <p:guideLst>
        <p:guide orient="horz" pos="2160"/>
        <p:guide pos="3839"/>
        <p:guide pos="100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5" d="100"/>
          <a:sy n="85" d="100"/>
        </p:scale>
        <p:origin x="3054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3BC5DFD-D59C-4A78-9863-7389301FC12B}" type="datetime1">
              <a:rPr lang="ru-RU" smtClean="0"/>
              <a:t>01.02.2025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4360E59-1627-4404-ACC5-51C744AB0F2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4772CC64-04AB-4F40-B370-C9EC22A15BA9}" type="datetime1">
              <a:rPr lang="ru-RU" smtClean="0"/>
              <a:t>01.02.2025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dirty="0"/>
              <a:t>Щелкните, чтобы изменить стили текста образца слайда</a:t>
            </a:r>
          </a:p>
          <a:p>
            <a:pPr lvl="1" rtl="0"/>
            <a:r>
              <a:rPr lang="ru-RU" dirty="0"/>
              <a:t>Второй уровень</a:t>
            </a:r>
          </a:p>
          <a:p>
            <a:pPr lvl="2" rtl="0"/>
            <a:r>
              <a:rPr lang="ru-RU" dirty="0"/>
              <a:t>Третий уровень</a:t>
            </a:r>
          </a:p>
          <a:p>
            <a:pPr lvl="3" rtl="0"/>
            <a:r>
              <a:rPr lang="ru-RU" dirty="0"/>
              <a:t>Четвертый уровень</a:t>
            </a:r>
          </a:p>
          <a:p>
            <a:pPr lvl="4" rtl="0"/>
            <a:r>
              <a:rPr lang="ru-RU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rtl="0"/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841221E5-7225-48EB-A4EE-420E7BFCF70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ru-RU" smtClean="0"/>
              <a:pPr rtl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99060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ru-RU" smtClean="0"/>
              <a:pPr rtl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88780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ru-RU" smtClean="0"/>
              <a:pPr rtl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0985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 bwMode="ltGray">
          <a:xfrm>
            <a:off x="11579384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 bwMode="gray">
          <a:xfrm>
            <a:off x="11274663" y="5638800"/>
            <a:ext cx="304721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ltGray">
          <a:xfrm>
            <a:off x="121888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 bwMode="gray">
          <a:xfrm>
            <a:off x="0" y="0"/>
            <a:ext cx="1218883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 bwMode="ltGray">
          <a:xfrm>
            <a:off x="0" y="5638800"/>
            <a:ext cx="12188825" cy="12192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ru-RU" dirty="0"/>
          </a:p>
        </p:txBody>
      </p:sp>
      <p:cxnSp>
        <p:nvCxnSpPr>
          <p:cNvPr id="13" name="Прямая соединительная линия 12"/>
          <p:cNvCxnSpPr/>
          <p:nvPr/>
        </p:nvCxnSpPr>
        <p:spPr bwMode="white">
          <a:xfrm>
            <a:off x="11573293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 bwMode="black">
          <a:xfrm>
            <a:off x="0" y="5643132"/>
            <a:ext cx="1216152" cy="1214868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ru-RU" dirty="0"/>
          </a:p>
        </p:txBody>
      </p:sp>
      <p:cxnSp>
        <p:nvCxnSpPr>
          <p:cNvPr id="15" name="Прямая соединительная линия 14"/>
          <p:cNvCxnSpPr/>
          <p:nvPr/>
        </p:nvCxnSpPr>
        <p:spPr bwMode="white">
          <a:xfrm>
            <a:off x="1218884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 bwMode="white">
          <a:xfrm>
            <a:off x="0" y="5631204"/>
            <a:ext cx="1828325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и"/>
          <p:cNvSpPr>
            <a:spLocks/>
          </p:cNvSpPr>
          <p:nvPr/>
        </p:nvSpPr>
        <p:spPr bwMode="white">
          <a:xfrm>
            <a:off x="276462" y="6032500"/>
            <a:ext cx="593189" cy="519176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wrap="square" lIns="121899" tIns="60949" rIns="121899" bIns="60949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28669" y="1600200"/>
            <a:ext cx="8329031" cy="2680127"/>
          </a:xfrm>
        </p:spPr>
        <p:txBody>
          <a:bodyPr rtlCol="0">
            <a:noAutofit/>
          </a:bodyPr>
          <a:lstStyle>
            <a:lvl1pPr>
              <a:defRPr sz="5400"/>
            </a:lvl1pPr>
          </a:lstStyle>
          <a:p>
            <a:pPr rt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28669" y="4344915"/>
            <a:ext cx="7516442" cy="1116085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ru-RU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8E289087-3B90-4B7A-B0B3-663DF715D0C0}" type="datetime1">
              <a:rPr lang="ru-RU" smtClean="0"/>
              <a:t>01.02.2025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66412" y="6356351"/>
            <a:ext cx="609441" cy="365125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7DC1BBB0-96F0-4077-A278-0F3FB5C104D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7955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F076F26-008E-40CD-B0DF-FD99CADBA164}" type="datetime1">
              <a:rPr lang="ru-RU" smtClean="0"/>
              <a:t>01.02.2025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0880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black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1714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8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black">
          <a:xfrm>
            <a:off x="617143" y="736219"/>
            <a:ext cx="609441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cxnSp>
        <p:nvCxnSpPr>
          <p:cNvPr id="11" name="Прямая соединительная линия 10"/>
          <p:cNvCxnSpPr/>
          <p:nvPr/>
        </p:nvCxnSpPr>
        <p:spPr bwMode="white">
          <a:xfrm>
            <a:off x="617143" y="7362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 bwMode="white">
          <a:xfrm>
            <a:off x="617143" y="13458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и"/>
          <p:cNvSpPr>
            <a:spLocks/>
          </p:cNvSpPr>
          <p:nvPr/>
        </p:nvSpPr>
        <p:spPr bwMode="white">
          <a:xfrm rot="5400000">
            <a:off x="756095" y="898102"/>
            <a:ext cx="336023" cy="294097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599612" y="685800"/>
            <a:ext cx="1787526" cy="5486400"/>
          </a:xfrm>
        </p:spPr>
        <p:txBody>
          <a:bodyPr vert="eaVert" rtlCol="0"/>
          <a:lstStyle/>
          <a:p>
            <a:pPr rt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98613" y="685800"/>
            <a:ext cx="7848599" cy="5486400"/>
          </a:xfrm>
        </p:spPr>
        <p:txBody>
          <a:bodyPr vert="eaVert"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B20A7CE-0912-4C2F-926E-0DDC0C423B66}" type="datetime1">
              <a:rPr lang="ru-RU" smtClean="0"/>
              <a:t>01.02.2025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2817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01BBC6F-1CE0-4655-9B16-DDAF1AD7C72C}" type="datetime1">
              <a:rPr lang="ru-RU" smtClean="0"/>
              <a:t>01.02.2025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5532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 bwMode="black">
          <a:xfrm>
            <a:off x="11579384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 bwMode="gray">
          <a:xfrm>
            <a:off x="11274663" y="5638800"/>
            <a:ext cx="304721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 bwMode="gray">
          <a:xfrm>
            <a:off x="1216152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 bwMode="ltGray">
          <a:xfrm>
            <a:off x="0" y="5638800"/>
            <a:ext cx="12188825" cy="12192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ru-RU" dirty="0"/>
          </a:p>
        </p:txBody>
      </p:sp>
      <p:cxnSp>
        <p:nvCxnSpPr>
          <p:cNvPr id="22" name="Прямая соединительная линия 21"/>
          <p:cNvCxnSpPr/>
          <p:nvPr/>
        </p:nvCxnSpPr>
        <p:spPr bwMode="white">
          <a:xfrm>
            <a:off x="11573293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 bwMode="black">
          <a:xfrm>
            <a:off x="0" y="5643132"/>
            <a:ext cx="1216152" cy="1214868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ru-RU" dirty="0"/>
          </a:p>
        </p:txBody>
      </p:sp>
      <p:sp>
        <p:nvSpPr>
          <p:cNvPr id="18" name="Пи"/>
          <p:cNvSpPr>
            <a:spLocks/>
          </p:cNvSpPr>
          <p:nvPr/>
        </p:nvSpPr>
        <p:spPr bwMode="white">
          <a:xfrm>
            <a:off x="276462" y="6032500"/>
            <a:ext cx="593189" cy="519176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wrap="square" lIns="121899" tIns="60949" rIns="121899" bIns="60949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cxnSp>
        <p:nvCxnSpPr>
          <p:cNvPr id="23" name="Прямая соединительная линия 22"/>
          <p:cNvCxnSpPr/>
          <p:nvPr/>
        </p:nvCxnSpPr>
        <p:spPr bwMode="white">
          <a:xfrm>
            <a:off x="1216152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 bwMode="black">
          <a:xfrm>
            <a:off x="11579384" y="0"/>
            <a:ext cx="609441" cy="60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 bwMode="gray">
          <a:xfrm>
            <a:off x="11274663" y="0"/>
            <a:ext cx="304721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 bwMode="gray">
          <a:xfrm>
            <a:off x="1218883" y="0"/>
            <a:ext cx="609441" cy="60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-2" y="0"/>
            <a:ext cx="1218883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ru-RU" dirty="0"/>
          </a:p>
        </p:txBody>
      </p:sp>
      <p:sp>
        <p:nvSpPr>
          <p:cNvPr id="30" name="Прямоугольник 29"/>
          <p:cNvSpPr/>
          <p:nvPr/>
        </p:nvSpPr>
        <p:spPr bwMode="ltGray">
          <a:xfrm>
            <a:off x="0" y="0"/>
            <a:ext cx="12188825" cy="6096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ru-RU" dirty="0"/>
          </a:p>
        </p:txBody>
      </p:sp>
      <p:cxnSp>
        <p:nvCxnSpPr>
          <p:cNvPr id="31" name="Прямая соединительная линия 30"/>
          <p:cNvCxnSpPr/>
          <p:nvPr/>
        </p:nvCxnSpPr>
        <p:spPr bwMode="white">
          <a:xfrm>
            <a:off x="11573293" y="0"/>
            <a:ext cx="0" cy="6096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 bwMode="black">
          <a:xfrm>
            <a:off x="0" y="0"/>
            <a:ext cx="1216152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ru-RU" dirty="0"/>
          </a:p>
        </p:txBody>
      </p:sp>
      <p:cxnSp>
        <p:nvCxnSpPr>
          <p:cNvPr id="33" name="Прямая соединительная линия 32"/>
          <p:cNvCxnSpPr/>
          <p:nvPr/>
        </p:nvCxnSpPr>
        <p:spPr bwMode="white">
          <a:xfrm>
            <a:off x="1218884" y="0"/>
            <a:ext cx="0" cy="6096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8613" y="1600201"/>
            <a:ext cx="8283272" cy="2654064"/>
          </a:xfrm>
        </p:spPr>
        <p:txBody>
          <a:bodyPr rtlCol="0" anchor="b">
            <a:normAutofit/>
          </a:bodyPr>
          <a:lstStyle>
            <a:lvl1pPr algn="l">
              <a:defRPr sz="5400" b="0" cap="none" baseline="0"/>
            </a:lvl1pPr>
          </a:lstStyle>
          <a:p>
            <a:pPr rt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98613" y="4259996"/>
            <a:ext cx="7264623" cy="1150203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4A0BB48E-C38A-489F-B21D-27EBF8DA1A52}" type="datetime1">
              <a:rPr lang="ru-RU" smtClean="0"/>
              <a:t>01.02.2025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66571" y="6356351"/>
            <a:ext cx="609441" cy="365125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7DC1BBB0-96F0-4077-A278-0F3FB5C104D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446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93436" y="1600200"/>
            <a:ext cx="4814586" cy="45720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561651" y="1600200"/>
            <a:ext cx="4814586" cy="45720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 baseline="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C824002-8F04-447D-8224-40D7ED6840A4}" type="datetime1">
              <a:rPr lang="ru-RU" smtClean="0"/>
              <a:t>01.02.2025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dirty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911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93436" y="1499616"/>
            <a:ext cx="4818888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93436" y="2514706"/>
            <a:ext cx="4814586" cy="3657493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557349" y="1499616"/>
            <a:ext cx="4818888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557349" y="2514600"/>
            <a:ext cx="4818888" cy="3655568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A510220-7851-4877-87D8-65579BB1DD91}" type="datetime1">
              <a:rPr lang="ru-RU" smtClean="0"/>
              <a:t>01.02.2025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dirty="0"/>
              <a:t>Добавить нижний колонтитул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8358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5D1B4D7-E962-4AD5-804D-44BB05D648F1}" type="datetime1">
              <a:rPr lang="ru-RU" smtClean="0"/>
              <a:t>01.02.2025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dirty="0"/>
              <a:t>Добавить нижний колонтитул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3578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 bwMode="ltGray">
          <a:xfrm>
            <a:off x="626239" y="0"/>
            <a:ext cx="30472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ru-RU" dirty="0"/>
          </a:p>
        </p:txBody>
      </p:sp>
      <p:cxnSp>
        <p:nvCxnSpPr>
          <p:cNvPr id="7" name="Прямая соединительная линия 6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 bwMode="gray">
          <a:xfrm>
            <a:off x="10969942" y="0"/>
            <a:ext cx="922621" cy="6858000"/>
          </a:xfrm>
          <a:prstGeom prst="rect">
            <a:avLst/>
          </a:prstGeom>
          <a:solidFill>
            <a:schemeClr val="accent1">
              <a:lumMod val="75000"/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 bwMode="black">
          <a:xfrm>
            <a:off x="11892563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ru-RU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5E49B0F-5FC4-452C-84B9-DC5DB8F7EAF7}" type="datetime1">
              <a:rPr lang="ru-RU" smtClean="0"/>
              <a:t>01.02.2025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dirty="0"/>
              <a:t>Добавить нижний колонтитул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7DC1BBB0-96F0-4077-A278-0F3FB5C104D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381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 bwMode="gray">
          <a:xfrm>
            <a:off x="621792" y="0"/>
            <a:ext cx="4147717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 bwMode="lt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ru-RU" dirty="0"/>
          </a:p>
        </p:txBody>
      </p:sp>
      <p:cxnSp>
        <p:nvCxnSpPr>
          <p:cNvPr id="10" name="Прямая соединительная линия 9"/>
          <p:cNvCxnSpPr/>
          <p:nvPr/>
        </p:nvCxnSpPr>
        <p:spPr bwMode="white">
          <a:xfrm>
            <a:off x="621792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 bwMode="gray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white">
          <a:xfrm>
            <a:off x="1074240" y="381000"/>
            <a:ext cx="3293422" cy="1371600"/>
          </a:xfrm>
        </p:spPr>
        <p:txBody>
          <a:bodyPr rtlCol="0" anchor="b">
            <a:normAutofit/>
          </a:bodyPr>
          <a:lstStyle>
            <a:lvl1pPr algn="l">
              <a:defRPr sz="2800" b="0" cap="all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0251" y="482600"/>
            <a:ext cx="6195986" cy="5689600"/>
          </a:xfrm>
        </p:spPr>
        <p:txBody>
          <a:bodyPr rtlCol="0"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white">
          <a:xfrm>
            <a:off x="1074240" y="1828800"/>
            <a:ext cx="3293422" cy="4343400"/>
          </a:xfrm>
        </p:spPr>
        <p:txBody>
          <a:bodyPr rtlCol="0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C19F4E1-C9E2-4C86-91EE-CF98446AD814}" type="datetime1">
              <a:rPr lang="ru-RU" smtClean="0"/>
              <a:t>01.02.2025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dirty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8043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 bwMode="black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 bwMode="ltGray">
          <a:xfrm>
            <a:off x="4875530" y="0"/>
            <a:ext cx="7017034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4240" y="381000"/>
            <a:ext cx="3293422" cy="1371600"/>
          </a:xfrm>
        </p:spPr>
        <p:txBody>
          <a:bodyPr rtlCol="0" anchor="b">
            <a:normAutofit/>
          </a:bodyPr>
          <a:lstStyle>
            <a:lvl1pPr algn="l">
              <a:defRPr sz="2800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1" hasCustomPrompt="1"/>
          </p:nvPr>
        </p:nvSpPr>
        <p:spPr bwMode="auto">
          <a:xfrm>
            <a:off x="5180251" y="482600"/>
            <a:ext cx="6195986" cy="5689600"/>
          </a:xfrm>
          <a:ln w="19050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 rtl="0">
              <a:buNone/>
              <a:defRPr sz="2800" baseline="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dirty="0"/>
              <a:t>Щелкните значок, чтобы добавить фото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74240" y="1828800"/>
            <a:ext cx="3293422" cy="4343400"/>
          </a:xfrm>
        </p:spPr>
        <p:txBody>
          <a:bodyPr rtlCol="0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C544DC91-F540-462A-9952-3A556B4DB6D1}" type="datetime1">
              <a:rPr lang="ru-RU" smtClean="0"/>
              <a:t>01.02.2025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dirty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7DC1BBB0-96F0-4077-A278-0F3FB5C104D3}" type="slidenum">
              <a:rPr lang="ru-RU" smtClean="0"/>
              <a:pPr/>
              <a:t>‹#›</a:t>
            </a:fld>
            <a:endParaRPr lang="ru-RU" dirty="0"/>
          </a:p>
        </p:txBody>
      </p:sp>
      <p:cxnSp>
        <p:nvCxnSpPr>
          <p:cNvPr id="10" name="Прямая соединительная линия 9"/>
          <p:cNvCxnSpPr/>
          <p:nvPr/>
        </p:nvCxnSpPr>
        <p:spPr bwMode="white">
          <a:xfrm>
            <a:off x="11879867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3900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gray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1714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8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 bwMode="black">
          <a:xfrm>
            <a:off x="617143" y="736219"/>
            <a:ext cx="609441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 bwMode="white">
          <a:xfrm>
            <a:off x="617143" y="7362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 bwMode="white">
          <a:xfrm>
            <a:off x="617143" y="13458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и"/>
          <p:cNvSpPr>
            <a:spLocks/>
          </p:cNvSpPr>
          <p:nvPr/>
        </p:nvSpPr>
        <p:spPr bwMode="white">
          <a:xfrm>
            <a:off x="756095" y="898102"/>
            <a:ext cx="336023" cy="294097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cxnSp>
        <p:nvCxnSpPr>
          <p:cNvPr id="16" name="Прямая соединительная линия 15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93436" y="1600200"/>
            <a:ext cx="9782801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dirty="0"/>
              <a:t>Щелкните, чтобы изменить стили текста образца слайда</a:t>
            </a:r>
          </a:p>
          <a:p>
            <a:pPr lvl="1" rtl="0"/>
            <a:r>
              <a:rPr lang="ru-RU" dirty="0"/>
              <a:t>Второй уровень</a:t>
            </a:r>
          </a:p>
          <a:p>
            <a:pPr lvl="2" rtl="0"/>
            <a:r>
              <a:rPr lang="ru-RU" dirty="0"/>
              <a:t>Третий уровень</a:t>
            </a:r>
          </a:p>
          <a:p>
            <a:pPr lvl="3" rtl="0"/>
            <a:r>
              <a:rPr lang="ru-RU" dirty="0"/>
              <a:t>Четвертый уровень</a:t>
            </a:r>
          </a:p>
          <a:p>
            <a:pPr lvl="4" rtl="0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180250" y="6356351"/>
            <a:ext cx="12188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all" baseline="0">
                <a:solidFill>
                  <a:schemeClr val="tx1"/>
                </a:solidFill>
              </a:defRPr>
            </a:lvl1pPr>
          </a:lstStyle>
          <a:p>
            <a:pPr rtl="0"/>
            <a:fld id="{A4F087A6-40E8-4131-BEAB-4F5033CC1517}" type="datetime1">
              <a:rPr lang="ru-RU" smtClean="0"/>
              <a:t>01.02.2025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6595933" y="6356351"/>
            <a:ext cx="39740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766796" y="6356351"/>
            <a:ext cx="6094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all" baseline="0"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432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400"/>
        </a:spcBef>
        <a:buFont typeface="Euphemia" pitchFamily="34" charset="0"/>
        <a:buChar char="›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126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784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4168" indent="-246888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0992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07568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4414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8072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17296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85901" y="332656"/>
            <a:ext cx="10153128" cy="1152128"/>
          </a:xfrm>
        </p:spPr>
        <p:txBody>
          <a:bodyPr rtlCol="0"/>
          <a:lstStyle/>
          <a:p>
            <a:pPr algn="ctr" rtl="0"/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дошкольное образовательное учреждение</a:t>
            </a:r>
            <a:br>
              <a:rPr lang="ru-RU" sz="2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«Детский сад «Ляле» </a:t>
            </a:r>
            <a:r>
              <a:rPr lang="ru-RU" sz="2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пгт</a:t>
            </a:r>
            <a:r>
              <a:rPr lang="ru-RU" sz="2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Молодежное»</a:t>
            </a:r>
            <a:br>
              <a:rPr lang="ru-RU" sz="2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Симферопольский район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02125" y="1988840"/>
            <a:ext cx="7776864" cy="3472161"/>
          </a:xfrm>
        </p:spPr>
        <p:txBody>
          <a:bodyPr rtlCol="0">
            <a:noAutofit/>
          </a:bodyPr>
          <a:lstStyle/>
          <a:p>
            <a:pPr algn="ctr"/>
            <a:r>
              <a:rPr lang="ru-RU" sz="4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«Понятие функциональной грамотности и ее составляющие»</a:t>
            </a:r>
            <a:endParaRPr lang="ru-RU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0"/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0"/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Власова И. Н.   </a:t>
            </a:r>
          </a:p>
          <a:p>
            <a:pPr algn="r" rtl="0"/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заведующего по УВР 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28489" y="2996952"/>
            <a:ext cx="4506357" cy="36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761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9916" y="-531440"/>
            <a:ext cx="9865096" cy="6912768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функциональной грамотности</a:t>
            </a:r>
            <a:b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1.Cоздание учебных ситуаций, инициирующих практическую деятельность детей, мотивирующих их на познавательно-активную деятельность и проясняющих смыслы этой деятельности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2.Оценочная самостоятельность дошкольников, задания на само- 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взаимооценку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кейсы, ролевые игры, диспуты,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квесты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др.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3.Поисковая активность – задания поискового характера, учебные исследования, проекты.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Приобретение опыта успешной деятельности, разрешения проблем, позитивного поведения.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5.Учение в общении, или совместное сотрудничество, принятие коллективного решения.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6.Задания на работу в парах и малых группах.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862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8095923-3131-4D4D-AB47-A52A0F644366}"/>
              </a:ext>
            </a:extLst>
          </p:cNvPr>
          <p:cNvSpPr txBox="1"/>
          <p:nvPr/>
        </p:nvSpPr>
        <p:spPr>
          <a:xfrm>
            <a:off x="1269876" y="260649"/>
            <a:ext cx="9505056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000" b="1" i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Функциональная грамотность – использование приобретённых знаний, умений и навыков для решения жизненных задач в различных сферах человеческой деятельности, а также в межличностном общении и социальных отношениях подрастающего поколения.</a:t>
            </a:r>
          </a:p>
          <a:p>
            <a:endParaRPr lang="ru-RU" sz="4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819327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7FF20A-CCAC-4C59-B387-13B142AF9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3436" y="177801"/>
            <a:ext cx="9782801" cy="730920"/>
          </a:xfrm>
        </p:spPr>
        <p:txBody>
          <a:bodyPr>
            <a:normAutofit/>
          </a:bodyPr>
          <a:lstStyle/>
          <a:p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Вызов современности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F886A03-9B74-4E71-90CC-6C788C101B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3435" y="1556792"/>
            <a:ext cx="10117601" cy="45720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инновационного развития экономики и повышение конкурентоспособности страны</a:t>
            </a:r>
          </a:p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(Из указа Президента России от 7 мая 2018 года: Правительству РФ поручено обеспечить глобальную конкурентоспособность российского образования, вхождение Российской Федерации в число 10 ведущих стран мира по качеству общего образования).</a:t>
            </a:r>
          </a:p>
        </p:txBody>
      </p:sp>
    </p:spTree>
    <p:extLst>
      <p:ext uri="{BB962C8B-B14F-4D97-AF65-F5344CB8AC3E}">
        <p14:creationId xmlns:p14="http://schemas.microsoft.com/office/powerpoint/2010/main" val="1539861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C75AF592-9F80-4EEB-A5BF-01724EDCA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900" y="177800"/>
            <a:ext cx="9890337" cy="2963168"/>
          </a:xfrm>
        </p:spPr>
        <p:txBody>
          <a:bodyPr>
            <a:normAutofit/>
          </a:bodyPr>
          <a:lstStyle/>
          <a:p>
            <a:pPr algn="just"/>
            <a:br>
              <a:rPr lang="ru-RU" sz="1600" dirty="0"/>
            </a:br>
            <a:r>
              <a:rPr lang="ru-RU" sz="2800" dirty="0"/>
              <a:t>▪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Функционально грамотный человек – это человек, способный использовать все постоянно приобретаемые в течение жизни знания, умения и навыки для решения максимально широкого диапазона жизненных задач в различных сферах человеческой деятельности, общения и социальных отношений.                                    А.А. Леонтьев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380F7FA-3D13-4561-AE5C-39C5E5308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5900" y="3284984"/>
            <a:ext cx="9890337" cy="2887216"/>
          </a:xfrm>
        </p:spPr>
        <p:txBody>
          <a:bodyPr/>
          <a:lstStyle/>
          <a:p>
            <a:pPr marL="0" indent="0">
              <a:buNone/>
            </a:pPr>
            <a:r>
              <a:rPr lang="ru-RU" b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Функциональная грамотность связана с готовностью: </a:t>
            </a:r>
          </a:p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▪ добывать знания </a:t>
            </a:r>
          </a:p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▪ применять знания и умения </a:t>
            </a:r>
          </a:p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▪ оценивать знания и умения </a:t>
            </a:r>
          </a:p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▪ осуществлять саморазвитие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4652" y="3933056"/>
            <a:ext cx="3517697" cy="281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409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1A54380-7E5D-4D80-AE21-63C03160E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7908" y="0"/>
            <a:ext cx="9818329" cy="6525344"/>
          </a:xfrm>
        </p:spPr>
        <p:txBody>
          <a:bodyPr>
            <a:normAutofit fontScale="90000"/>
          </a:bodyPr>
          <a:lstStyle/>
          <a:p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r>
              <a:rPr lang="ru-RU" sz="4000" b="1" dirty="0">
                <a:solidFill>
                  <a:srgbClr val="0D05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Дошкольное образование как базис формирования функциональной грамотности ребенка в условиях реализации ФГОС ДО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▪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финансовой и математической грамотности детей дошкольного возраста. </a:t>
            </a:r>
            <a:b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▪ Формирование речевой активности дошкольников. </a:t>
            </a:r>
            <a:b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▪ Формирование естественнонаучных представлений и основ экологической грамотности у дошкольников. </a:t>
            </a:r>
            <a:b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▪ Формирование социально-коммуникативной грамотности на уровне дошкольного образования.</a:t>
            </a:r>
          </a:p>
        </p:txBody>
      </p:sp>
    </p:spTree>
    <p:extLst>
      <p:ext uri="{BB962C8B-B14F-4D97-AF65-F5344CB8AC3E}">
        <p14:creationId xmlns:p14="http://schemas.microsoft.com/office/powerpoint/2010/main" val="98438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69876" y="404664"/>
            <a:ext cx="10585176" cy="5832648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Успех процесса формирования функциональной грамотности  ребенка будет при соблюдении следующих требований: </a:t>
            </a:r>
            <a:br>
              <a:rPr lang="ru-RU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-интеграция предметов системы    дошкольного образования; </a:t>
            </a:r>
            <a:b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-активное взаимодействие с родителями;</a:t>
            </a:r>
            <a:b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-постоянный поиск новых идей и технологий, позволяющих оптимизировать образовательную деятельность с современным ребёнком</a:t>
            </a:r>
            <a:r>
              <a:rPr 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17224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F107B51-3A2A-4CF7-9A75-A9D65F963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Функциональная грамотность на уровне дошкольного образования</a:t>
            </a:r>
            <a:endParaRPr lang="ru-RU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E208E8C1-DB57-4903-8AAC-FC5068D8BC3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Читательская грамотность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▪ способность понимать и использовать письменные тексты, схемы, условные знаки,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▪ размышлять о них и заниматься чтением для того, чтобы достигать своих целей,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▪ расширять свои знания и возможности,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▪ участвовать в социальной жизни со взрослыми и сверстниками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024DC8C-3DB6-427D-9109-B9EA588447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61651" y="1600200"/>
            <a:ext cx="4814586" cy="4709120"/>
          </a:xfrm>
        </p:spPr>
        <p:txBody>
          <a:bodyPr>
            <a:normAutofit fontScale="85000" lnSpcReduction="20000"/>
          </a:bodyPr>
          <a:lstStyle/>
          <a:p>
            <a:r>
              <a:rPr lang="ru-RU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Естественнонаучная грамотность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▪ способность использовать естественнонаучные знания, выявлять проблемы и делать обоснованные выводы, необходимые для понимания окружающего мира и тех изменений, которые вносит в него деятельность человека и для принятия соответствующих решений в соответствии с биологическим возрастом ребенка.</a:t>
            </a:r>
          </a:p>
        </p:txBody>
      </p:sp>
    </p:spTree>
    <p:extLst>
      <p:ext uri="{BB962C8B-B14F-4D97-AF65-F5344CB8AC3E}">
        <p14:creationId xmlns:p14="http://schemas.microsoft.com/office/powerpoint/2010/main" val="1907613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A4E5F92E-B2AD-4820-A9C0-D8B0E5842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3436" y="177801"/>
            <a:ext cx="9782801" cy="73092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    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Функциональная грамотность на уровне дошкольного образования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33F9D1B1-7047-42DB-8298-5573B9F390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41884" y="1124744"/>
            <a:ext cx="5066138" cy="5047456"/>
          </a:xfrm>
        </p:spPr>
        <p:txBody>
          <a:bodyPr>
            <a:normAutofit fontScale="40000" lnSpcReduction="20000"/>
          </a:bodyPr>
          <a:lstStyle/>
          <a:p>
            <a:r>
              <a:rPr lang="ru-RU" sz="5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Математическая грамотность </a:t>
            </a:r>
          </a:p>
          <a:p>
            <a:r>
              <a:rPr lang="ru-RU" sz="7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▪ </a:t>
            </a: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 человека определять и понимать роль математики в мире, в котором он живет, высказывать хорошо обоснованные математические суждения и использовать математику так, чтобы удовлетворять в настоящем и будущем потребности, присущие созидательному, заинтересованному и мыслящему гражданину.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87B0CF2-765D-4950-A159-641A145CB7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61651" y="1196752"/>
            <a:ext cx="4814586" cy="4975448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lang="ru-RU" sz="5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Социально-коммуникативная грамотность </a:t>
            </a:r>
          </a:p>
          <a:p>
            <a:pPr marL="0" indent="0" algn="ctr">
              <a:buNone/>
            </a:pPr>
            <a:r>
              <a:rPr lang="ru-RU" sz="6200" dirty="0"/>
              <a:t> </a:t>
            </a:r>
            <a:r>
              <a:rPr lang="ru-RU" sz="6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▪ Осознавать как культурные, религиозные, политические, расовые и иные различия могут оказывать влияние на восприятие, суждения и взгляды – наши собственные и других людей; </a:t>
            </a:r>
          </a:p>
          <a:p>
            <a:pPr algn="ctr"/>
            <a:r>
              <a:rPr lang="ru-RU" sz="6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▪ Вступать в открытое, уважительное и эффективное взаимодействие с другими людьми на основе разделяемого всеми уважения к человеческому достоинству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1884" y="4797152"/>
            <a:ext cx="2405049" cy="1921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770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765820" y="620689"/>
            <a:ext cx="11089231" cy="1152127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Индикаторы функциональной грамотности:</a:t>
            </a:r>
            <a:b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765820" y="1772816"/>
            <a:ext cx="11089231" cy="3637383"/>
          </a:xfrm>
        </p:spPr>
        <p:txBody>
          <a:bodyPr>
            <a:normAutofit lnSpcReduction="10000"/>
          </a:bodyPr>
          <a:lstStyle/>
          <a:p>
            <a:r>
              <a:rPr lang="ru-RU" sz="2200" dirty="0">
                <a:solidFill>
                  <a:srgbClr val="7030A0"/>
                </a:solidFill>
              </a:rPr>
              <a:t>▪ </a:t>
            </a:r>
            <a:r>
              <a:rPr lang="ru-RU" sz="3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владение навыками речевой активности;</a:t>
            </a:r>
            <a:br>
              <a:rPr lang="ru-RU" sz="3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▪ построение продуктивного коммуникативного взаимодействия со сверстниками и взрослыми;</a:t>
            </a:r>
            <a:br>
              <a:rPr lang="ru-RU" sz="3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▪ адекватное восприятие устной и письменной речи;</a:t>
            </a:r>
            <a:br>
              <a:rPr lang="ru-RU" sz="3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▪ точное, правильное, логичное и выразительное изложение своей точки зрения по поставленной проблеме;</a:t>
            </a:r>
            <a:br>
              <a:rPr lang="ru-RU" sz="3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▪ соблюдение в процессе коммуникации основных норм устной речи.</a:t>
            </a:r>
            <a:br>
              <a:rPr lang="ru-RU" sz="35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5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716452" y="4509120"/>
            <a:ext cx="2706553" cy="2162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345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5899" y="15777"/>
            <a:ext cx="9793089" cy="936103"/>
          </a:xfrm>
        </p:spPr>
        <p:txBody>
          <a:bodyPr rtlCol="0">
            <a:noAutofit/>
          </a:bodyPr>
          <a:lstStyle/>
          <a:p>
            <a:pPr algn="ctr"/>
            <a:r>
              <a:rPr lang="ru-RU" sz="280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продуктивности формирования предпосылок функциональной грамотности дошкольников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909837" y="951880"/>
            <a:ext cx="10009112" cy="5285432"/>
          </a:xfrm>
        </p:spPr>
        <p:txBody>
          <a:bodyPr rtlCol="0">
            <a:normAutofit/>
          </a:bodyPr>
          <a:lstStyle/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Применять специальные активные,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деятельностные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личностно-ориентированные, развивающие образовательные технологии:</a:t>
            </a:r>
          </a:p>
          <a:p>
            <a:pPr marL="457200" indent="-457200" algn="just">
              <a:buFontTx/>
              <a:buChar char="-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проблемно-диалогические технологии освоения новых знаний 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-технологии формирования правильной читательской деятельности, создающие условия для развития важнейших коммуникативных умений и овладения нормами языка;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-технологии проектной деятельности для формирования интеллектуальных, коммуникативных и оценочных умений (подготовка различных плакатов, памяток, объемное моделирование, проведение выставок, викторин, конкурсов, спектаклей, мини- исследований, предусматривающих обязательную презентацию полученных результатов и др. Что у нас получилось?);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информационные и коммуникационные технологии, что позволяет формировать основу таких важнейших умений, как сравнение и обобщение, анализ и синтез (азы финансовой грамотности детей, ТРИЗ, детская лаборатория).</a:t>
            </a:r>
          </a:p>
          <a:p>
            <a:pPr algn="just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090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Математика 16 х 9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309082_TF02787947.potx" id="{3964D7A7-1B85-4031-AAD6-1B50F98CF473}" vid="{CAF00616-F4D4-4454-9A4A-5919532F2D53}"/>
    </a:ext>
  </a:extLst>
</a:theme>
</file>

<file path=ppt/theme/theme2.xml><?xml version="1.0" encoding="utf-8"?>
<a:theme xmlns:a="http://schemas.openxmlformats.org/drawingml/2006/main" name="Тема Offic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по математике с числом «Пи» (широкоэкранный формат)</Template>
  <TotalTime>21655</TotalTime>
  <Words>796</Words>
  <Application>Microsoft Office PowerPoint</Application>
  <PresentationFormat>Произвольный</PresentationFormat>
  <Paragraphs>46</Paragraphs>
  <Slides>11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Euphemia</vt:lpstr>
      <vt:lpstr>Times New Roman</vt:lpstr>
      <vt:lpstr>Математика 16 х 9</vt:lpstr>
      <vt:lpstr>   Муниципальное бюджетное дошкольное образовательное учреждение «Детский сад «Ляле» пгт Молодежное» Симферопольский район</vt:lpstr>
      <vt:lpstr>             Вызов современности</vt:lpstr>
      <vt:lpstr> ▪ Функционально грамотный человек – это человек, способный использовать все постоянно приобретаемые в течение жизни знания, умения и навыки для решения максимально широкого диапазона жизненных задач в различных сферах человеческой деятельности, общения и социальных отношений.                                    А.А. Леонтьев</vt:lpstr>
      <vt:lpstr>                   Дошкольное образование как базис формирования функциональной грамотности ребенка в условиях реализации ФГОС ДО   ▪ Формирование финансовой и математической грамотности детей дошкольного возраста.  ▪ Формирование речевой активности дошкольников.  ▪ Формирование естественнонаучных представлений и основ экологической грамотности у дошкольников.  ▪ Формирование социально-коммуникативной грамотности на уровне дошкольного образования.</vt:lpstr>
      <vt:lpstr>     Успех процесса формирования функциональной грамотности  ребенка будет при соблюдении следующих требований:   -интеграция предметов системы    дошкольного образования;   -активное взаимодействие с родителями;  -постоянный поиск новых идей и технологий, позволяющих оптимизировать образовательную деятельность с современным ребёнком.</vt:lpstr>
      <vt:lpstr>Функциональная грамотность на уровне дошкольного образования</vt:lpstr>
      <vt:lpstr>    Функциональная грамотность на уровне дошкольного образования</vt:lpstr>
      <vt:lpstr>Индикаторы функциональной грамотности:  </vt:lpstr>
      <vt:lpstr>Обеспечение продуктивности формирования предпосылок функциональной грамотности дошкольников</vt:lpstr>
      <vt:lpstr>Формирование функциональной грамотности 1.Cоздание учебных ситуаций, инициирующих практическую деятельность детей, мотивирующих их на познавательно-активную деятельность и проясняющих смыслы этой деятельности 2.Оценочная самостоятельность дошкольников, задания на само- и взаимооценку: кейсы, ролевые игры, диспуты, квесты и др. 3.Поисковая активность – задания поискового характера, учебные исследования, проекты. 4. Приобретение опыта успешной деятельности, разрешения проблем, позитивного поведения.  5.Учение в общении, или совместное сотрудничество, принятие коллективного решения. 6.Задания на работу в парах и малых группах.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Макет заголовка</dc:title>
  <dc:creator>Наталья Вязникова</dc:creator>
  <cp:lastModifiedBy>Elnara Yakubova</cp:lastModifiedBy>
  <cp:revision>19</cp:revision>
  <dcterms:created xsi:type="dcterms:W3CDTF">2021-09-06T14:45:21Z</dcterms:created>
  <dcterms:modified xsi:type="dcterms:W3CDTF">2025-02-01T08:45:11Z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