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78" d="100"/>
          <a:sy n="78" d="100"/>
        </p:scale>
        <p:origin x="878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007533" y="0"/>
            <a:ext cx="7934348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8941881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11808" y="3428998"/>
            <a:ext cx="5518066" cy="2268559"/>
          </a:xfrm>
        </p:spPr>
        <p:txBody>
          <a:bodyPr anchor="t">
            <a:normAutofit/>
          </a:bodyPr>
          <a:lstStyle>
            <a:lvl1pPr algn="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772274" y="2268786"/>
            <a:ext cx="5357600" cy="1160213"/>
          </a:xfrm>
        </p:spPr>
        <p:txBody>
          <a:bodyPr tIns="0" anchor="b">
            <a:normAutofit/>
          </a:bodyPr>
          <a:lstStyle>
            <a:lvl1pPr marL="0" indent="0" algn="r">
              <a:buNone/>
              <a:defRPr sz="18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B3A824-1A51-4B26-AD58-A6D8E14F6C04}" type="datetimeFigureOut">
              <a:rPr lang="en-US" dirty="0"/>
              <a:t>2/3/2025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 rIns="45720"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2191282" y="3262852"/>
            <a:ext cx="4156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4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24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TextBox 8"/>
          <p:cNvSpPr txBox="1"/>
          <p:nvPr/>
        </p:nvSpPr>
        <p:spPr>
          <a:xfrm>
            <a:off x="2194236" y="641225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11808" y="808056"/>
            <a:ext cx="7954091" cy="1077229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7E33E-8B18-4087-B112-809917729534}" type="datetimeFigureOut">
              <a:rPr lang="en-US" dirty="0"/>
              <a:t>2/3/2025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" name="Rectangle 15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TextBox 8"/>
          <p:cNvSpPr txBox="1"/>
          <p:nvPr/>
        </p:nvSpPr>
        <p:spPr>
          <a:xfrm rot="5400000">
            <a:off x="10337141" y="416061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39380" y="805818"/>
            <a:ext cx="1326519" cy="5244126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608751" y="970410"/>
            <a:ext cx="6466903" cy="507953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FFE419-2371-464F-8239-3959401C3561}" type="datetimeFigureOut">
              <a:rPr lang="en-US" dirty="0"/>
              <a:t>2/3/2025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D162C4-EDD9-4389-A98B-B87ECEA2A816}" type="datetimeFigureOut">
              <a:rPr lang="en-US" dirty="0"/>
              <a:t>2/3/2025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2194943" y="641225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5" name="Rectangle 24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TextBox 10"/>
          <p:cNvSpPr txBox="1"/>
          <p:nvPr/>
        </p:nvSpPr>
        <p:spPr>
          <a:xfrm>
            <a:off x="2191843" y="2962586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09873" y="3147254"/>
            <a:ext cx="7956560" cy="1424746"/>
          </a:xfrm>
        </p:spPr>
        <p:txBody>
          <a:bodyPr anchor="t">
            <a:normAutofit/>
          </a:bodyPr>
          <a:lstStyle>
            <a:lvl1pPr algn="r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773968" y="2268786"/>
            <a:ext cx="7791931" cy="878468"/>
          </a:xfrm>
        </p:spPr>
        <p:txBody>
          <a:bodyPr tIns="0" anchor="b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5059C3-6A89-4494-99FF-5A4D6FFD50EB}" type="datetimeFigureOut">
              <a:rPr lang="en-US" dirty="0"/>
              <a:t>2/3/2025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7" name="Rectangle 26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09873" y="805817"/>
            <a:ext cx="7950984" cy="1081705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605374" y="2052116"/>
            <a:ext cx="3891960" cy="399782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66636" y="2052114"/>
            <a:ext cx="3894222" cy="399782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54B2F-12DE-47F5-8894-472B206D2E1E}" type="datetimeFigureOut">
              <a:rPr lang="en-US" dirty="0"/>
              <a:t>2/3/2025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2196172" y="641223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1" name="Rectangle 20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TextBox 11"/>
          <p:cNvSpPr txBox="1"/>
          <p:nvPr/>
        </p:nvSpPr>
        <p:spPr>
          <a:xfrm>
            <a:off x="2193650" y="636424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09873" y="805818"/>
            <a:ext cx="7956560" cy="1078348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09285" y="2052115"/>
            <a:ext cx="3896467" cy="713818"/>
          </a:xfrm>
        </p:spPr>
        <p:txBody>
          <a:bodyPr anchor="b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none" baseline="0">
                <a:solidFill>
                  <a:schemeClr val="accent6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609285" y="2851331"/>
            <a:ext cx="3893623" cy="307143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66634" y="2052115"/>
            <a:ext cx="3899798" cy="713818"/>
          </a:xfrm>
        </p:spPr>
        <p:txBody>
          <a:bodyPr anchor="b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none" baseline="0">
                <a:solidFill>
                  <a:schemeClr val="accent6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66635" y="2851331"/>
            <a:ext cx="3899798" cy="307143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30E46F-7819-4ACF-B48B-48222C2ACC88}" type="datetimeFigureOut">
              <a:rPr lang="en-US" dirty="0"/>
              <a:t>2/3/2025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4" name="Rectangle 13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F3416-4057-4DAA-829D-4CA07428D088}" type="datetimeFigureOut">
              <a:rPr lang="en-US" dirty="0"/>
              <a:t>2/3/2025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2196172" y="641226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1D9284-D300-4297-87F7-E791DCC15DB1}" type="datetimeFigureOut">
              <a:rPr lang="en-US" dirty="0"/>
              <a:t>2/3/2025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6" name="Rectangle 25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TextBox 9"/>
          <p:cNvSpPr txBox="1"/>
          <p:nvPr/>
        </p:nvSpPr>
        <p:spPr>
          <a:xfrm>
            <a:off x="1554154" y="1127550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0323" y="1282451"/>
            <a:ext cx="2664361" cy="1903241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20154" y="805818"/>
            <a:ext cx="5446278" cy="5244126"/>
          </a:xfrm>
        </p:spPr>
        <p:txBody>
          <a:bodyPr anchor="ctr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70322" y="3186154"/>
            <a:ext cx="2664361" cy="2386397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D525BB-DA17-4BA0-B3C8-3AC3ABC827E6}" type="datetimeFigureOut">
              <a:rPr lang="en-US" dirty="0"/>
              <a:t>2/3/2025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0" name="Rectangle 19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47062" y="3229"/>
            <a:ext cx="4629734" cy="6858000"/>
          </a:xfrm>
          <a:solidFill>
            <a:schemeClr val="tx1">
              <a:alpha val="10000"/>
            </a:schemeClr>
          </a:solidFill>
          <a:ln w="9525" cap="sq">
            <a:noFill/>
            <a:miter lim="800000"/>
          </a:ln>
          <a:effectLst/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1554686" y="1127550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1241" y="1282452"/>
            <a:ext cx="3970986" cy="1900473"/>
          </a:xfrm>
        </p:spPr>
        <p:txBody>
          <a:bodyPr anchor="b">
            <a:normAutofit/>
          </a:bodyPr>
          <a:lstStyle>
            <a:lvl1pPr algn="l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70322" y="3182928"/>
            <a:ext cx="3971874" cy="2386394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6C4C9A-3960-41CF-A4E9-2A8FB932454B}" type="datetimeFigureOut">
              <a:rPr lang="en-US" dirty="0"/>
              <a:t>2/3/2025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1794" y="2105202"/>
            <a:ext cx="9360205" cy="4752798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9867" cy="685800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0" y="0"/>
            <a:ext cx="964174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611808" y="808056"/>
            <a:ext cx="7958331" cy="107722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773599" y="2052116"/>
            <a:ext cx="7796540" cy="39978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-810065" y="5270604"/>
            <a:ext cx="2662729" cy="182880"/>
          </a:xfrm>
          <a:prstGeom prst="rect">
            <a:avLst/>
          </a:prstGeom>
        </p:spPr>
        <p:txBody>
          <a:bodyPr vert="horz" lIns="91440" tIns="18288" rIns="91440" bIns="45720" rtlCol="0" anchor="t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3CBC1C18-307B-4F68-A007-B5B542270E8D}" type="datetimeFigureOut">
              <a:rPr lang="en-US" dirty="0"/>
              <a:t>2/3/2025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-2237130" y="3661144"/>
            <a:ext cx="5885352" cy="179176"/>
          </a:xfrm>
          <a:prstGeom prst="rect">
            <a:avLst/>
          </a:prstGeom>
        </p:spPr>
        <p:txBody>
          <a:bodyPr vert="horz" lIns="91440" tIns="45720" rIns="91440" bIns="18288" rtlCol="0" anchor="b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58407" y="164592"/>
            <a:ext cx="636727" cy="322851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57" name="Rectangle 56"/>
          <p:cNvSpPr/>
          <p:nvPr/>
        </p:nvSpPr>
        <p:spPr>
          <a:xfrm>
            <a:off x="962042" y="0"/>
            <a:ext cx="45719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3400" b="0" i="0" kern="1200" cap="none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344488" indent="-344488" algn="l" defTabSz="914400" rtl="0" eaLnBrk="1" latinLnBrk="0" hangingPunct="1">
        <a:lnSpc>
          <a:spcPct val="120000"/>
        </a:lnSpc>
        <a:spcBef>
          <a:spcPts val="10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95338" indent="-33813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800" kern="120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58888" indent="-34448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709738" indent="-33813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400" kern="120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173288" indent="-34448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642616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3108960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575304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4041648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g"/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g"/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8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g"/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jp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g"/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4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g"/><Relationship Id="rId2" Type="http://schemas.openxmlformats.org/officeDocument/2006/relationships/image" Target="../media/image46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DC39A1E0-7527-20C6-FA14-832140A82D06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255638" y="210369"/>
            <a:ext cx="11680723" cy="1077913"/>
          </a:xfrm>
        </p:spPr>
        <p:txBody>
          <a:bodyPr>
            <a:normAutofit/>
          </a:bodyPr>
          <a:lstStyle/>
          <a:p>
            <a:pPr algn="ctr"/>
            <a:r>
              <a:rPr lang="ru-RU" sz="2000" b="0" i="0" dirty="0">
                <a:solidFill>
                  <a:schemeClr val="accent5"/>
                </a:solidFill>
                <a:effectLst/>
                <a:latin typeface="-apple-system"/>
              </a:rPr>
              <a:t>Муниципальное</a:t>
            </a:r>
            <a:r>
              <a:rPr lang="en-US" sz="2000" b="0" i="0" dirty="0">
                <a:solidFill>
                  <a:schemeClr val="accent5"/>
                </a:solidFill>
                <a:effectLst/>
                <a:latin typeface="-apple-system"/>
              </a:rPr>
              <a:t> </a:t>
            </a:r>
            <a:r>
              <a:rPr lang="ru-RU" sz="2000" b="0" i="0" dirty="0">
                <a:solidFill>
                  <a:schemeClr val="accent5"/>
                </a:solidFill>
                <a:effectLst/>
                <a:latin typeface="-apple-system"/>
              </a:rPr>
              <a:t>бюджетное дошкольное образовательное учреждение</a:t>
            </a:r>
            <a:br>
              <a:rPr lang="ru-RU" sz="2000" b="0" i="0" dirty="0">
                <a:solidFill>
                  <a:schemeClr val="accent5"/>
                </a:solidFill>
                <a:effectLst/>
                <a:latin typeface="-apple-system"/>
              </a:rPr>
            </a:br>
            <a:r>
              <a:rPr lang="ru-RU" sz="2000" b="0" i="0" dirty="0">
                <a:solidFill>
                  <a:schemeClr val="accent5"/>
                </a:solidFill>
                <a:effectLst/>
                <a:latin typeface="-apple-system"/>
              </a:rPr>
              <a:t> «Детский сад ,, Колобок’’»</a:t>
            </a:r>
            <a:br>
              <a:rPr lang="ru-RU" sz="2000" b="0" i="0" dirty="0">
                <a:solidFill>
                  <a:schemeClr val="accent5"/>
                </a:solidFill>
                <a:effectLst/>
                <a:latin typeface="-apple-system"/>
              </a:rPr>
            </a:br>
            <a:r>
              <a:rPr lang="ru-RU" sz="2000" b="0" i="0" dirty="0">
                <a:solidFill>
                  <a:schemeClr val="accent5"/>
                </a:solidFill>
                <a:effectLst/>
                <a:latin typeface="-apple-system"/>
              </a:rPr>
              <a:t> с. Перово</a:t>
            </a:r>
            <a:endParaRPr lang="ru-RU" sz="2000" dirty="0">
              <a:solidFill>
                <a:schemeClr val="accent5"/>
              </a:solidFill>
            </a:endParaRPr>
          </a:p>
        </p:txBody>
      </p:sp>
      <p:pic>
        <p:nvPicPr>
          <p:cNvPr id="8" name="Объект 7">
            <a:extLst>
              <a:ext uri="{FF2B5EF4-FFF2-40B4-BE49-F238E27FC236}">
                <a16:creationId xmlns:a16="http://schemas.microsoft.com/office/drawing/2014/main" id="{A1884A46-C473-0FD6-460F-99A83BC2A7E9}"/>
              </a:ext>
            </a:extLst>
          </p:cNvPr>
          <p:cNvPicPr>
            <a:picLocks noGrp="1" noChangeAspect="1"/>
          </p:cNvPicPr>
          <p:nvPr>
            <p:ph idx="4294967295"/>
          </p:nvPr>
        </p:nvPicPr>
        <p:blipFill>
          <a:blip r:embed="rId2"/>
          <a:stretch>
            <a:fillRect/>
          </a:stretch>
        </p:blipFill>
        <p:spPr>
          <a:xfrm>
            <a:off x="1563328" y="1430337"/>
            <a:ext cx="2852738" cy="3997325"/>
          </a:xfr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C640B4A1-E8FA-A871-E7DC-E531C36F8536}"/>
              </a:ext>
            </a:extLst>
          </p:cNvPr>
          <p:cNvSpPr txBox="1"/>
          <p:nvPr/>
        </p:nvSpPr>
        <p:spPr>
          <a:xfrm>
            <a:off x="4630994" y="2153264"/>
            <a:ext cx="630247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i="0" dirty="0" err="1">
                <a:solidFill>
                  <a:schemeClr val="accent5"/>
                </a:solidFill>
                <a:effectLst/>
                <a:latin typeface="-apple-system"/>
              </a:rPr>
              <a:t>Физкультурно</a:t>
            </a:r>
            <a:r>
              <a:rPr lang="ru-RU" sz="2800" b="1" i="0" dirty="0">
                <a:solidFill>
                  <a:schemeClr val="accent5"/>
                </a:solidFill>
                <a:effectLst/>
                <a:latin typeface="-apple-system"/>
              </a:rPr>
              <a:t> оздоровительная работа в ДОУ в условиях ФОП</a:t>
            </a:r>
            <a:br>
              <a:rPr lang="ru-RU" sz="2800" b="1" dirty="0">
                <a:solidFill>
                  <a:schemeClr val="accent5"/>
                </a:solidFill>
              </a:rPr>
            </a:br>
            <a:br>
              <a:rPr lang="ru-RU" sz="2800" b="1" dirty="0">
                <a:solidFill>
                  <a:schemeClr val="accent5"/>
                </a:solidFill>
              </a:rPr>
            </a:br>
            <a:endParaRPr lang="ru-RU" sz="2400" i="1" dirty="0">
              <a:solidFill>
                <a:schemeClr val="accent5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B0A4459-BA54-9EE2-8DCE-0CEA06A77027}"/>
              </a:ext>
            </a:extLst>
          </p:cNvPr>
          <p:cNvSpPr txBox="1"/>
          <p:nvPr/>
        </p:nvSpPr>
        <p:spPr>
          <a:xfrm>
            <a:off x="4916129" y="4395019"/>
            <a:ext cx="601734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0" lang="ru-RU" sz="2400" b="0" i="1" u="none" strike="noStrike" kern="1200" cap="none" spc="0" normalizeH="0" baseline="0" noProof="0" dirty="0">
                <a:ln>
                  <a:noFill/>
                </a:ln>
                <a:solidFill>
                  <a:srgbClr val="E29C36"/>
                </a:solidFill>
                <a:effectLst/>
                <a:uLnTx/>
                <a:uFillTx/>
                <a:latin typeface="-apple-system"/>
                <a:ea typeface="+mn-ea"/>
                <a:cs typeface="+mn-cs"/>
              </a:rPr>
              <a:t>Инструктор по физической культуре</a:t>
            </a: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srgbClr val="E29C36"/>
                </a:solidFill>
                <a:effectLst/>
                <a:uLnTx/>
                <a:uFillTx/>
                <a:latin typeface="-apple-system"/>
                <a:ea typeface="+mn-ea"/>
                <a:cs typeface="+mn-cs"/>
              </a:rPr>
              <a:t>:</a:t>
            </a:r>
            <a:r>
              <a:rPr kumimoji="0" lang="ru-RU" sz="2400" b="0" i="1" u="none" strike="noStrike" kern="1200" cap="none" spc="0" normalizeH="0" baseline="0" noProof="0" dirty="0">
                <a:ln>
                  <a:noFill/>
                </a:ln>
                <a:solidFill>
                  <a:srgbClr val="E29C36"/>
                </a:solidFill>
                <a:effectLst/>
                <a:uLnTx/>
                <a:uFillTx/>
                <a:latin typeface="-apple-system"/>
                <a:ea typeface="+mn-ea"/>
                <a:cs typeface="+mn-cs"/>
              </a:rPr>
              <a:t> </a:t>
            </a:r>
            <a:r>
              <a:rPr kumimoji="0" lang="ru-RU" sz="2400" b="0" i="1" u="none" strike="noStrike" kern="1200" cap="none" spc="0" normalizeH="0" baseline="0" noProof="0" dirty="0" err="1">
                <a:ln>
                  <a:noFill/>
                </a:ln>
                <a:solidFill>
                  <a:srgbClr val="E29C36"/>
                </a:solidFill>
                <a:effectLst/>
                <a:uLnTx/>
                <a:uFillTx/>
                <a:latin typeface="-apple-system"/>
                <a:ea typeface="+mn-ea"/>
                <a:cs typeface="+mn-cs"/>
              </a:rPr>
              <a:t>Кучкаева</a:t>
            </a:r>
            <a:r>
              <a:rPr kumimoji="0" lang="ru-RU" sz="2400" b="0" i="1" u="none" strike="noStrike" kern="1200" cap="none" spc="0" normalizeH="0" baseline="0" noProof="0" dirty="0">
                <a:ln>
                  <a:noFill/>
                </a:ln>
                <a:solidFill>
                  <a:srgbClr val="E29C36"/>
                </a:solidFill>
                <a:effectLst/>
                <a:uLnTx/>
                <a:uFillTx/>
                <a:latin typeface="-apple-system"/>
                <a:ea typeface="+mn-ea"/>
                <a:cs typeface="+mn-cs"/>
              </a:rPr>
              <a:t> Светлана Анатольевна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035604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F1D62A7-8305-4E4C-EDD1-A1135DCE07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57208" y="2968400"/>
            <a:ext cx="2442666" cy="3256888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252DB27-46AA-1670-EC46-9BBDCB99CDB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65793" y="987198"/>
            <a:ext cx="4704899" cy="3414727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B8AE242F-0C87-7E9A-B152-874C182B48B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16947" y="3055423"/>
            <a:ext cx="2442666" cy="3256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333900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0F8DE7E-2DB8-95BE-5112-3B973F5A50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59267" y="1265902"/>
            <a:ext cx="3755185" cy="4980969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F1A397F-658F-20BA-75D2-451DB060307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97054" y="3060582"/>
            <a:ext cx="4879689" cy="3659766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25FD3054-C635-92A9-AADF-B907BEB7B6D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41066" y="230904"/>
            <a:ext cx="5591666" cy="25817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56550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042C097-67AF-A650-0339-3B54B0B883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42918" y="88490"/>
            <a:ext cx="4015664" cy="3429000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B6B351EE-239E-24F5-9665-D8068F96379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77081" y="88490"/>
            <a:ext cx="4572001" cy="3429000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C7A1DECF-6002-4EDE-4A8B-2AC9296CCEE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62680" y="3659633"/>
            <a:ext cx="4666639" cy="31098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853788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BF5EF7D-7829-D4A7-9C18-16EF059EC8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85209" y="737419"/>
            <a:ext cx="4133372" cy="2753032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ECDACC9-F24D-DA81-5693-D39C0E28C4E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85680" y="737419"/>
            <a:ext cx="4025417" cy="6040485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C486501C-7F22-1482-3ECC-5BD46153FC4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32409" y="3674806"/>
            <a:ext cx="4638972" cy="30897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596527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042A0D1-BA01-7A35-1D05-B0F2A10FCA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8421" y="1120877"/>
            <a:ext cx="3102691" cy="4136921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D4EC32C-BDC4-0D02-423A-2EBBFFF5D1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90553" y="1120877"/>
            <a:ext cx="3193026" cy="4257368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27505E15-98C2-5EBE-9DE3-07D8EF8B54B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66585" y="943896"/>
            <a:ext cx="3451123" cy="46014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761243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17AB8F3-0D84-CB16-720E-00DC5D62BE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7745" y="1627724"/>
            <a:ext cx="3360704" cy="4288836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8275848-94E6-FBE2-06DA-B4AECE5A09F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26077" y="1216741"/>
            <a:ext cx="3133213" cy="4699819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8208AA7B-724F-42C2-669A-9AEB24CF3A0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57628" y="1627724"/>
            <a:ext cx="3216627" cy="4288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824878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704D01D-DE2E-2131-78B5-F6F98BD04B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17577" y="204019"/>
            <a:ext cx="4756846" cy="64499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98186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C08C566-BFE9-2DF3-A72F-72BA435552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93927" y="513735"/>
            <a:ext cx="3662301" cy="5830529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3826485-4011-4046-FD53-BFDD89A80FC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48284" y="513735"/>
            <a:ext cx="4372897" cy="58305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374106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7044547335695113149">
            <a:hlinkClick r:id="" action="ppaction://media"/>
            <a:extLst>
              <a:ext uri="{FF2B5EF4-FFF2-40B4-BE49-F238E27FC236}">
                <a16:creationId xmlns:a16="http://schemas.microsoft.com/office/drawing/2014/main" id="{5480B5CE-7902-16F7-E4FA-DC3B7179B900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219200" y="685800"/>
            <a:ext cx="9753600" cy="548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8216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844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6195569-DFB4-41B9-24BD-44ED589561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7574" y="636638"/>
            <a:ext cx="4454690" cy="5584723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570D2BC-D91A-2588-39EB-B81CDC5A8BB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48846" y="636638"/>
            <a:ext cx="4188542" cy="55847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78802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48122F8-7D09-909E-82BD-99F06B0F21F6}"/>
              </a:ext>
            </a:extLst>
          </p:cNvPr>
          <p:cNvSpPr txBox="1"/>
          <p:nvPr/>
        </p:nvSpPr>
        <p:spPr>
          <a:xfrm>
            <a:off x="1440425" y="457675"/>
            <a:ext cx="9311149" cy="60631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i="0" dirty="0">
                <a:solidFill>
                  <a:schemeClr val="accent5"/>
                </a:solidFill>
                <a:effectLst/>
                <a:latin typeface="-apple-system"/>
              </a:rPr>
              <a:t>Цели</a:t>
            </a:r>
            <a:r>
              <a:rPr lang="ru-RU" sz="2400" b="1" i="0" dirty="0">
                <a:solidFill>
                  <a:schemeClr val="accent5"/>
                </a:solidFill>
                <a:effectLst/>
                <a:latin typeface="-apple-system"/>
              </a:rPr>
              <a:t> :</a:t>
            </a:r>
            <a:endParaRPr lang="en-US" sz="2400" b="1" i="0" dirty="0">
              <a:solidFill>
                <a:schemeClr val="accent5"/>
              </a:solidFill>
              <a:effectLst/>
              <a:latin typeface="-apple-system"/>
            </a:endParaRPr>
          </a:p>
          <a:p>
            <a:pPr algn="ctr"/>
            <a:br>
              <a:rPr lang="ru-RU" sz="2400" b="1" dirty="0">
                <a:solidFill>
                  <a:schemeClr val="accent5"/>
                </a:solidFill>
              </a:rPr>
            </a:br>
            <a:r>
              <a:rPr lang="ru-RU" sz="2400" b="1" i="0" dirty="0">
                <a:solidFill>
                  <a:schemeClr val="accent5"/>
                </a:solidFill>
                <a:effectLst/>
                <a:latin typeface="-apple-system"/>
              </a:rPr>
              <a:t>- совершенствовать комплексную систему физкультурно-оздоровительной работы с детьми, направленную на сохранение и укрепление здоровья детей.</a:t>
            </a:r>
            <a:br>
              <a:rPr lang="ru-RU" sz="2400" b="1" dirty="0">
                <a:solidFill>
                  <a:schemeClr val="accent5"/>
                </a:solidFill>
              </a:rPr>
            </a:br>
            <a:br>
              <a:rPr lang="ru-RU" sz="2400" b="1" dirty="0">
                <a:solidFill>
                  <a:schemeClr val="accent5"/>
                </a:solidFill>
              </a:rPr>
            </a:br>
            <a:r>
              <a:rPr lang="ru-RU" sz="2400" b="1" i="0" dirty="0">
                <a:solidFill>
                  <a:schemeClr val="accent5"/>
                </a:solidFill>
                <a:effectLst/>
                <a:latin typeface="-apple-system"/>
              </a:rPr>
              <a:t>Основными задачами своей работы по физическому воспитанию дошкольников считаю:</a:t>
            </a:r>
            <a:endParaRPr lang="en-US" sz="2400" b="1" i="0" dirty="0">
              <a:solidFill>
                <a:schemeClr val="accent5"/>
              </a:solidFill>
              <a:effectLst/>
              <a:latin typeface="-apple-system"/>
            </a:endParaRPr>
          </a:p>
          <a:p>
            <a:pPr algn="ctr"/>
            <a:br>
              <a:rPr lang="ru-RU" sz="2400" b="1" dirty="0">
                <a:solidFill>
                  <a:schemeClr val="accent5"/>
                </a:solidFill>
              </a:rPr>
            </a:br>
            <a:r>
              <a:rPr lang="ru-RU" sz="2400" b="1" i="0" dirty="0">
                <a:solidFill>
                  <a:schemeClr val="accent5"/>
                </a:solidFill>
                <a:effectLst/>
                <a:latin typeface="-apple-system"/>
              </a:rPr>
              <a:t>﻿﻿-охранять и укреплять физическое и психическое здоровье</a:t>
            </a:r>
            <a:r>
              <a:rPr lang="en-US" sz="2400" b="1" i="0" dirty="0">
                <a:solidFill>
                  <a:schemeClr val="accent5"/>
                </a:solidFill>
                <a:effectLst/>
                <a:latin typeface="-apple-system"/>
              </a:rPr>
              <a:t> </a:t>
            </a:r>
            <a:r>
              <a:rPr lang="ru-RU" sz="2400" b="1" i="0" dirty="0">
                <a:solidFill>
                  <a:schemeClr val="accent5"/>
                </a:solidFill>
                <a:effectLst/>
                <a:latin typeface="-apple-system"/>
              </a:rPr>
              <a:t>детей;</a:t>
            </a:r>
            <a:br>
              <a:rPr lang="ru-RU" sz="2400" b="1" dirty="0">
                <a:solidFill>
                  <a:schemeClr val="accent5"/>
                </a:solidFill>
              </a:rPr>
            </a:br>
            <a:r>
              <a:rPr lang="ru-RU" sz="2400" b="1" i="0" dirty="0">
                <a:solidFill>
                  <a:schemeClr val="accent5"/>
                </a:solidFill>
                <a:effectLst/>
                <a:latin typeface="-apple-system"/>
              </a:rPr>
              <a:t>﻿﻿-формировать жизненно необходимые двигательные умения и навыки ребенка в соответствии с его индивидуальными особенностями;</a:t>
            </a:r>
            <a:br>
              <a:rPr lang="ru-RU" sz="2400" b="1" dirty="0">
                <a:solidFill>
                  <a:schemeClr val="accent5"/>
                </a:solidFill>
              </a:rPr>
            </a:br>
            <a:r>
              <a:rPr lang="ru-RU" sz="2400" b="1" i="0" dirty="0">
                <a:solidFill>
                  <a:schemeClr val="accent5"/>
                </a:solidFill>
                <a:effectLst/>
                <a:latin typeface="-apple-system"/>
              </a:rPr>
              <a:t>﻿﻿-создавать условия для реализации потребности детей в двигательной активности;</a:t>
            </a:r>
            <a:br>
              <a:rPr lang="ru-RU" sz="2400" b="1" dirty="0">
                <a:solidFill>
                  <a:schemeClr val="accent5"/>
                </a:solidFill>
              </a:rPr>
            </a:br>
            <a:r>
              <a:rPr lang="ru-RU" sz="2400" b="1" i="0" dirty="0">
                <a:solidFill>
                  <a:schemeClr val="accent5"/>
                </a:solidFill>
                <a:effectLst/>
                <a:latin typeface="-apple-system"/>
              </a:rPr>
              <a:t>﻿﻿-воспитывать потребность в здоровом образе жизни.</a:t>
            </a:r>
            <a:endParaRPr lang="ru-RU" sz="2400" b="1" dirty="0">
              <a:solidFill>
                <a:schemeClr val="accent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139640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7419D93-15F6-8643-B1BB-A4A906E638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38882" y="943897"/>
            <a:ext cx="4336026" cy="578136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322AAE1-860A-BE9F-ECCB-2862111816BD}"/>
              </a:ext>
            </a:extLst>
          </p:cNvPr>
          <p:cNvSpPr txBox="1"/>
          <p:nvPr/>
        </p:nvSpPr>
        <p:spPr>
          <a:xfrm>
            <a:off x="2034662" y="132735"/>
            <a:ext cx="794446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i="0" dirty="0">
                <a:solidFill>
                  <a:schemeClr val="accent5"/>
                </a:solidFill>
                <a:effectLst/>
                <a:latin typeface="-apple-system"/>
              </a:rPr>
              <a:t>СПАСИБО ЗА ВНИМАНИЕ!!!</a:t>
            </a:r>
            <a:br>
              <a:rPr lang="ru-RU" sz="2400" b="1" dirty="0">
                <a:solidFill>
                  <a:schemeClr val="accent5"/>
                </a:solidFill>
              </a:rPr>
            </a:br>
            <a:r>
              <a:rPr lang="ru-RU" sz="2400" b="1" i="0" dirty="0">
                <a:solidFill>
                  <a:schemeClr val="accent5"/>
                </a:solidFill>
                <a:effectLst/>
                <a:latin typeface="-apple-system"/>
              </a:rPr>
              <a:t>БУДЬТЕ ЗДОРОВЫ!!</a:t>
            </a:r>
            <a:endParaRPr lang="ru-RU" sz="2400" b="1" dirty="0">
              <a:solidFill>
                <a:schemeClr val="accent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70560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D799246C-33A5-80FD-8085-81128BF812A9}"/>
              </a:ext>
            </a:extLst>
          </p:cNvPr>
          <p:cNvPicPr>
            <a:picLocks noGrp="1" noChangeAspect="1"/>
          </p:cNvPicPr>
          <p:nvPr>
            <p:ph idx="4294967295"/>
          </p:nvPr>
        </p:nvPicPr>
        <p:blipFill>
          <a:blip r:embed="rId2"/>
          <a:stretch>
            <a:fillRect/>
          </a:stretch>
        </p:blipFill>
        <p:spPr>
          <a:xfrm>
            <a:off x="2413000" y="666750"/>
            <a:ext cx="7366000" cy="5524500"/>
          </a:xfrm>
        </p:spPr>
      </p:pic>
    </p:spTree>
    <p:extLst>
      <p:ext uri="{BB962C8B-B14F-4D97-AF65-F5344CB8AC3E}">
        <p14:creationId xmlns:p14="http://schemas.microsoft.com/office/powerpoint/2010/main" val="37790007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5">
            <a:extLst>
              <a:ext uri="{FF2B5EF4-FFF2-40B4-BE49-F238E27FC236}">
                <a16:creationId xmlns:a16="http://schemas.microsoft.com/office/drawing/2014/main" id="{F99F5433-CF95-B5D8-8C94-AEC57B420F09}"/>
              </a:ext>
            </a:extLst>
          </p:cNvPr>
          <p:cNvPicPr>
            <a:picLocks noGrp="1" noChangeAspect="1"/>
          </p:cNvPicPr>
          <p:nvPr>
            <p:ph sz="half" idx="4294967295"/>
          </p:nvPr>
        </p:nvPicPr>
        <p:blipFill>
          <a:blip r:embed="rId2"/>
          <a:stretch>
            <a:fillRect/>
          </a:stretch>
        </p:blipFill>
        <p:spPr>
          <a:xfrm>
            <a:off x="1111045" y="2848999"/>
            <a:ext cx="2657475" cy="3544888"/>
          </a:xfrm>
        </p:spPr>
      </p:pic>
      <p:pic>
        <p:nvPicPr>
          <p:cNvPr id="8" name="Объект 7">
            <a:extLst>
              <a:ext uri="{FF2B5EF4-FFF2-40B4-BE49-F238E27FC236}">
                <a16:creationId xmlns:a16="http://schemas.microsoft.com/office/drawing/2014/main" id="{5E5A5B3D-7FF9-CBC5-A2A6-B794FA00D8CF}"/>
              </a:ext>
            </a:extLst>
          </p:cNvPr>
          <p:cNvPicPr>
            <a:picLocks noGrp="1" noChangeAspect="1"/>
          </p:cNvPicPr>
          <p:nvPr>
            <p:ph sz="half" idx="4294967295"/>
          </p:nvPr>
        </p:nvPicPr>
        <p:blipFill>
          <a:blip r:embed="rId3"/>
          <a:stretch>
            <a:fillRect/>
          </a:stretch>
        </p:blipFill>
        <p:spPr>
          <a:xfrm>
            <a:off x="8549712" y="2848999"/>
            <a:ext cx="2659062" cy="3544888"/>
          </a:xfr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3F20522A-DC40-059B-BEC0-7E246DA9385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25072" y="1338978"/>
            <a:ext cx="4268088" cy="3201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51894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350D4D5-8CF2-ACC8-DF25-79D3278255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35154" y="184355"/>
            <a:ext cx="4321692" cy="3244645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54ACCEB-069D-363B-F1F2-69A39C64A7F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02617" y="3507658"/>
            <a:ext cx="4321692" cy="3244645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88B465B4-1541-214C-22EF-86A65D1EED7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50077" y="3507658"/>
            <a:ext cx="4868868" cy="32446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03791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A3CDC58-7FB2-07D0-CB04-0B10044B20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5010" y="990600"/>
            <a:ext cx="3180121" cy="4240161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34D7B73-C4B4-E155-52FB-1B06D64A2FF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68762" y="750938"/>
            <a:ext cx="3539613" cy="4719484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5DBD31E8-67B2-5779-FE36-CCAD2DB3735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62006" y="990600"/>
            <a:ext cx="3180887" cy="4241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76390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1D5FD04-33F9-B211-C1BC-3F6F9B69D2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0000" y="176980"/>
            <a:ext cx="4572000" cy="342900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1E69F4F-8893-7EA8-AC1F-3F08F39A20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66684" y="3755922"/>
            <a:ext cx="4031225" cy="3023419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609CE28B-F102-93D5-CD81-0098A8930B8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41574" y="3755921"/>
            <a:ext cx="4031225" cy="30234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62083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9E98347-63EB-725C-A4A5-E078A264B1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90296" y="275303"/>
            <a:ext cx="4411407" cy="3308555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7E2995E-3F2B-B814-E158-D354AB58D43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8026" y="4036142"/>
            <a:ext cx="4527209" cy="2546555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49884275-9A3F-FCA1-26D3-EE5F76FAD89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76765" y="4036142"/>
            <a:ext cx="4527209" cy="25465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29745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8B35BEC-1675-2B70-32EE-91150C9A7E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0136" y="2326128"/>
            <a:ext cx="2637505" cy="3957804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8036DB1-E5EA-AC6D-22B5-0001D83F0DC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27923" y="2326128"/>
            <a:ext cx="2871650" cy="3828866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C97CEF02-5DEC-6A87-458B-EB09BA1712E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17124" y="1266702"/>
            <a:ext cx="4221316" cy="31659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89079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Мэдисон">
  <a:themeElements>
    <a:clrScheme name="Madison">
      <a:dk1>
        <a:sysClr val="windowText" lastClr="000000"/>
      </a:dk1>
      <a:lt1>
        <a:sysClr val="window" lastClr="FFFFFF"/>
      </a:lt1>
      <a:dk2>
        <a:srgbClr val="1F2D29"/>
      </a:dk2>
      <a:lt2>
        <a:srgbClr val="C5FAEB"/>
      </a:lt2>
      <a:accent1>
        <a:srgbClr val="A1D68B"/>
      </a:accent1>
      <a:accent2>
        <a:srgbClr val="5EC795"/>
      </a:accent2>
      <a:accent3>
        <a:srgbClr val="4DADCF"/>
      </a:accent3>
      <a:accent4>
        <a:srgbClr val="CDB756"/>
      </a:accent4>
      <a:accent5>
        <a:srgbClr val="E29C36"/>
      </a:accent5>
      <a:accent6>
        <a:srgbClr val="8EC0C1"/>
      </a:accent6>
      <a:hlink>
        <a:srgbClr val="6D9D9B"/>
      </a:hlink>
      <a:folHlink>
        <a:srgbClr val="6D8583"/>
      </a:folHlink>
    </a:clrScheme>
    <a:fontScheme name="Madison">
      <a:majorFont>
        <a:latin typeface="Arial" panose="020B0604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adison">
      <a:fillStyleLst>
        <a:solidFill>
          <a:schemeClr val="phClr"/>
        </a:solidFill>
        <a:gradFill rotWithShape="1">
          <a:gsLst>
            <a:gs pos="0">
              <a:schemeClr val="phClr">
                <a:tint val="48000"/>
                <a:alpha val="88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4000"/>
                <a:satMod val="130000"/>
                <a:lumMod val="92000"/>
              </a:schemeClr>
            </a:gs>
            <a:gs pos="100000">
              <a:schemeClr val="phClr">
                <a:shade val="76000"/>
                <a:satMod val="130000"/>
                <a:lumMod val="88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blipFill rotWithShape="1">
          <a:blip xmlns:r="http://schemas.openxmlformats.org/officeDocument/2006/relationships" r:embed="rId1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dison" id="{025CB5FB-2DD3-45EE-B6F0-CC461540EB19}" vid="{6AC10936-2DFC-4054-9ADF-B5E2C5F8619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TM16401375[[fn=Мэдисон]]</Template>
  <TotalTime>101</TotalTime>
  <Words>129</Words>
  <Application>Microsoft Office PowerPoint</Application>
  <PresentationFormat>Широкоэкранный</PresentationFormat>
  <Paragraphs>7</Paragraphs>
  <Slides>20</Slides>
  <Notes>0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6" baseType="lpstr">
      <vt:lpstr>-apple-system</vt:lpstr>
      <vt:lpstr>Arial</vt:lpstr>
      <vt:lpstr>MS Shell Dlg 2</vt:lpstr>
      <vt:lpstr>Wingdings</vt:lpstr>
      <vt:lpstr>Wingdings 3</vt:lpstr>
      <vt:lpstr>Мэдисон</vt:lpstr>
      <vt:lpstr>Муниципальное бюджетное дошкольное образовательное учреждение  «Детский сад ,, Колобок’’»  с. Перово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Istok134220@outlook.com</dc:creator>
  <cp:lastModifiedBy>Istok134220@outlook.com</cp:lastModifiedBy>
  <cp:revision>3</cp:revision>
  <dcterms:created xsi:type="dcterms:W3CDTF">2025-02-03T16:13:34Z</dcterms:created>
  <dcterms:modified xsi:type="dcterms:W3CDTF">2025-02-03T17:54:49Z</dcterms:modified>
</cp:coreProperties>
</file>