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003300"/>
    <a:srgbClr val="006600"/>
    <a:srgbClr val="000099"/>
    <a:srgbClr val="000066"/>
    <a:srgbClr val="00FF99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99">
            <a:alpha val="7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77;&#1076;&#1076;&#1077;&#1073;&#1102;&#1090;/&#1080;&#1082;&#1090;/&#1080;&#1075;&#1088;&#1072;%20&#1076;&#1083;&#1103;%20&#1084;&#1072;&#1089;&#1090;&#1077;&#1088;%20&#1082;&#1083;&#1072;&#1089;&#1089;&#1072;%20(2).pptx" TargetMode="External"/><Relationship Id="rId7" Type="http://schemas.openxmlformats.org/officeDocument/2006/relationships/image" Target="../media/image40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hyperlink" Target="&#1055;&#1077;&#1076;&#1076;&#1077;&#1073;&#1102;&#1090;/&#1080;&#1082;&#1090;/&#1084;&#1086;&#1103;%20&#1087;&#1088;&#1077;&#1079;&#1077;&#1085;&#1090;&#1072;&#1094;&#1080;&#1103;.pptx" TargetMode="Externa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«Сказка» с. Пожарское» Симферопольского района Республики Крым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5008" y="6000768"/>
            <a:ext cx="321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Подготовила: воспитатель Гасанова М. Б.</a:t>
            </a:r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3643314"/>
            <a:ext cx="86439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Georgia" pitchFamily="18" charset="0"/>
              </a:rPr>
              <a:t>Развитие детского туризма как условие освоения дошкольниками социокультурной и природной среды родного края (из опыта работы)</a:t>
            </a:r>
            <a:endParaRPr lang="ru-RU" sz="2800" b="1" i="1" dirty="0">
              <a:latin typeface="Georgia" pitchFamily="18" charset="0"/>
            </a:endParaRPr>
          </a:p>
        </p:txBody>
      </p:sp>
      <p:pic>
        <p:nvPicPr>
          <p:cNvPr id="8" name="Picture 6" descr="C:\Users\Люба\Desktop\Рита\Методобъединение\55648326d33dbba82b8d888882105beb.2435ce91314d8447677dcaea31bbfde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857232"/>
            <a:ext cx="4572032" cy="2712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214290"/>
            <a:ext cx="52149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latin typeface="Georgia" pitchFamily="18" charset="0"/>
              </a:rPr>
              <a:t>Библиотека</a:t>
            </a:r>
            <a:endParaRPr lang="ru-RU" sz="4000" b="1" i="1" dirty="0">
              <a:latin typeface="Georgia" pitchFamily="18" charset="0"/>
            </a:endParaRPr>
          </a:p>
        </p:txBody>
      </p:sp>
      <p:pic>
        <p:nvPicPr>
          <p:cNvPr id="22534" name="Picture 6" descr="https://af.attachmail.ru/cgi-bin/readmsg/fef6260865cc7167ce40bf4a5becbcdd.jpg?x-email=bahruzovna@mail.ru&amp;rid=2344915186230274345223783501121087796135&amp;&amp;id=16965903460583755200%3B0%3B11&amp;project=cloud&amp;x-email=bahruzovna%40mail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400052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6" name="Picture 8" descr="https://af.attachmail.ru/cgi-bin/readmsg/9b59d127d734fc2d7789e93e20723e5b.jpg?x-email=bahruzovna@mail.ru&amp;rid=289545443124811658423267558971835404245&amp;&amp;id=16965903460583755200%3B0%3B15&amp;project=cloud&amp;x-email=bahruzovna%40mail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286256"/>
            <a:ext cx="4336615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8" name="Picture 10" descr="https://af.attachmail.ru/cgi-bin/readmsg/330dd822af54d1fe9d9d6107ad194acf.jpg?x-email=bahruzovna@mail.ru&amp;rid=145653227428840838383489094661873861826&amp;&amp;id=16965903460583755200%3B0%3B12&amp;project=cloud&amp;x-email=bahruzovna%40mail.r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1142984"/>
            <a:ext cx="4500594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357166"/>
            <a:ext cx="8286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Georgia" pitchFamily="18" charset="0"/>
              </a:rPr>
              <a:t>Туристические походы по улицам села</a:t>
            </a:r>
            <a:endParaRPr lang="ru-RU" sz="2800" b="1" i="1" dirty="0">
              <a:latin typeface="Georgia" pitchFamily="18" charset="0"/>
            </a:endParaRPr>
          </a:p>
        </p:txBody>
      </p:sp>
      <p:pic>
        <p:nvPicPr>
          <p:cNvPr id="23554" name="Picture 2" descr="https://af.attachmail.ru/cgi-bin/readmsg/18.jpg?x-email=bahruzovna@mail.ru&amp;rid=908717601109402136932666012331013322687&amp;&amp;id=16965903460583755200%3B0%3B5&amp;project=cloud&amp;x-email=bahruzovna%40mail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928670"/>
            <a:ext cx="4738720" cy="2665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221107_1127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928670"/>
            <a:ext cx="2786064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21107_1124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3571876"/>
            <a:ext cx="4110034" cy="3082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80"/>
                            </p:stCondLst>
                            <p:childTnLst>
                              <p:par>
                                <p:cTn id="11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85728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660066"/>
                </a:solidFill>
                <a:latin typeface="Georgia" pitchFamily="18" charset="0"/>
              </a:rPr>
              <a:t>Виртуальные экскурсии</a:t>
            </a:r>
            <a:endParaRPr lang="ru-RU" sz="3600" b="1" i="1" dirty="0">
              <a:solidFill>
                <a:srgbClr val="660066"/>
              </a:solidFill>
              <a:latin typeface="Georgia" pitchFamily="18" charset="0"/>
            </a:endParaRPr>
          </a:p>
        </p:txBody>
      </p:sp>
      <p:pic>
        <p:nvPicPr>
          <p:cNvPr id="1026" name="Picture 2" descr="https://af.attachmail.ru/cgi-bin/readmsg/IMG-a8a3623a439b4aef3fee7f858b01f617-V%281%29.jpg?x-email=bahruzovna@mail.ru&amp;rid=173221544324524699714916722322872760105&amp;&amp;id=16969042570629395158%3B0%3B1&amp;project=cloud&amp;x-email=bahruzovna%40mail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4191029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220912_16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071545"/>
            <a:ext cx="3857652" cy="5143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20912_1606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4286256"/>
            <a:ext cx="2666987" cy="200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285728"/>
            <a:ext cx="66437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660066"/>
                </a:solidFill>
                <a:latin typeface="Georgia" pitchFamily="18" charset="0"/>
              </a:rPr>
              <a:t>Икт - игры</a:t>
            </a:r>
            <a:endParaRPr lang="ru-RU" sz="4000" b="1" i="1" dirty="0">
              <a:solidFill>
                <a:srgbClr val="660066"/>
              </a:solidFill>
              <a:latin typeface="Georgia" pitchFamily="18" charset="0"/>
            </a:endParaRPr>
          </a:p>
        </p:txBody>
      </p:sp>
      <p:pic>
        <p:nvPicPr>
          <p:cNvPr id="3" name="Picture 10" descr="https://documents.infourok.ru/8a5d65bd-3515-48cc-9097-eff689387856/0/slide_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3929066"/>
            <a:ext cx="4630392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s://documents.infourok.ru/8a5d65bd-3515-48cc-9097-eff689387856/0/slide_08.jpg">
            <a:hlinkClick r:id="rId3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000108"/>
            <a:ext cx="3714776" cy="2786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https://af.attachmail.ru/cgi-bin/readmsg/Screenshot_20221004_094650.jpg?x-email=bahruzovna@mail.ru&amp;rid=20806750173140160084195775493761528227&amp;&amp;id=16648660370460790737%3B0%3B1&amp;x-email=bahruzovna%40mail.ru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006331"/>
            <a:ext cx="3643338" cy="2590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https://documents.infourok.ru/f298ce1f-e0e2-4289-b1af-e5ffdff9cd85/0/slide_0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27744" y="1285860"/>
            <a:ext cx="3643152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42852"/>
            <a:ext cx="864399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В рамках решения педагогических задач ФОП  ДО по познавательному развитию, реализации парциальных программ « Крымский веночек», «Маленький гражданин Симферопольского района» ,  в нашем детском саду широко применяется практика детского туризма. </a:t>
            </a:r>
          </a:p>
          <a:p>
            <a:pPr algn="ctr"/>
            <a:r>
              <a:rPr lang="ru-RU" sz="3200" b="1" dirty="0" smtClean="0">
                <a:solidFill>
                  <a:srgbClr val="000066"/>
                </a:solidFill>
                <a:latin typeface="Georgia" pitchFamily="18" charset="0"/>
              </a:rPr>
              <a:t>Актуальность: </a:t>
            </a:r>
          </a:p>
          <a:p>
            <a:pPr algn="ctr"/>
            <a:r>
              <a:rPr lang="ru-RU" sz="2000" b="1" dirty="0" smtClean="0">
                <a:latin typeface="Georgia" pitchFamily="18" charset="0"/>
              </a:rPr>
              <a:t>Туризм несет в себе оздоровительную, образовательную (познавательную) и воспитательную ценность, сочетает в себе элементы морально-нравственного, патриотического, трудового и эстетического воспитания. Также туризм способствует воспитанию любознательности, морально-волевых качеств (выдержки, настойчивости в достижении положительных результатов, организованности, самостоятельности). Походная жизнь развивает наблюдательность</a:t>
            </a:r>
          </a:p>
          <a:p>
            <a:pPr algn="ctr"/>
            <a:r>
              <a:rPr lang="ru-RU" sz="2000" b="1" dirty="0" smtClean="0">
                <a:latin typeface="Georgia" pitchFamily="18" charset="0"/>
              </a:rPr>
              <a:t>Дошкольный туризм является мощнейшим фактором оздоровления детей дошкольного возраста, так как характеризуется общедоступностью и рекомендован практически каждому ребенку при отсутствии у него серьезных патологий. 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5720" y="142852"/>
            <a:ext cx="8635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  <a:t>Этапы организации и проведения походов:</a:t>
            </a:r>
            <a:endParaRPr lang="ru-RU" sz="28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14356"/>
            <a:ext cx="514353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Georgia" pitchFamily="18" charset="0"/>
              </a:rPr>
              <a:t>Подготовительный: </a:t>
            </a:r>
          </a:p>
          <a:p>
            <a:pPr>
              <a:buFontTx/>
              <a:buChar char="-"/>
            </a:pPr>
            <a:r>
              <a:rPr lang="ru-RU" b="1" dirty="0" smtClean="0">
                <a:latin typeface="Georgia" pitchFamily="18" charset="0"/>
              </a:rPr>
              <a:t>Разработка схем- маршрутов</a:t>
            </a:r>
          </a:p>
          <a:p>
            <a:pPr>
              <a:buFontTx/>
              <a:buChar char="-"/>
            </a:pPr>
            <a:r>
              <a:rPr lang="ru-RU" b="1" dirty="0" smtClean="0">
                <a:latin typeface="Georgia" pitchFamily="18" charset="0"/>
              </a:rPr>
              <a:t>Предварительная работа с детьми и родителями для мотивации всех участников процесса (беседы, игры, худ. деятельность)</a:t>
            </a:r>
          </a:p>
          <a:p>
            <a:pPr>
              <a:buFontTx/>
              <a:buChar char="-"/>
            </a:pPr>
            <a:r>
              <a:rPr lang="ru-RU" b="1" dirty="0" smtClean="0">
                <a:latin typeface="Georgia" pitchFamily="18" charset="0"/>
              </a:rPr>
              <a:t> инструктажи по правилам безопасности </a:t>
            </a:r>
          </a:p>
          <a:p>
            <a:pPr>
              <a:buFontTx/>
              <a:buChar char="-"/>
            </a:pPr>
            <a:r>
              <a:rPr lang="ru-RU" b="1" dirty="0" smtClean="0">
                <a:latin typeface="Georgia" pitchFamily="18" charset="0"/>
              </a:rPr>
              <a:t>Документальное оформление (согласие родителей на пешие переходы детей за пределами ДОУ, регистрация в журнале)</a:t>
            </a:r>
          </a:p>
          <a:p>
            <a:pPr>
              <a:buFontTx/>
              <a:buChar char="-"/>
            </a:pPr>
            <a:r>
              <a:rPr lang="ru-RU" b="1" dirty="0" smtClean="0">
                <a:latin typeface="Georgia" pitchFamily="18" charset="0"/>
              </a:rPr>
              <a:t>Организация питьевого режима, наличие походной аптечки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14338" name="Picture 2" descr="C:\Users\Люба\Desktop\Рита\Методобъединение\GridArt_20230310_1925479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714356"/>
            <a:ext cx="2500306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220420_0935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000108"/>
            <a:ext cx="1535899" cy="2047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220617_1127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3571876"/>
            <a:ext cx="1928827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231009_1246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15140" y="3571876"/>
            <a:ext cx="2196719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20231009_12454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1562690" y="3795104"/>
            <a:ext cx="1875216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6286512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Основной этап предполагает: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сбор участников похода;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движение к месту отдыха;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остановка, привал, через каждые 30-40 мин.;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прибытие на место отдыха, где организовывается: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b="1" i="1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наблюдение в природе;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-беседы, чтение произведений художественной литературы;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-игры, эстафеты, сбор природного материала,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- самостоятельная деятельность с элементами спортивных игр;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-знакомство с местными достопримечательностями и т.д.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сбор детей в обратный путь.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5367" name="Picture 7" descr="C:\Users\Люба\Desktop\Рита\Методобъединение\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977" y="357166"/>
            <a:ext cx="3302023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8" name="Picture 8" descr="C:\Users\Люба\Desktop\Рита\Методобъединение\cf895be2fc16555d4f4e1582aa5b99b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357694"/>
            <a:ext cx="2857488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9" name="Picture 9" descr="C:\Users\Люба\Desktop\Рита\Методобъединение\IMG_20230929_1843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4286256"/>
            <a:ext cx="3000364" cy="2250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71" name="AutoShape 11" descr="IMG_20230929_18424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72" name="Picture 12" descr="C:\Users\Люба\Desktop\Рита\Методобъединение\IMG_20230929_1842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5" y="2357430"/>
            <a:ext cx="2762269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143636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ea typeface="Times New Roman" pitchFamily="18" charset="0"/>
                <a:cs typeface="Arial" pitchFamily="34" charset="0"/>
              </a:rPr>
              <a:t>Заключительный этап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На данном этапе педагоги проводят с детьми беседы о том, что понравилось в походе. Дети делятся своими впечатлениями, анализируют, делают выводы.  </a:t>
            </a:r>
            <a:r>
              <a:rPr lang="ru-RU" sz="1600" b="1" dirty="0" smtClean="0">
                <a:latin typeface="Georgia" pitchFamily="18" charset="0"/>
              </a:rPr>
              <a:t>Педагоги проводят системный анализ результатов похода, вносят корректировки в план подготовки последующих походов.</a:t>
            </a:r>
          </a:p>
          <a:p>
            <a:r>
              <a:rPr lang="ru-RU" sz="1600" b="1" dirty="0" smtClean="0">
                <a:latin typeface="Georgia" pitchFamily="18" charset="0"/>
              </a:rPr>
              <a:t>С целью повышения интереса к туризму и закрепления приобретенных навыков проводятся спортивные праздники и развлечения , организуются выставки рисунков и фотовыставки, проводится опытно- исследовательская деятельность с природным материалом, собранным во время похода.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7410" name="Picture 2" descr="C:\Users\Люба\Desktop\Рита\Методобъединение\IMG_20211025_1423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071942"/>
            <a:ext cx="2786082" cy="208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221021_0905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471184" y="-41820"/>
            <a:ext cx="1965287" cy="2620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lide_08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2500306"/>
            <a:ext cx="2952739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GridArt_20220909_1449547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3857628"/>
            <a:ext cx="2171696" cy="2714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4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786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Georgia" pitchFamily="18" charset="0"/>
              </a:rPr>
              <a:t>Объекты туризма в нашем поселении</a:t>
            </a:r>
            <a:endParaRPr lang="ru-RU" sz="3200" b="1" dirty="0">
              <a:solidFill>
                <a:srgbClr val="000099"/>
              </a:solidFill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00042"/>
            <a:ext cx="4000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3300"/>
                </a:solidFill>
                <a:latin typeface="Georgia" pitchFamily="18" charset="0"/>
              </a:rPr>
              <a:t>«Государственный природный заказник регионального значения «Плачущая скала»</a:t>
            </a:r>
            <a:endParaRPr lang="ru-RU" sz="2400" b="1" i="1" dirty="0">
              <a:solidFill>
                <a:srgbClr val="003300"/>
              </a:solidFill>
              <a:latin typeface="Georgia" pitchFamily="18" charset="0"/>
            </a:endParaRPr>
          </a:p>
        </p:txBody>
      </p:sp>
      <p:pic>
        <p:nvPicPr>
          <p:cNvPr id="6" name="Рисунок 5" descr="IMG_20230929_1843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1" y="2357430"/>
            <a:ext cx="2928958" cy="2196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230929_1843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1500174"/>
            <a:ext cx="1928808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230929_1843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4572008"/>
            <a:ext cx="2857488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20230929_1842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38788" y="642918"/>
            <a:ext cx="3143273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231009_1244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29322" y="3071810"/>
            <a:ext cx="2643188" cy="3524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00"/>
                            </p:stCondLst>
                            <p:childTnLst>
                              <p:par>
                                <p:cTn id="21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357166"/>
            <a:ext cx="7786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Georgia" pitchFamily="18" charset="0"/>
              </a:rPr>
              <a:t>МБОУ «Пожарская школа»</a:t>
            </a:r>
            <a:endParaRPr lang="ru-RU" sz="2800" b="1" i="1" dirty="0">
              <a:latin typeface="Georgia" pitchFamily="18" charset="0"/>
            </a:endParaRPr>
          </a:p>
        </p:txBody>
      </p:sp>
      <p:pic>
        <p:nvPicPr>
          <p:cNvPr id="7170" name="Picture 2" descr="https://af.attachmail.ru/cgi-bin/readmsg/IMG-222afc118d03a4f7513c758e5664103b-V.jpg?x-email=bahruzovna@mail.ru&amp;rid=1138242296410420088710780892791826573149&amp;&amp;id=16969112291809776823%3B0%3B1&amp;project=cloud&amp;x-email=bahruzovna%40mail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85793"/>
            <a:ext cx="3524276" cy="2643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https://af.attachmail.ru/cgi-bin/readmsg/IMG-9b92bf9be507acd89b26bb6f75dd68cb-V.jpg?x-email=bahruzovna@mail.ru&amp;rid=1460604865548948766232786070387768504&amp;&amp;id=16969112420379161845%3B0%3B1&amp;project=cloud&amp;x-email=bahruzovna%40mail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857628"/>
            <a:ext cx="3524275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https://af.attachmail.ru/cgi-bin/readmsg/IMG-18da51e472518025f3d7780cb45d90ae-V.jpg?x-email=bahruzovna@mail.ru&amp;rid=744778776360571782613812186422961842182&amp;&amp;id=16969112521069014748%3B0%3B1&amp;project=cloud&amp;x-email=bahruzovna%40mail.r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3429000"/>
            <a:ext cx="2857520" cy="3164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6" name="Picture 8" descr="https://af.attachmail.ru/cgi-bin/readmsg/IMG-9df46b35a9ea788ca09b350584fcf370-V.jpg?x-email=bahruzovna@mail.ru&amp;rid=593064787416530267829500440551525852470&amp;&amp;id=16969112750768039213%3B0%3B1&amp;project=cloud&amp;x-email=bahruzovna%40mail.r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928670"/>
            <a:ext cx="3810026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46434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Georgia" pitchFamily="18" charset="0"/>
              </a:rPr>
              <a:t>Памятный знак в честь воинов- односельчан</a:t>
            </a:r>
            <a:endParaRPr lang="ru-RU" sz="3200" b="1" i="1" dirty="0">
              <a:latin typeface="Georgia" pitchFamily="18" charset="0"/>
            </a:endParaRPr>
          </a:p>
        </p:txBody>
      </p:sp>
      <p:pic>
        <p:nvPicPr>
          <p:cNvPr id="1026" name="Picture 2" descr="C:\Users\Люба\Desktop\Рита\Методобъединение\ea71132f811db39101b93a227f228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571480"/>
            <a:ext cx="2500312" cy="3333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s://af.attachmail.ru/cgi-bin/readmsg/8abe74ced74981ee383758458517807d.jpg?x-email=bahruzovna@mail.ru&amp;rid=1972553653426629897242556648153023230403&amp;&amp;id=16965903460583755200%3B0%3B14&amp;project=cloud&amp;x-email=bahruzovna%40mail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000240"/>
            <a:ext cx="4689699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42852"/>
            <a:ext cx="3786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Georgia" pitchFamily="18" charset="0"/>
              </a:rPr>
              <a:t>Дом Культуры</a:t>
            </a:r>
            <a:endParaRPr lang="ru-RU" sz="3200" b="1" i="1" dirty="0">
              <a:latin typeface="Georgia" pitchFamily="18" charset="0"/>
            </a:endParaRPr>
          </a:p>
        </p:txBody>
      </p:sp>
      <p:pic>
        <p:nvPicPr>
          <p:cNvPr id="21506" name="Picture 2" descr="https://af.attachmail.ru/cgi-bin/readmsg/16.jpg?x-email=bahruzovna@mail.ru&amp;rid=2483695728117599542831544518841849914756&amp;&amp;id=16965903460583755200%3B0%3B8&amp;project=cloud&amp;x-email=bahruzovna%40mail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8"/>
            <a:ext cx="4572031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s://af.attachmail.ru/cgi-bin/readmsg/15.jpg?x-email=bahruzovna@mail.ru&amp;rid=194034611599946626033193751124186279714&amp;&amp;id=16965903460583755200%3B0%3B1&amp;project=cloud&amp;x-email=bahruzovna%40mail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857628"/>
            <a:ext cx="4191028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0" name="Picture 6" descr="https://af.attachmail.ru/cgi-bin/readmsg/2.jpg?x-email=bahruzovna@mail.ru&amp;rid=1860506995384484828715571980021237844593&amp;&amp;id=16965903460583755200%3B0%3B2&amp;project=cloud&amp;x-email=bahruzovna%40mail.r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071678"/>
            <a:ext cx="4265982" cy="273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411</Words>
  <PresentationFormat>Экран (4:3)</PresentationFormat>
  <Paragraphs>37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Люба</dc:creator>
  <cp:lastModifiedBy>Люба</cp:lastModifiedBy>
  <cp:revision>38</cp:revision>
  <dcterms:created xsi:type="dcterms:W3CDTF">2023-10-07T01:47:03Z</dcterms:created>
  <dcterms:modified xsi:type="dcterms:W3CDTF">2023-10-14T02:23:43Z</dcterms:modified>
</cp:coreProperties>
</file>