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0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85" r:id="rId11"/>
    <p:sldId id="283" r:id="rId12"/>
    <p:sldId id="284" r:id="rId13"/>
    <p:sldId id="265" r:id="rId14"/>
    <p:sldId id="264" r:id="rId15"/>
    <p:sldId id="267" r:id="rId16"/>
    <p:sldId id="268" r:id="rId17"/>
    <p:sldId id="271" r:id="rId18"/>
    <p:sldId id="277" r:id="rId19"/>
    <p:sldId id="282" r:id="rId20"/>
    <p:sldId id="269" r:id="rId21"/>
    <p:sldId id="270" r:id="rId22"/>
    <p:sldId id="281" r:id="rId2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8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4E1E0-4528-42EE-9471-BCCE27EC9D52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778DB-D2F0-4C19-BE17-2CCC9C8D3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527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AE5CE-9816-4CEE-AD50-0D9FBBFCE64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73F50-18FB-47C0-B867-8A20A2003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412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1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3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2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no.mgpu.ru/2020/05/26/formirovanie-osnov-funktsionalnoj-gramotnosti-obuchayushhihsya-nachalnoj-shkol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5922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Функциональная грамотность обучающихся как актуальный результат образования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944816" cy="1473200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ЗДУВР, учитель физики </a:t>
            </a:r>
          </a:p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МБОУ «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Урожайновская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школа </a:t>
            </a:r>
          </a:p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им.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К.В.Варлыгина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» </a:t>
            </a:r>
          </a:p>
          <a:p>
            <a:pPr algn="r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Ляляскина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Л.Б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12967" cy="6408712"/>
          </a:xfrm>
        </p:spPr>
      </p:pic>
    </p:spTree>
    <p:extLst>
      <p:ext uri="{BB962C8B-B14F-4D97-AF65-F5344CB8AC3E}">
        <p14:creationId xmlns:p14="http://schemas.microsoft.com/office/powerpoint/2010/main" val="38518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" y="188640"/>
            <a:ext cx="8856984" cy="6659375"/>
          </a:xfrm>
        </p:spPr>
      </p:pic>
    </p:spTree>
    <p:extLst>
      <p:ext uri="{BB962C8B-B14F-4D97-AF65-F5344CB8AC3E}">
        <p14:creationId xmlns:p14="http://schemas.microsoft.com/office/powerpoint/2010/main" val="30324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67"/>
          <a:stretch/>
        </p:blipFill>
        <p:spPr>
          <a:xfrm>
            <a:off x="31231" y="260648"/>
            <a:ext cx="9036497" cy="5112568"/>
          </a:xfrm>
        </p:spPr>
      </p:pic>
    </p:spTree>
    <p:extLst>
      <p:ext uri="{BB962C8B-B14F-4D97-AF65-F5344CB8AC3E}">
        <p14:creationId xmlns:p14="http://schemas.microsoft.com/office/powerpoint/2010/main" val="14068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132856"/>
            <a:ext cx="8136903" cy="4392488"/>
          </a:xfrm>
        </p:spPr>
        <p:txBody>
          <a:bodyPr>
            <a:normAutofit/>
          </a:bodyPr>
          <a:lstStyle/>
          <a:p>
            <a:r>
              <a:rPr lang="ru-RU" b="1" dirty="0" smtClean="0"/>
              <a:t>недостаточно сформированная способность </a:t>
            </a:r>
            <a:r>
              <a:rPr lang="ru-RU" b="1" dirty="0"/>
              <a:t>у учащихся использовать имеющиеся предметные знания и умения при решении </a:t>
            </a:r>
            <a:r>
              <a:rPr lang="ru-RU" b="1" dirty="0" smtClean="0"/>
              <a:t>задач, </a:t>
            </a:r>
            <a:r>
              <a:rPr lang="ru-RU" b="1" dirty="0"/>
              <a:t>приближенных к реальным </a:t>
            </a:r>
            <a:r>
              <a:rPr lang="ru-RU" b="1" dirty="0" smtClean="0"/>
              <a:t>ситуациям; </a:t>
            </a:r>
          </a:p>
          <a:p>
            <a:r>
              <a:rPr lang="ru-RU" b="1" dirty="0" smtClean="0"/>
              <a:t>невысокий </a:t>
            </a:r>
            <a:r>
              <a:rPr lang="ru-RU" b="1" dirty="0"/>
              <a:t>уровень владения такими умениями, как поиск новых или альтернативных способов решения задач, проведения исследований или групповых </a:t>
            </a:r>
            <a:r>
              <a:rPr lang="ru-RU" b="1" dirty="0" smtClean="0"/>
              <a:t>проектов; </a:t>
            </a:r>
          </a:p>
          <a:p>
            <a:r>
              <a:rPr lang="ru-RU" b="1" dirty="0" smtClean="0"/>
              <a:t>отсутствие </a:t>
            </a:r>
            <a:r>
              <a:rPr lang="ru-RU" b="1" dirty="0"/>
              <a:t>практики решения задач, направленных на развитие функциональной грамотности обучающихся в отечественной школе.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Причины </a:t>
            </a:r>
            <a:r>
              <a:rPr lang="ru-RU" b="1" i="1" dirty="0"/>
              <a:t>невысокого рейтинга России </a:t>
            </a:r>
          </a:p>
        </p:txBody>
      </p:sp>
    </p:spTree>
    <p:extLst>
      <p:ext uri="{BB962C8B-B14F-4D97-AF65-F5344CB8AC3E}">
        <p14:creationId xmlns:p14="http://schemas.microsoft.com/office/powerpoint/2010/main" val="9973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25963"/>
          </a:xfrm>
        </p:spPr>
        <p:txBody>
          <a:bodyPr>
            <a:normAutofit/>
          </a:bodyPr>
          <a:lstStyle/>
          <a:p>
            <a:pPr lvl="0" fontAlgn="auto"/>
            <a:r>
              <a:rPr lang="ru-RU" b="1" dirty="0"/>
              <a:t>работать на уроке с информацией, представленной в разной форме (рисунок, текст, таблица, диаграмма);</a:t>
            </a:r>
          </a:p>
          <a:p>
            <a:pPr lvl="0" fontAlgn="auto"/>
            <a:r>
              <a:rPr lang="ru-RU" b="1" dirty="0"/>
              <a:t>работать с реальными данными, величинами и единицами измерений;</a:t>
            </a:r>
          </a:p>
          <a:p>
            <a:pPr lvl="0" fontAlgn="auto"/>
            <a:r>
              <a:rPr lang="ru-RU" b="1" dirty="0"/>
              <a:t>поощрять проявление учащимися самостоятельности, использование учебного и жизненного опыта;</a:t>
            </a:r>
          </a:p>
          <a:p>
            <a:pPr lvl="0" fontAlgn="auto"/>
            <a:r>
              <a:rPr lang="ru-RU" b="1" dirty="0"/>
              <a:t>активно разрабатывать «PISA-подобные» задания и разворачивать </a:t>
            </a:r>
            <a:r>
              <a:rPr lang="ru-RU" b="1" dirty="0">
                <a:hlinkClick r:id="rId2"/>
              </a:rPr>
              <a:t>программы повышения квалификации учителей</a:t>
            </a:r>
            <a:r>
              <a:rPr lang="ru-RU" b="1" dirty="0"/>
              <a:t>.</a:t>
            </a:r>
          </a:p>
          <a:p>
            <a:pPr lvl="0" fontAlgn="auto"/>
            <a:r>
              <a:rPr lang="ru-RU" b="1" dirty="0"/>
              <a:t>включать задачи по функциональной грамотности в каждый предмет и обыденный учебный процесс.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Готовимся к Мониторингу </a:t>
            </a:r>
            <a:r>
              <a:rPr lang="ru-RU" b="1" i="1" dirty="0"/>
              <a:t>формирования функциональной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88484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80920" cy="496855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b="1" dirty="0"/>
              <a:t>Готовностью успешно взаимодействовать с изменяющимся окружающим миром.</a:t>
            </a:r>
          </a:p>
          <a:p>
            <a:pPr lvl="0"/>
            <a:r>
              <a:rPr lang="ru-RU" sz="2800" b="1" dirty="0"/>
              <a:t>Возможностью решать различные (в том числе нестандартные) учебные и жизненные задачи. </a:t>
            </a:r>
          </a:p>
          <a:p>
            <a:pPr lvl="0"/>
            <a:r>
              <a:rPr lang="ru-RU" sz="2800" b="1" dirty="0"/>
              <a:t>Способностью строить социальные отношения. </a:t>
            </a:r>
          </a:p>
          <a:p>
            <a:pPr lvl="0"/>
            <a:r>
              <a:rPr lang="ru-RU" sz="2800" b="1" dirty="0"/>
              <a:t>Совокупностью рефлексивных умений, обеспечивающих оценку своей грамотности, стремление к дальнейшему </a:t>
            </a:r>
            <a:r>
              <a:rPr lang="ru-RU" sz="2800" b="1" dirty="0" smtClean="0"/>
              <a:t>образованию.</a:t>
            </a:r>
          </a:p>
          <a:p>
            <a:pPr marL="0" indent="0" algn="r">
              <a:buNone/>
            </a:pPr>
            <a:endParaRPr lang="ru-RU" sz="1600" dirty="0" smtClean="0"/>
          </a:p>
          <a:p>
            <a:pPr marL="0" indent="0" algn="r">
              <a:buNone/>
            </a:pPr>
            <a:endParaRPr lang="ru-RU" sz="1600" dirty="0" smtClean="0"/>
          </a:p>
          <a:p>
            <a:pPr marL="0" indent="0" algn="r">
              <a:buNone/>
            </a:pPr>
            <a:r>
              <a:rPr lang="ru-RU" sz="2600" b="1" dirty="0" smtClean="0"/>
              <a:t>Российский </a:t>
            </a:r>
            <a:r>
              <a:rPr lang="ru-RU" sz="2600" b="1" dirty="0"/>
              <a:t>педагог, член-корреспондент РАО</a:t>
            </a:r>
          </a:p>
          <a:p>
            <a:pPr marL="0" indent="0" algn="r">
              <a:buNone/>
            </a:pPr>
            <a:r>
              <a:rPr lang="ru-RU" sz="2600" b="1" dirty="0"/>
              <a:t>Наталья Федоровна </a:t>
            </a:r>
            <a:r>
              <a:rPr lang="ru-RU" sz="2600" b="1" dirty="0" smtClean="0"/>
              <a:t>Виноградова</a:t>
            </a:r>
            <a:endParaRPr lang="ru-RU" sz="2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Ребенок должен </a:t>
            </a:r>
            <a:r>
              <a:rPr lang="ru-RU" b="1" i="1" dirty="0"/>
              <a:t>обладать: </a:t>
            </a:r>
            <a:br>
              <a:rPr lang="ru-RU" b="1" i="1" dirty="0"/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2349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352928" cy="4392488"/>
          </a:xfrm>
        </p:spPr>
        <p:txBody>
          <a:bodyPr>
            <a:normAutofit/>
          </a:bodyPr>
          <a:lstStyle/>
          <a:p>
            <a:r>
              <a:rPr lang="ru-RU" b="1" dirty="0"/>
              <a:t>Развить мышление - из наглядно-действенного перевести его в абстрактно-логическое.</a:t>
            </a:r>
          </a:p>
          <a:p>
            <a:r>
              <a:rPr lang="ru-RU" b="1" dirty="0" smtClean="0"/>
              <a:t>Развить </a:t>
            </a:r>
            <a:r>
              <a:rPr lang="ru-RU" b="1" dirty="0"/>
              <a:t>речь, аналитико-синтетические способности, развить память и внимание, фантазию и воображение, пространственное восприятие.</a:t>
            </a:r>
          </a:p>
          <a:p>
            <a:r>
              <a:rPr lang="ru-RU" b="1" dirty="0" smtClean="0"/>
              <a:t>Развить </a:t>
            </a:r>
            <a:r>
              <a:rPr lang="ru-RU" b="1" dirty="0"/>
              <a:t>моторную функцию, способность контролировать свои движения, а также мелкую </a:t>
            </a:r>
            <a:r>
              <a:rPr lang="ru-RU" b="1" dirty="0" smtClean="0"/>
              <a:t>моторику.</a:t>
            </a:r>
            <a:endParaRPr lang="ru-RU" b="1" dirty="0"/>
          </a:p>
          <a:p>
            <a:r>
              <a:rPr lang="ru-RU" b="1" dirty="0" smtClean="0"/>
              <a:t>Развить </a:t>
            </a:r>
            <a:r>
              <a:rPr lang="ru-RU" b="1" dirty="0"/>
              <a:t>коммуникативные способности, способность общаться,    контролировать эмоции, управлять своим поведением.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Цель учителя - развить </a:t>
            </a:r>
            <a:r>
              <a:rPr lang="ru-RU" b="1" i="1" dirty="0" smtClean="0"/>
              <a:t>ребёнка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6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08912" cy="453650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обучение </a:t>
            </a:r>
            <a:r>
              <a:rPr lang="ru-RU" sz="2800" b="1" dirty="0"/>
              <a:t>носит </a:t>
            </a:r>
            <a:r>
              <a:rPr lang="ru-RU" sz="2800" b="1" dirty="0" err="1"/>
              <a:t>деятельностный</a:t>
            </a:r>
            <a:r>
              <a:rPr lang="ru-RU" sz="2800" b="1" dirty="0"/>
              <a:t> </a:t>
            </a:r>
            <a:r>
              <a:rPr lang="ru-RU" sz="2800" b="1" dirty="0" smtClean="0"/>
              <a:t>характер;</a:t>
            </a:r>
            <a:endParaRPr lang="ru-RU" sz="2800" b="1" dirty="0"/>
          </a:p>
          <a:p>
            <a:r>
              <a:rPr lang="ru-RU" sz="2800" b="1" dirty="0" smtClean="0"/>
              <a:t>учебный </a:t>
            </a:r>
            <a:r>
              <a:rPr lang="ru-RU" sz="2800" b="1" dirty="0"/>
              <a:t>процесс ориентирован на развитие самостоятельности и ответственности за результаты </a:t>
            </a:r>
            <a:r>
              <a:rPr lang="ru-RU" sz="2800" b="1" dirty="0" smtClean="0"/>
              <a:t>деятельности;</a:t>
            </a:r>
            <a:endParaRPr lang="ru-RU" sz="2800" b="1" dirty="0"/>
          </a:p>
          <a:p>
            <a:r>
              <a:rPr lang="ru-RU" sz="2800" b="1" dirty="0" smtClean="0"/>
              <a:t>представляется </a:t>
            </a:r>
            <a:r>
              <a:rPr lang="ru-RU" sz="2800" b="1" dirty="0"/>
              <a:t>возможность, для приобретения опыта достижения </a:t>
            </a:r>
            <a:r>
              <a:rPr lang="ru-RU" sz="2800" b="1" dirty="0" smtClean="0"/>
              <a:t>цели;</a:t>
            </a:r>
            <a:endParaRPr lang="ru-RU" sz="2800" b="1" dirty="0"/>
          </a:p>
          <a:p>
            <a:r>
              <a:rPr lang="ru-RU" sz="2800" b="1" dirty="0" smtClean="0"/>
              <a:t>правила </a:t>
            </a:r>
            <a:r>
              <a:rPr lang="ru-RU" sz="2800" b="1" dirty="0"/>
              <a:t>оценивания отличаются чёткостью и понятны всем участникам учебного </a:t>
            </a:r>
            <a:r>
              <a:rPr lang="ru-RU" sz="2800" b="1" dirty="0" smtClean="0"/>
              <a:t>процесса;</a:t>
            </a:r>
            <a:endParaRPr lang="ru-RU" sz="2800" b="1" dirty="0"/>
          </a:p>
          <a:p>
            <a:r>
              <a:rPr lang="ru-RU" sz="2800" b="1" dirty="0" smtClean="0"/>
              <a:t>используются </a:t>
            </a:r>
            <a:r>
              <a:rPr lang="ru-RU" sz="2800" b="1" dirty="0"/>
              <a:t>технологии </a:t>
            </a:r>
            <a:r>
              <a:rPr lang="ru-RU" sz="2800" b="1" dirty="0" smtClean="0"/>
              <a:t>ЛОО.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Условия достижения данной цели: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7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6" b="6999"/>
          <a:stretch/>
        </p:blipFill>
        <p:spPr>
          <a:xfrm>
            <a:off x="-163383" y="1772816"/>
            <a:ext cx="9404473" cy="4896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Формируем функциональную грамотность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9312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852935"/>
            <a:ext cx="8640959" cy="3273227"/>
          </a:xfrm>
        </p:spPr>
        <p:txBody>
          <a:bodyPr>
            <a:normAutofit fontScale="77500" lnSpcReduction="20000"/>
          </a:bodyPr>
          <a:lstStyle/>
          <a:p>
            <a:r>
              <a:rPr lang="ru-RU" sz="4000" b="1" dirty="0" smtClean="0"/>
              <a:t>Каждый </a:t>
            </a:r>
            <a:r>
              <a:rPr lang="ru-RU" sz="4000" b="1" dirty="0"/>
              <a:t>учитель должен проанализировать систему заданий, которые он планирует использовать в учебном процессе. Он должен помнить, что результат его работы заложен им в тех материалах, с которыми он пришел на урок, и теми материалами, с которыми дети работают </a:t>
            </a:r>
            <a:r>
              <a:rPr lang="ru-RU" sz="4000" b="1" dirty="0" smtClean="0"/>
              <a:t>дома </a:t>
            </a:r>
            <a:r>
              <a:rPr lang="ru-RU" sz="4000" b="1" dirty="0"/>
              <a:t>при подготовке к </a:t>
            </a:r>
            <a:r>
              <a:rPr lang="ru-RU" sz="4000" b="1" dirty="0" smtClean="0"/>
              <a:t>уроку. 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2276872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i="1" dirty="0"/>
              <a:t>Как переориентировать учебный процесс на эффективное овладение функциональной грамотностью?</a:t>
            </a:r>
            <a:r>
              <a:rPr lang="ru-RU" b="1" i="1" dirty="0"/>
              <a:t> </a:t>
            </a:r>
            <a:br>
              <a:rPr lang="ru-RU" b="1" i="1" dirty="0"/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4877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564904"/>
            <a:ext cx="7408333" cy="3450696"/>
          </a:xfrm>
        </p:spPr>
        <p:txBody>
          <a:bodyPr/>
          <a:lstStyle/>
          <a:p>
            <a:r>
              <a:rPr lang="ru-RU" sz="4400" b="1" i="1" dirty="0"/>
              <a:t>«Не мыслям надо бы учить, а мыслить»</a:t>
            </a:r>
            <a:endParaRPr lang="ru-RU" sz="4400" b="1" dirty="0"/>
          </a:p>
          <a:p>
            <a:pPr marL="0" indent="0" algn="r">
              <a:buNone/>
            </a:pPr>
            <a:r>
              <a:rPr lang="ru-RU" b="1" i="1" dirty="0" err="1"/>
              <a:t>Иммануил</a:t>
            </a:r>
            <a:r>
              <a:rPr lang="ru-RU" b="1" i="1" dirty="0"/>
              <a:t> Кант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5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>
            <a:normAutofit fontScale="47500" lnSpcReduction="20000"/>
          </a:bodyPr>
          <a:lstStyle/>
          <a:p>
            <a:pPr lvl="0" fontAlgn="auto"/>
            <a:r>
              <a:rPr lang="ru-RU" sz="5500" dirty="0"/>
              <a:t>Внести изменения в ООП ООО, СОО в части планируемых личностных, </a:t>
            </a:r>
            <a:r>
              <a:rPr lang="ru-RU" sz="5500" dirty="0" err="1"/>
              <a:t>метапредметных</a:t>
            </a:r>
            <a:r>
              <a:rPr lang="ru-RU" sz="5500" dirty="0"/>
              <a:t> результатов освоения обучающимися программ, системе оценки достижений планируемых личностных и </a:t>
            </a:r>
            <a:r>
              <a:rPr lang="ru-RU" sz="5500" dirty="0" err="1"/>
              <a:t>метапредметных</a:t>
            </a:r>
            <a:r>
              <a:rPr lang="ru-RU" sz="5500" dirty="0"/>
              <a:t> результатов освоения программ.</a:t>
            </a:r>
          </a:p>
          <a:p>
            <a:pPr lvl="0" fontAlgn="auto"/>
            <a:r>
              <a:rPr lang="ru-RU" sz="5500" dirty="0"/>
              <a:t>Внести изменения в рабочие программы по всем предметам. По современным требованиям, </a:t>
            </a:r>
            <a:r>
              <a:rPr lang="ru-RU" sz="5500" u="sng" dirty="0"/>
              <a:t>все</a:t>
            </a:r>
            <a:r>
              <a:rPr lang="ru-RU" sz="5500" dirty="0"/>
              <a:t> рабочие программы должны предусматривать деятельность по формированию функциональной </a:t>
            </a:r>
            <a:r>
              <a:rPr lang="ru-RU" sz="5500" dirty="0" smtClean="0"/>
              <a:t>грамотности</a:t>
            </a:r>
          </a:p>
          <a:p>
            <a:pPr lvl="0" fontAlgn="auto"/>
            <a:r>
              <a:rPr lang="ru-RU" sz="5500" dirty="0" smtClean="0"/>
              <a:t>Ввести </a:t>
            </a:r>
            <a:r>
              <a:rPr lang="ru-RU" sz="5500" dirty="0"/>
              <a:t>курс внеурочной деятельности «Функциональная грамотность» для обучающихся 5 – 9 классов.</a:t>
            </a:r>
          </a:p>
          <a:p>
            <a:pPr lvl="0" fontAlgn="auto"/>
            <a:r>
              <a:rPr lang="ru-RU" sz="5500" dirty="0"/>
              <a:t>Разработать рабочие программы «Математическая грамотность», «Естественнонаучная грамотность», «Финансовая грамотность», «Информационная грамотность» и «Читательская грамотность».</a:t>
            </a:r>
          </a:p>
          <a:p>
            <a:pPr marL="0" indent="0">
              <a:buNone/>
            </a:pPr>
            <a:r>
              <a:rPr lang="ru-RU" sz="4400" dirty="0"/>
              <a:t> 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4674"/>
            <a:ext cx="8229600" cy="884046"/>
          </a:xfrm>
        </p:spPr>
        <p:txBody>
          <a:bodyPr/>
          <a:lstStyle/>
          <a:p>
            <a:r>
              <a:rPr lang="ru-RU" b="1" i="1" dirty="0" smtClean="0"/>
              <a:t>Пути решения проблемы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3430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5040560"/>
          </a:xfrm>
        </p:spPr>
        <p:txBody>
          <a:bodyPr>
            <a:normAutofit fontScale="47500" lnSpcReduction="20000"/>
          </a:bodyPr>
          <a:lstStyle/>
          <a:p>
            <a:pPr lvl="0" fontAlgn="auto"/>
            <a:r>
              <a:rPr lang="ru-RU" sz="4600" dirty="0" smtClean="0"/>
              <a:t>Внести </a:t>
            </a:r>
            <a:r>
              <a:rPr lang="ru-RU" sz="4600" dirty="0"/>
              <a:t>изменения в программу воспитания и социализации, обозначив формирование функциональной грамотности как приоритетную задачу.</a:t>
            </a:r>
          </a:p>
          <a:p>
            <a:pPr lvl="0" fontAlgn="auto"/>
            <a:r>
              <a:rPr lang="ru-RU" sz="4600" dirty="0"/>
              <a:t>Внести изменения в положение о </a:t>
            </a:r>
            <a:r>
              <a:rPr lang="ru-RU" sz="4600" dirty="0" err="1"/>
              <a:t>внутришкольной</a:t>
            </a:r>
            <a:r>
              <a:rPr lang="ru-RU" sz="4600" dirty="0"/>
              <a:t> системе оценки качества образования (ВСОКО)</a:t>
            </a:r>
          </a:p>
          <a:p>
            <a:pPr lvl="0" fontAlgn="auto"/>
            <a:r>
              <a:rPr lang="ru-RU" sz="4600" dirty="0"/>
              <a:t>Запланировать обучение педагогов функциональной грамотности на курсах повышения квалификации.</a:t>
            </a:r>
          </a:p>
          <a:p>
            <a:pPr lvl="0" fontAlgn="auto"/>
            <a:r>
              <a:rPr lang="ru-RU" sz="4600" dirty="0"/>
              <a:t>Системно использовать на уроках и во внеурочное время всеми педагогами </a:t>
            </a:r>
            <a:r>
              <a:rPr lang="ru-RU" sz="4600" dirty="0" smtClean="0"/>
              <a:t>форм </a:t>
            </a:r>
            <a:r>
              <a:rPr lang="ru-RU" sz="4600" dirty="0"/>
              <a:t>и методов обучения, способствующих формированию функциональной грамотности: ролевые игры, деловые игры, работа в группах, парах, метод проектов и др. Коммуникация, сотрудничество, критическое мышление, креативность – вот главные качества, которыми должны овладеть обучающиеся 21 века.</a:t>
            </a:r>
          </a:p>
          <a:p>
            <a:pPr lvl="0" fontAlgn="auto"/>
            <a:r>
              <a:rPr lang="ru-RU" sz="4600" dirty="0"/>
              <a:t>Апробировать  систему диагностики и  оценки учебных достижений.</a:t>
            </a:r>
          </a:p>
          <a:p>
            <a:pPr lvl="0" fontAlgn="auto"/>
            <a:r>
              <a:rPr lang="ru-RU" sz="4600" dirty="0"/>
              <a:t> </a:t>
            </a:r>
            <a:r>
              <a:rPr lang="ru-RU" sz="4600" dirty="0" smtClean="0"/>
              <a:t>Привлечь   </a:t>
            </a:r>
            <a:r>
              <a:rPr lang="ru-RU" sz="4600" dirty="0"/>
              <a:t>родителей к совместной деятельности по  формированию функциональной грамотности.</a:t>
            </a:r>
          </a:p>
          <a:p>
            <a:endParaRPr lang="ru-RU" sz="3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/>
          <a:lstStyle/>
          <a:p>
            <a:r>
              <a:rPr lang="ru-RU" b="1" i="1" dirty="0"/>
              <a:t>Пути решения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23296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2"/>
          <a:stretch/>
        </p:blipFill>
        <p:spPr>
          <a:xfrm>
            <a:off x="-12177" y="116632"/>
            <a:ext cx="9324528" cy="6408712"/>
          </a:xfrm>
        </p:spPr>
      </p:pic>
    </p:spTree>
    <p:extLst>
      <p:ext uri="{BB962C8B-B14F-4D97-AF65-F5344CB8AC3E}">
        <p14:creationId xmlns:p14="http://schemas.microsoft.com/office/powerpoint/2010/main" val="22918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К</a:t>
            </a:r>
            <a:r>
              <a:rPr lang="ru-RU" b="1" i="1" dirty="0" smtClean="0"/>
              <a:t>омпоненты </a:t>
            </a:r>
            <a:r>
              <a:rPr lang="ru-RU" b="1" i="1" dirty="0"/>
              <a:t>современной функциональной грамотности</a:t>
            </a:r>
          </a:p>
        </p:txBody>
      </p:sp>
      <p:pic>
        <p:nvPicPr>
          <p:cNvPr id="7" name="Объект 6" descr="https://ino.mgpu.ru/wp-content/uploads/2020/01/funkts-gramotnost-2Montazhnaya-oblast-1.pn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44" y="1700808"/>
            <a:ext cx="4310856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s://ino.mgpu.ru/wp-content/uploads/2020/01/funkts-gramotnostMontazhnaya-oblast-1.png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2060848"/>
            <a:ext cx="4716015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4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 b="4008"/>
          <a:stretch/>
        </p:blipFill>
        <p:spPr>
          <a:xfrm>
            <a:off x="323528" y="2132856"/>
            <a:ext cx="8392757" cy="43555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Организация экономического сотрудничества и развития (ОЭСР)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94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4266"/>
          <a:stretch/>
        </p:blipFill>
        <p:spPr>
          <a:xfrm>
            <a:off x="179512" y="1991031"/>
            <a:ext cx="8862243" cy="45499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Федеральный институт оценки качества </a:t>
            </a:r>
            <a:r>
              <a:rPr lang="ru-RU" b="1" dirty="0" smtClean="0"/>
              <a:t>образования (ФИОКО)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3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9" b="5157"/>
          <a:stretch/>
        </p:blipFill>
        <p:spPr>
          <a:xfrm>
            <a:off x="107505" y="2050026"/>
            <a:ext cx="9014196" cy="46014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216024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Институт стратегии развития образования Российский Академии </a:t>
            </a:r>
            <a:r>
              <a:rPr lang="ru-RU" b="1" dirty="0" smtClean="0"/>
              <a:t>образования </a:t>
            </a:r>
            <a:r>
              <a:rPr lang="ru-RU" b="1" u="sng" dirty="0">
                <a:hlinkClick r:id="rId3"/>
              </a:rPr>
              <a:t>http://skiv.instrao.ru</a:t>
            </a:r>
            <a:r>
              <a:rPr lang="ru-RU" u="sng" dirty="0" smtClean="0">
                <a:hlinkClick r:id="rId3"/>
              </a:rPr>
              <a:t>/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6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979003"/>
              </p:ext>
            </p:extLst>
          </p:nvPr>
        </p:nvGraphicFramePr>
        <p:xfrm>
          <a:off x="251520" y="1600200"/>
          <a:ext cx="8640960" cy="478112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20480"/>
                <a:gridCol w="4320480"/>
              </a:tblGrid>
              <a:tr h="955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Цикл  исследования</a:t>
                      </a:r>
                    </a:p>
                  </a:txBody>
                  <a:tcPr marL="134360" marR="134360" marT="32968" marB="3296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Количество стран-участниц</a:t>
                      </a:r>
                    </a:p>
                  </a:txBody>
                  <a:tcPr marL="134360" marR="134360" marT="32968" marB="32968" anchor="ctr"/>
                </a:tc>
              </a:tr>
              <a:tr h="546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PISA-2000</a:t>
                      </a:r>
                    </a:p>
                  </a:txBody>
                  <a:tcPr marL="134360" marR="134360" marT="32968" marB="3296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32 страны мира</a:t>
                      </a:r>
                    </a:p>
                  </a:txBody>
                  <a:tcPr marL="134360" marR="134360" marT="32968" marB="32968" anchor="ctr"/>
                </a:tc>
              </a:tr>
              <a:tr h="546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PISA-2003</a:t>
                      </a:r>
                    </a:p>
                  </a:txBody>
                  <a:tcPr marL="134360" marR="134360" marT="32968" marB="3296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40 стран мира</a:t>
                      </a:r>
                    </a:p>
                  </a:txBody>
                  <a:tcPr marL="134360" marR="134360" marT="32968" marB="32968" anchor="ctr"/>
                </a:tc>
              </a:tr>
              <a:tr h="546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PISA-2006</a:t>
                      </a:r>
                    </a:p>
                  </a:txBody>
                  <a:tcPr marL="134360" marR="134360" marT="32968" marB="3296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57 стран мира</a:t>
                      </a:r>
                    </a:p>
                  </a:txBody>
                  <a:tcPr marL="134360" marR="134360" marT="32968" marB="32968" anchor="ctr"/>
                </a:tc>
              </a:tr>
              <a:tr h="546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PISA-2009</a:t>
                      </a:r>
                    </a:p>
                  </a:txBody>
                  <a:tcPr marL="134360" marR="134360" marT="32968" marB="3296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65 стран мира</a:t>
                      </a:r>
                    </a:p>
                  </a:txBody>
                  <a:tcPr marL="134360" marR="134360" marT="32968" marB="32968" anchor="ctr"/>
                </a:tc>
              </a:tr>
              <a:tr h="546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PISA-2012</a:t>
                      </a:r>
                    </a:p>
                  </a:txBody>
                  <a:tcPr marL="134360" marR="134360" marT="32968" marB="3296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65 стран мира</a:t>
                      </a:r>
                    </a:p>
                  </a:txBody>
                  <a:tcPr marL="134360" marR="134360" marT="32968" marB="32968" anchor="ctr"/>
                </a:tc>
              </a:tr>
              <a:tr h="546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PISA-2015</a:t>
                      </a:r>
                    </a:p>
                  </a:txBody>
                  <a:tcPr marL="134360" marR="134360" marT="32968" marB="3296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70 стран мира</a:t>
                      </a:r>
                    </a:p>
                  </a:txBody>
                  <a:tcPr marL="134360" marR="134360" marT="32968" marB="32968" anchor="ctr"/>
                </a:tc>
              </a:tr>
              <a:tr h="546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PISA-2018</a:t>
                      </a:r>
                    </a:p>
                  </a:txBody>
                  <a:tcPr marL="134360" marR="134360" marT="32968" marB="3296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79 стран мира</a:t>
                      </a:r>
                    </a:p>
                  </a:txBody>
                  <a:tcPr marL="134360" marR="134360" marT="32968" marB="32968" anchor="ctr"/>
                </a:tc>
              </a:tr>
            </a:tbl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4000" b="1" i="1" dirty="0"/>
              <a:t>Количество стран-участниц в исследовании PISA</a:t>
            </a:r>
          </a:p>
        </p:txBody>
      </p:sp>
    </p:spTree>
    <p:extLst>
      <p:ext uri="{BB962C8B-B14F-4D97-AF65-F5344CB8AC3E}">
        <p14:creationId xmlns:p14="http://schemas.microsoft.com/office/powerpoint/2010/main" val="30486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311947"/>
              </p:ext>
            </p:extLst>
          </p:nvPr>
        </p:nvGraphicFramePr>
        <p:xfrm>
          <a:off x="0" y="2420888"/>
          <a:ext cx="9036494" cy="38172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51720"/>
                <a:gridCol w="936104"/>
                <a:gridCol w="1008112"/>
                <a:gridCol w="1008112"/>
                <a:gridCol w="931165"/>
                <a:gridCol w="1005243"/>
                <a:gridCol w="1048019"/>
                <a:gridCol w="1048019"/>
              </a:tblGrid>
              <a:tr h="401293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</a:txBody>
                  <a:tcPr marL="90601" marR="90601" marT="45301" marB="45301" anchor="ctr"/>
                </a:tc>
                <a:tc gridSpan="7">
                  <a:txBody>
                    <a:bodyPr/>
                    <a:lstStyle/>
                    <a:p>
                      <a:pPr algn="l"/>
                      <a:endParaRPr lang="ru-RU" sz="1800" b="1" dirty="0">
                        <a:effectLst/>
                      </a:endParaRPr>
                    </a:p>
                  </a:txBody>
                  <a:tcPr marL="90601" marR="90601" marT="45301" marB="4530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295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Направление 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исследования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PISA-2000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PISA-2003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PISA-2006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PISA-2009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PISA-2012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PISA-2015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PISA-2018</a:t>
                      </a:r>
                    </a:p>
                  </a:txBody>
                  <a:tcPr marL="90601" marR="90601" marT="45301" marB="45301" anchor="ctr"/>
                </a:tc>
              </a:tr>
              <a:tr h="1004613"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Естественно-научная грамотность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26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35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39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37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32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33</a:t>
                      </a:r>
                    </a:p>
                  </a:txBody>
                  <a:tcPr marL="90601" marR="90601" marT="45301" marB="45301" anchor="ctr"/>
                </a:tc>
              </a:tr>
              <a:tr h="1004613"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Математическая</a:t>
                      </a:r>
                      <a:b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грамотность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22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29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34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38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34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23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30</a:t>
                      </a:r>
                    </a:p>
                  </a:txBody>
                  <a:tcPr marL="90601" marR="90601" marT="45301" marB="45301" anchor="ctr"/>
                </a:tc>
              </a:tr>
              <a:tr h="70295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Читательская</a:t>
                      </a:r>
                      <a:b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грамотность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27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32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39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43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42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26</a:t>
                      </a:r>
                    </a:p>
                  </a:txBody>
                  <a:tcPr marL="90601" marR="90601" marT="45301" marB="45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31</a:t>
                      </a:r>
                    </a:p>
                  </a:txBody>
                  <a:tcPr marL="90601" marR="90601" marT="45301" marB="45301" anchor="ctr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Место РФ среди других стран-участниц* (по количеству баллов</a:t>
            </a:r>
            <a:r>
              <a:rPr lang="ru-RU" b="1" i="1" dirty="0" smtClean="0"/>
              <a:t>)</a:t>
            </a:r>
            <a:r>
              <a:rPr lang="ru-RU" altLang="ru-RU" b="1" i="1" dirty="0">
                <a:solidFill>
                  <a:srgbClr val="333333"/>
                </a:solidFill>
                <a:latin typeface="Helvetica"/>
                <a:cs typeface="Arial" pitchFamily="34" charset="0"/>
              </a:rPr>
              <a:t/>
            </a:r>
            <a:br>
              <a:rPr lang="ru-RU" altLang="ru-RU" b="1" i="1" dirty="0">
                <a:solidFill>
                  <a:srgbClr val="333333"/>
                </a:solidFill>
                <a:latin typeface="Helvetica"/>
                <a:cs typeface="Arial" pitchFamily="34" charset="0"/>
              </a:rPr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5727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071971"/>
              </p:ext>
            </p:extLst>
          </p:nvPr>
        </p:nvGraphicFramePr>
        <p:xfrm>
          <a:off x="251520" y="2636912"/>
          <a:ext cx="8686799" cy="331006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88232"/>
                <a:gridCol w="792088"/>
                <a:gridCol w="936104"/>
                <a:gridCol w="912485"/>
                <a:gridCol w="976622"/>
                <a:gridCol w="966342"/>
                <a:gridCol w="1007463"/>
                <a:gridCol w="1007463"/>
              </a:tblGrid>
              <a:tr h="633481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Направление исследования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PISA-2000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PISA-2003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PISA-2006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PISA-2009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PISA-2012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PISA-2015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PISA-2018</a:t>
                      </a:r>
                    </a:p>
                  </a:txBody>
                  <a:tcPr marL="90497" marR="90497" marT="45249" marB="45249" anchor="ctr"/>
                </a:tc>
              </a:tr>
              <a:tr h="90497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Естественно-научная грамотность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460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489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479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478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486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487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478</a:t>
                      </a:r>
                    </a:p>
                  </a:txBody>
                  <a:tcPr marL="90497" marR="90497" marT="45249" marB="45249" anchor="ctr"/>
                </a:tc>
              </a:tr>
              <a:tr h="904973"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Математическая</a:t>
                      </a:r>
                      <a:b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грамотность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478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468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476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468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482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494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488</a:t>
                      </a:r>
                    </a:p>
                  </a:txBody>
                  <a:tcPr marL="90497" marR="90497" marT="45249" marB="45249" anchor="ctr"/>
                </a:tc>
              </a:tr>
              <a:tr h="633481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Читательская</a:t>
                      </a:r>
                      <a:b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грамотность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462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442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440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459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475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495</a:t>
                      </a:r>
                    </a:p>
                  </a:txBody>
                  <a:tcPr marL="90497" marR="90497" marT="45249" marB="45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479</a:t>
                      </a:r>
                    </a:p>
                  </a:txBody>
                  <a:tcPr marL="90497" marR="90497" marT="45249" marB="45249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80920" cy="1431032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Количество баллов РФ (по 1000-балльной шкале)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262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1503</TotalTime>
  <Words>718</Words>
  <Application>Microsoft Office PowerPoint</Application>
  <PresentationFormat>Экран (4:3)</PresentationFormat>
  <Paragraphs>141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Candara</vt:lpstr>
      <vt:lpstr>Helvetica</vt:lpstr>
      <vt:lpstr>Symbol</vt:lpstr>
      <vt:lpstr>Волна</vt:lpstr>
      <vt:lpstr>Функциональная грамотность обучающихся как актуальный результат образования </vt:lpstr>
      <vt:lpstr>Презентация PowerPoint</vt:lpstr>
      <vt:lpstr>Компоненты современной функциональной грамотности</vt:lpstr>
      <vt:lpstr>Организация экономического сотрудничества и развития (ОЭСР) </vt:lpstr>
      <vt:lpstr>Федеральный институт оценки качества образования (ФИОКО)</vt:lpstr>
      <vt:lpstr>Институт стратегии развития образования Российский Академии образования http://skiv.instrao.ru/ </vt:lpstr>
      <vt:lpstr>Количество стран-участниц в исследовании PISA</vt:lpstr>
      <vt:lpstr>Место РФ среди других стран-участниц* (по количеству баллов) </vt:lpstr>
      <vt:lpstr>Количество баллов РФ (по 1000-балльной шкале) </vt:lpstr>
      <vt:lpstr>Презентация PowerPoint</vt:lpstr>
      <vt:lpstr>Презентация PowerPoint</vt:lpstr>
      <vt:lpstr>Презентация PowerPoint</vt:lpstr>
      <vt:lpstr>Причины невысокого рейтинга России </vt:lpstr>
      <vt:lpstr>Готовимся к Мониторингу формирования функциональной грамотности</vt:lpstr>
      <vt:lpstr>Ребенок должен обладать:  </vt:lpstr>
      <vt:lpstr>Цель учителя - развить ребёнка </vt:lpstr>
      <vt:lpstr>Условия достижения данной цели: </vt:lpstr>
      <vt:lpstr>Формируем функциональную грамотность</vt:lpstr>
      <vt:lpstr>Как переориентировать учебный процесс на эффективное овладение функциональной грамотностью?  </vt:lpstr>
      <vt:lpstr>Пути решения проблемы</vt:lpstr>
      <vt:lpstr>Пути решения проблемы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</dc:title>
  <dc:creator>Учитель</dc:creator>
  <cp:lastModifiedBy>Admin</cp:lastModifiedBy>
  <cp:revision>49</cp:revision>
  <cp:lastPrinted>2022-08-23T09:44:24Z</cp:lastPrinted>
  <dcterms:created xsi:type="dcterms:W3CDTF">2022-03-20T15:43:16Z</dcterms:created>
  <dcterms:modified xsi:type="dcterms:W3CDTF">2022-09-28T06:22:31Z</dcterms:modified>
</cp:coreProperties>
</file>