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56" r:id="rId4"/>
    <p:sldId id="257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32609408243826E-2"/>
          <c:y val="2.4999995526128218E-2"/>
          <c:w val="0.88076657091209343"/>
          <c:h val="0.80700021349316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Пробный ЕГЭ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Кол-во участников ЕГЭ</c:v>
                </c:pt>
                <c:pt idx="1">
                  <c:v>Качество знаний, %</c:v>
                </c:pt>
                <c:pt idx="2">
                  <c:v>"5", %</c:v>
                </c:pt>
                <c:pt idx="3">
                  <c:v>"4", %</c:v>
                </c:pt>
                <c:pt idx="4">
                  <c:v>"3", %</c:v>
                </c:pt>
                <c:pt idx="6">
                  <c:v>Показатель успешности, %</c:v>
                </c:pt>
                <c:pt idx="7">
                  <c:v>Средний балл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</c:v>
                </c:pt>
                <c:pt idx="1">
                  <c:v>45</c:v>
                </c:pt>
                <c:pt idx="2">
                  <c:v>18</c:v>
                </c:pt>
                <c:pt idx="3">
                  <c:v>27</c:v>
                </c:pt>
                <c:pt idx="4">
                  <c:v>55</c:v>
                </c:pt>
                <c:pt idx="6">
                  <c:v>100</c:v>
                </c:pt>
                <c:pt idx="7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6-4D78-96A4-C2C19A01BC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Кол-во участников ЕГЭ</c:v>
                </c:pt>
                <c:pt idx="1">
                  <c:v>Качество знаний, %</c:v>
                </c:pt>
                <c:pt idx="2">
                  <c:v>"5", %</c:v>
                </c:pt>
                <c:pt idx="3">
                  <c:v>"4", %</c:v>
                </c:pt>
                <c:pt idx="4">
                  <c:v>"3", %</c:v>
                </c:pt>
                <c:pt idx="6">
                  <c:v>Показатель успешности, %</c:v>
                </c:pt>
                <c:pt idx="7">
                  <c:v>Средний балл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8926-4D78-96A4-C2C19A01BC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Кол-во участников ЕГЭ</c:v>
                </c:pt>
                <c:pt idx="1">
                  <c:v>Качество знаний, %</c:v>
                </c:pt>
                <c:pt idx="2">
                  <c:v>"5", %</c:v>
                </c:pt>
                <c:pt idx="3">
                  <c:v>"4", %</c:v>
                </c:pt>
                <c:pt idx="4">
                  <c:v>"3", %</c:v>
                </c:pt>
                <c:pt idx="6">
                  <c:v>Показатель успешности, %</c:v>
                </c:pt>
                <c:pt idx="7">
                  <c:v>Средний балл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8926-4D78-96A4-C2C19A01B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3822688"/>
        <c:axId val="1573816032"/>
      </c:barChart>
      <c:catAx>
        <c:axId val="157382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816032"/>
        <c:crosses val="autoZero"/>
        <c:auto val="1"/>
        <c:lblAlgn val="ctr"/>
        <c:lblOffset val="100"/>
        <c:noMultiLvlLbl val="0"/>
      </c:catAx>
      <c:valAx>
        <c:axId val="157381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82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9458956519324E-2"/>
          <c:y val="3.7957651602429976E-2"/>
          <c:w val="0.94560533175673855"/>
          <c:h val="0.88477145101106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Качество знаний, %</c:v>
                </c:pt>
                <c:pt idx="1">
                  <c:v>"5", %</c:v>
                </c:pt>
                <c:pt idx="2">
                  <c:v>"4", %</c:v>
                </c:pt>
                <c:pt idx="3">
                  <c:v>"3", %</c:v>
                </c:pt>
                <c:pt idx="4">
                  <c:v>"2",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8-4507-AA90-19BDEF9DC2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Качество знаний, %</c:v>
                </c:pt>
                <c:pt idx="1">
                  <c:v>"5", %</c:v>
                </c:pt>
                <c:pt idx="2">
                  <c:v>"4", %</c:v>
                </c:pt>
                <c:pt idx="3">
                  <c:v>"3", %</c:v>
                </c:pt>
                <c:pt idx="4">
                  <c:v>"2", %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8-4507-AA90-19BDEF9DC2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Качество знаний, %</c:v>
                </c:pt>
                <c:pt idx="1">
                  <c:v>"5", %</c:v>
                </c:pt>
                <c:pt idx="2">
                  <c:v>"4", %</c:v>
                </c:pt>
                <c:pt idx="3">
                  <c:v>"3", %</c:v>
                </c:pt>
                <c:pt idx="4">
                  <c:v>"2", %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30.16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68-4507-AA90-19BDEF9DC25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Качество знаний, %</c:v>
                </c:pt>
                <c:pt idx="1">
                  <c:v>"5", %</c:v>
                </c:pt>
                <c:pt idx="2">
                  <c:v>"4", %</c:v>
                </c:pt>
                <c:pt idx="3">
                  <c:v>"3", %</c:v>
                </c:pt>
                <c:pt idx="4">
                  <c:v>"2", %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41.01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68-4507-AA90-19BDEF9DC25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Качество знаний, %</c:v>
                </c:pt>
                <c:pt idx="1">
                  <c:v>"5", %</c:v>
                </c:pt>
                <c:pt idx="2">
                  <c:v>"4", %</c:v>
                </c:pt>
                <c:pt idx="3">
                  <c:v>"3", %</c:v>
                </c:pt>
                <c:pt idx="4">
                  <c:v>"2", %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23.28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68-4507-AA90-19BDEF9DC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6848463"/>
        <c:axId val="1796853871"/>
      </c:barChart>
      <c:catAx>
        <c:axId val="179684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6853871"/>
        <c:crosses val="autoZero"/>
        <c:auto val="1"/>
        <c:lblAlgn val="ctr"/>
        <c:lblOffset val="100"/>
        <c:noMultiLvlLbl val="0"/>
      </c:catAx>
      <c:valAx>
        <c:axId val="1796853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6848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66978346456695E-2"/>
          <c:y val="0.36486925659022784"/>
          <c:w val="0.82829552165354314"/>
          <c:h val="0.5070752640824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Всего, чел</c:v>
                </c:pt>
                <c:pt idx="1">
                  <c:v>Подтвердили четвертную отметку, чел.</c:v>
                </c:pt>
                <c:pt idx="2">
                  <c:v>Понизили четвертную отметку, чел.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8-4D8F-9FDD-180FE66C7A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Всего, чел</c:v>
                </c:pt>
                <c:pt idx="1">
                  <c:v>Подтвердили четвертную отметку, чел.</c:v>
                </c:pt>
                <c:pt idx="2">
                  <c:v>Понизили четвертную отметку, чел.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38-4D8F-9FDD-180FE66C7A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Всего, чел</c:v>
                </c:pt>
                <c:pt idx="1">
                  <c:v>Подтвердили четвертную отметку, чел.</c:v>
                </c:pt>
                <c:pt idx="2">
                  <c:v>Понизили четвертную отметку, чел.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38-4D8F-9FDD-180FE66C7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3101295"/>
        <c:axId val="1863102543"/>
      </c:barChart>
      <c:catAx>
        <c:axId val="1863101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3102543"/>
        <c:crosses val="autoZero"/>
        <c:auto val="1"/>
        <c:lblAlgn val="ctr"/>
        <c:lblOffset val="100"/>
        <c:noMultiLvlLbl val="0"/>
      </c:catAx>
      <c:valAx>
        <c:axId val="1863102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3101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29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53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28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3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28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18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23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70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5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3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2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29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2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9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77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7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8B0297-5C3A-4174-ACF3-4E8F92295C1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1641B-3C90-4EBE-BCF8-FCE30812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818" y="1828800"/>
            <a:ext cx="950421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ОБ ИТОГАХ </a:t>
            </a:r>
          </a:p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ПРОБНЫХ ЭКЗАМЕНОВ </a:t>
            </a:r>
          </a:p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ПО ГЕОГРАФИИ </a:t>
            </a:r>
          </a:p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В 2024-2025 УЧЕБНОМ ГОДУ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0290" y="5237018"/>
            <a:ext cx="347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Методист МБОУ ДО «ЦДЮТ»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Василевич О.С.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1" y="662705"/>
            <a:ext cx="1734416" cy="9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499" y="733425"/>
            <a:ext cx="10410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Р</a:t>
            </a:r>
            <a:r>
              <a:rPr lang="ru-RU" b="1" u="sng" dirty="0" smtClean="0"/>
              <a:t>асхождения </a:t>
            </a:r>
            <a:r>
              <a:rPr lang="ru-RU" b="1" u="sng" dirty="0"/>
              <a:t>по оцениванию в 1 балл </a:t>
            </a:r>
            <a:r>
              <a:rPr lang="ru-RU" dirty="0"/>
              <a:t>наблюдается у 2 учащихся из МБОУ «Гвардейская школа № 1», 1 учащегося из МБОУ «Перовская школа-гимназия им. Г.Н. </a:t>
            </a:r>
            <a:r>
              <a:rPr lang="ru-RU" dirty="0" err="1"/>
              <a:t>Хачирашвили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b="1" u="sng" dirty="0" smtClean="0"/>
              <a:t>При </a:t>
            </a:r>
            <a:r>
              <a:rPr lang="ru-RU" b="1" u="sng" dirty="0"/>
              <a:t>этом уменьшение количества баллов привело к понижению отметки данных учащихся с «5» на «4». </a:t>
            </a:r>
            <a:endParaRPr lang="ru-RU" b="1" u="sng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остальных МБОУ </a:t>
            </a:r>
            <a:r>
              <a:rPr lang="ru-RU" b="1" u="sng" dirty="0"/>
              <a:t>расхождений по оцениванию нет</a:t>
            </a:r>
            <a:r>
              <a:rPr lang="ru-RU" dirty="0"/>
              <a:t>, что говорит о качественном изучении критериев оценивания заданий ОГЭ учителями школ.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9454" y="101601"/>
            <a:ext cx="1126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ПРОБНЫЙ ОГЭ – 2025. ПЕРЕПРОВЕРКА РАБОТ 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499" y="3041749"/>
            <a:ext cx="10077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b="1" u="sng" dirty="0"/>
              <a:t>К вопросам, вызвавшим трудности</a:t>
            </a:r>
            <a:r>
              <a:rPr lang="ru-RU" dirty="0"/>
              <a:t> у большинства учащихся, по-прежнему можно отнести: </a:t>
            </a:r>
            <a:endParaRPr lang="ru-RU" dirty="0" smtClean="0"/>
          </a:p>
          <a:p>
            <a:r>
              <a:rPr lang="ru-RU" dirty="0" smtClean="0"/>
              <a:t>анализ </a:t>
            </a:r>
            <a:r>
              <a:rPr lang="ru-RU" dirty="0"/>
              <a:t>климатических диаграмм, </a:t>
            </a:r>
            <a:endParaRPr lang="ru-RU" dirty="0" smtClean="0"/>
          </a:p>
          <a:p>
            <a:r>
              <a:rPr lang="ru-RU" dirty="0" smtClean="0"/>
              <a:t>работу </a:t>
            </a:r>
            <a:r>
              <a:rPr lang="ru-RU" dirty="0"/>
              <a:t>с профилем местности, </a:t>
            </a:r>
            <a:endParaRPr lang="ru-RU" dirty="0" smtClean="0"/>
          </a:p>
          <a:p>
            <a:r>
              <a:rPr lang="ru-RU" dirty="0" smtClean="0"/>
              <a:t>определение </a:t>
            </a:r>
            <a:r>
              <a:rPr lang="ru-RU" dirty="0"/>
              <a:t>географических координат, </a:t>
            </a:r>
            <a:endParaRPr lang="ru-RU" dirty="0" smtClean="0"/>
          </a:p>
          <a:p>
            <a:r>
              <a:rPr lang="ru-RU" dirty="0" smtClean="0"/>
              <a:t>знание </a:t>
            </a:r>
            <a:r>
              <a:rPr lang="ru-RU" dirty="0"/>
              <a:t>географической номенклатуры, </a:t>
            </a:r>
            <a:endParaRPr lang="ru-RU" dirty="0" smtClean="0"/>
          </a:p>
          <a:p>
            <a:r>
              <a:rPr lang="ru-RU" dirty="0" smtClean="0"/>
              <a:t>определение </a:t>
            </a:r>
            <a:r>
              <a:rPr lang="ru-RU" dirty="0"/>
              <a:t>регионов России по их описанию, </a:t>
            </a:r>
            <a:endParaRPr lang="ru-RU" dirty="0" smtClean="0"/>
          </a:p>
          <a:p>
            <a:r>
              <a:rPr lang="ru-RU" dirty="0" smtClean="0"/>
              <a:t>приведение </a:t>
            </a:r>
            <a:r>
              <a:rPr lang="ru-RU" dirty="0"/>
              <a:t>аргументов в пользу своей точки зрения. </a:t>
            </a: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693">
            <a:off x="7231062" y="3660577"/>
            <a:ext cx="3965575" cy="22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425" y="1362075"/>
            <a:ext cx="96869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Школы с низкими образовательными результатами</a:t>
            </a:r>
            <a:r>
              <a:rPr lang="ru-RU" dirty="0"/>
              <a:t> муниципального уровня на пробном ОГЭ показали невысокую результативность: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МБОУ </a:t>
            </a:r>
            <a:r>
              <a:rPr lang="ru-RU" b="1" u="sng" dirty="0"/>
              <a:t>«Винницкая школа» </a:t>
            </a:r>
            <a:r>
              <a:rPr lang="ru-RU" dirty="0"/>
              <a:t>- качество знаний 0%, процент обучающихся, получивших на пробном ОГЭ отметку «2» - 43,75%;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МБОУ «</a:t>
            </a:r>
            <a:r>
              <a:rPr lang="ru-RU" b="1" u="sng" dirty="0" err="1"/>
              <a:t>Новоселовская</a:t>
            </a:r>
            <a:r>
              <a:rPr lang="ru-RU" b="1" u="sng" dirty="0"/>
              <a:t> школа» </a:t>
            </a:r>
            <a:r>
              <a:rPr lang="ru-RU" dirty="0"/>
              <a:t>- качество знаний 16,67%, процент обучающихся, получивших на пробном ОГЭ отметку «2» - 37,50%;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МБОУ </a:t>
            </a:r>
            <a:r>
              <a:rPr lang="ru-RU" b="1" u="sng" dirty="0"/>
              <a:t>«</a:t>
            </a:r>
            <a:r>
              <a:rPr lang="ru-RU" b="1" u="sng" dirty="0" err="1"/>
              <a:t>Родниковская</a:t>
            </a:r>
            <a:r>
              <a:rPr lang="ru-RU" b="1" u="sng" dirty="0"/>
              <a:t> школа-гимназия</a:t>
            </a:r>
            <a:r>
              <a:rPr lang="ru-RU" dirty="0"/>
              <a:t>» - качество знаний 32,08%, процент обучающихся, получивших на пробном ОГЭ отметку «2» - 9,43%; среди обучающихся писали ОГЭ 2 человека, претендующих на аттестат особого образца: 1 человек подтвердил четвертную отметку, 1 человек – понизил четвертную отметку на 1 балл;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МБОУ </a:t>
            </a:r>
            <a:r>
              <a:rPr lang="ru-RU" b="1" u="sng" dirty="0"/>
              <a:t>«</a:t>
            </a:r>
            <a:r>
              <a:rPr lang="ru-RU" b="1" u="sng" dirty="0" err="1"/>
              <a:t>Скворцовская</a:t>
            </a:r>
            <a:r>
              <a:rPr lang="ru-RU" b="1" u="sng" dirty="0"/>
              <a:t> школа</a:t>
            </a:r>
            <a:r>
              <a:rPr lang="ru-RU" dirty="0"/>
              <a:t>» - качество знаний 33,33%, процент обучающихся, получивших на пробном ОГЭ отметку «2» - 14,29%;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МБОУ </a:t>
            </a:r>
            <a:r>
              <a:rPr lang="ru-RU" b="1" u="sng" dirty="0"/>
              <a:t>«Пожарская школа»</a:t>
            </a:r>
            <a:r>
              <a:rPr lang="ru-RU" dirty="0"/>
              <a:t> - качество знаний 34%, процент обучающихся, получивших на пробном ОГЭ отметку «2» - 33%;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МБОУ </a:t>
            </a:r>
            <a:r>
              <a:rPr lang="ru-RU" b="1" u="sng" dirty="0"/>
              <a:t>«</a:t>
            </a:r>
            <a:r>
              <a:rPr lang="ru-RU" b="1" u="sng" dirty="0" err="1"/>
              <a:t>Перевальненская</a:t>
            </a:r>
            <a:r>
              <a:rPr lang="ru-RU" b="1" u="sng" dirty="0"/>
              <a:t> школа им. Ф.И. Федоренко» </a:t>
            </a:r>
            <a:r>
              <a:rPr lang="ru-RU" dirty="0"/>
              <a:t>- качество знаний 36,36%, </a:t>
            </a:r>
            <a:r>
              <a:rPr lang="ru-RU" dirty="0" smtClean="0"/>
              <a:t>         процент </a:t>
            </a:r>
            <a:r>
              <a:rPr lang="ru-RU" dirty="0"/>
              <a:t>обучающихся, получивших на пробном ОГЭ отметку «2» - 54,55%.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9454" y="101601"/>
            <a:ext cx="1126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ПРОБНЫЙ ОГЭ – 2025. ШКОЛЫ С НИЗКИМИ ОБРАЗОВАТЕЛЬНЫМИ РЕЗУЛЬТАТАМИ 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098" y="5422806"/>
            <a:ext cx="1200727" cy="8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454" y="101601"/>
            <a:ext cx="1126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ПРОБНЫЙ ГИА – 2025. РЕКОМЕНДАЦИИ 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9174" y="1066800"/>
            <a:ext cx="102584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</a:t>
            </a:r>
            <a:r>
              <a:rPr lang="ru-RU" sz="2000" dirty="0" smtClean="0"/>
              <a:t>родолжить </a:t>
            </a:r>
            <a:r>
              <a:rPr lang="ru-RU" sz="2000" dirty="0"/>
              <a:t>работу по формированию универсальных учебных действий обучающихся по </a:t>
            </a:r>
            <a:r>
              <a:rPr lang="ru-RU" sz="2000" dirty="0" smtClean="0"/>
              <a:t>географии.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</a:t>
            </a:r>
            <a:r>
              <a:rPr lang="ru-RU" sz="2000" dirty="0" smtClean="0"/>
              <a:t>ыявить </a:t>
            </a:r>
            <a:r>
              <a:rPr lang="ru-RU" sz="2000" dirty="0"/>
              <a:t>причины недостаточной подготовки учащихся к сдаче </a:t>
            </a:r>
            <a:r>
              <a:rPr lang="ru-RU" sz="2000" dirty="0" smtClean="0"/>
              <a:t>ГИА, </a:t>
            </a:r>
            <a:r>
              <a:rPr lang="ru-RU" sz="2000" dirty="0"/>
              <a:t>которые привели к значительному расхождению между отметкой за четверть и отметкой за пробный </a:t>
            </a:r>
            <a:r>
              <a:rPr lang="ru-RU" sz="2000" dirty="0" smtClean="0"/>
              <a:t>ОГЭ/ЕГЭ.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</a:t>
            </a:r>
            <a:r>
              <a:rPr lang="ru-RU" sz="2000" dirty="0" smtClean="0"/>
              <a:t>родолжить </a:t>
            </a:r>
            <a:r>
              <a:rPr lang="ru-RU" sz="2000" dirty="0"/>
              <a:t>применять  </a:t>
            </a:r>
            <a:r>
              <a:rPr lang="ru-RU" sz="2000" dirty="0" err="1"/>
              <a:t>разноуровневые</a:t>
            </a:r>
            <a:r>
              <a:rPr lang="ru-RU" sz="2000" dirty="0"/>
              <a:t> тесты, решение задач, работу со статистическими материалами, работу с географическим текстом, номенклатурой, включать задания ОГЭ на различных этапах урока,  проводить постоянную работу с географической и топографической картой, использовать в работе материалы открытого банка заданий ОГЭ с сайта </a:t>
            </a:r>
            <a:r>
              <a:rPr lang="ru-RU" sz="2000" i="1" dirty="0"/>
              <a:t>https://fipi.ru</a:t>
            </a:r>
            <a:r>
              <a:rPr lang="ru-RU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</a:t>
            </a:r>
            <a:r>
              <a:rPr lang="ru-RU" sz="2000" dirty="0" smtClean="0"/>
              <a:t>овторно </a:t>
            </a:r>
            <a:r>
              <a:rPr lang="ru-RU" sz="2000" dirty="0"/>
              <a:t>изучить критерии оценивания заданий ОГЭ по географии и правильность заполнения бланков ответов № 1 и №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</a:t>
            </a:r>
            <a:r>
              <a:rPr lang="ru-RU" sz="2000" dirty="0" smtClean="0"/>
              <a:t>апланировать </a:t>
            </a:r>
            <a:r>
              <a:rPr lang="ru-RU" sz="2000" dirty="0"/>
              <a:t>консультации по подготовке к </a:t>
            </a:r>
            <a:r>
              <a:rPr lang="ru-RU" sz="2000" dirty="0" smtClean="0"/>
              <a:t>ОГЭ/ЕГЭ </a:t>
            </a:r>
            <a:r>
              <a:rPr lang="ru-RU" sz="2000" dirty="0"/>
              <a:t>с обучающимися, имеющими низкую мотивацию к обучению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71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643467"/>
            <a:ext cx="6743700" cy="55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35" y="143316"/>
            <a:ext cx="8717973" cy="594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94373"/>
              </p:ext>
            </p:extLst>
          </p:nvPr>
        </p:nvGraphicFramePr>
        <p:xfrm>
          <a:off x="1385451" y="868219"/>
          <a:ext cx="8793020" cy="5135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897">
                  <a:extLst>
                    <a:ext uri="{9D8B030D-6E8A-4147-A177-3AD203B41FA5}">
                      <a16:colId xmlns:a16="http://schemas.microsoft.com/office/drawing/2014/main" val="3003567747"/>
                    </a:ext>
                  </a:extLst>
                </a:gridCol>
                <a:gridCol w="807781">
                  <a:extLst>
                    <a:ext uri="{9D8B030D-6E8A-4147-A177-3AD203B41FA5}">
                      <a16:colId xmlns:a16="http://schemas.microsoft.com/office/drawing/2014/main" val="2127565558"/>
                    </a:ext>
                  </a:extLst>
                </a:gridCol>
                <a:gridCol w="1038367">
                  <a:extLst>
                    <a:ext uri="{9D8B030D-6E8A-4147-A177-3AD203B41FA5}">
                      <a16:colId xmlns:a16="http://schemas.microsoft.com/office/drawing/2014/main" val="1631424711"/>
                    </a:ext>
                  </a:extLst>
                </a:gridCol>
                <a:gridCol w="866502">
                  <a:extLst>
                    <a:ext uri="{9D8B030D-6E8A-4147-A177-3AD203B41FA5}">
                      <a16:colId xmlns:a16="http://schemas.microsoft.com/office/drawing/2014/main" val="4233438928"/>
                    </a:ext>
                  </a:extLst>
                </a:gridCol>
                <a:gridCol w="601465">
                  <a:extLst>
                    <a:ext uri="{9D8B030D-6E8A-4147-A177-3AD203B41FA5}">
                      <a16:colId xmlns:a16="http://schemas.microsoft.com/office/drawing/2014/main" val="183581506"/>
                    </a:ext>
                  </a:extLst>
                </a:gridCol>
                <a:gridCol w="1263061">
                  <a:extLst>
                    <a:ext uri="{9D8B030D-6E8A-4147-A177-3AD203B41FA5}">
                      <a16:colId xmlns:a16="http://schemas.microsoft.com/office/drawing/2014/main" val="3561796889"/>
                    </a:ext>
                  </a:extLst>
                </a:gridCol>
                <a:gridCol w="803694">
                  <a:extLst>
                    <a:ext uri="{9D8B030D-6E8A-4147-A177-3AD203B41FA5}">
                      <a16:colId xmlns:a16="http://schemas.microsoft.com/office/drawing/2014/main" val="817394846"/>
                    </a:ext>
                  </a:extLst>
                </a:gridCol>
                <a:gridCol w="896253">
                  <a:extLst>
                    <a:ext uri="{9D8B030D-6E8A-4147-A177-3AD203B41FA5}">
                      <a16:colId xmlns:a16="http://schemas.microsoft.com/office/drawing/2014/main" val="817510858"/>
                    </a:ext>
                  </a:extLst>
                </a:gridCol>
              </a:tblGrid>
              <a:tr h="1445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МБОУ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Кол-во участников ЕГЭ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Первичный балл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Тестовый балл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en-US" sz="1200">
                          <a:effectLst/>
                        </a:rPr>
                        <a:t>Min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балл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Перевод тестового балла в отметку по 5-балльной шкале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КЗ,%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Показатель успешности, 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val="1190916535"/>
                  </a:ext>
                </a:extLst>
              </a:tr>
              <a:tr h="1445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«Лицей Крымской весны»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31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51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57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68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val="325243998"/>
                  </a:ext>
                </a:extLst>
              </a:tr>
              <a:tr h="613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«Добровская школа-гимназия им. Я.М. Слонимского»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37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val="574942623"/>
                  </a:ext>
                </a:extLst>
              </a:tr>
              <a:tr h="610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«Заречненская школа им. 126 ОГББО»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53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val="2378740947"/>
                  </a:ext>
                </a:extLst>
              </a:tr>
              <a:tr h="409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«Николаевская школа»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31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68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val="2478335283"/>
                  </a:ext>
                </a:extLst>
              </a:tr>
              <a:tr h="610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«Партизанская школа им. А.П. Богданова»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val="17295846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509" y="110837"/>
            <a:ext cx="1126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ПРОБНЫЙ ЕГЭ – 2025. СТАТИСТИЧЕСКИЕ ДАННЫЕ 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471" y="628387"/>
            <a:ext cx="1392923" cy="8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4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402423"/>
              </p:ext>
            </p:extLst>
          </p:nvPr>
        </p:nvGraphicFramePr>
        <p:xfrm>
          <a:off x="1812097" y="1006763"/>
          <a:ext cx="7943271" cy="456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9454" y="101601"/>
            <a:ext cx="1126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ПРОБНЫЙ ЕГЭ – 2025. ОСНОВНЫЕ ПОКАЗАТЕЛИ ПРОБНОГО ЕГЭ 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762" y="5366641"/>
            <a:ext cx="1392923" cy="86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109" y="5569528"/>
            <a:ext cx="1020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Качество знаний - 45%, показатель успешности -  100%, средний балл  – 3,6. </a:t>
            </a:r>
          </a:p>
          <a:p>
            <a:r>
              <a:rPr lang="ru-RU" b="1" dirty="0"/>
              <a:t>Средний тестовый балл -  49,8 балла.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52945" y="673820"/>
            <a:ext cx="885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Всего участников – 11 человек, 5 МБОУ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2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74263"/>
              </p:ext>
            </p:extLst>
          </p:nvPr>
        </p:nvGraphicFramePr>
        <p:xfrm>
          <a:off x="905164" y="628387"/>
          <a:ext cx="9199419" cy="4811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6677">
                  <a:extLst>
                    <a:ext uri="{9D8B030D-6E8A-4147-A177-3AD203B41FA5}">
                      <a16:colId xmlns:a16="http://schemas.microsoft.com/office/drawing/2014/main" val="2429135939"/>
                    </a:ext>
                  </a:extLst>
                </a:gridCol>
                <a:gridCol w="1498474">
                  <a:extLst>
                    <a:ext uri="{9D8B030D-6E8A-4147-A177-3AD203B41FA5}">
                      <a16:colId xmlns:a16="http://schemas.microsoft.com/office/drawing/2014/main" val="3797733507"/>
                    </a:ext>
                  </a:extLst>
                </a:gridCol>
                <a:gridCol w="1498474">
                  <a:extLst>
                    <a:ext uri="{9D8B030D-6E8A-4147-A177-3AD203B41FA5}">
                      <a16:colId xmlns:a16="http://schemas.microsoft.com/office/drawing/2014/main" val="830664074"/>
                    </a:ext>
                  </a:extLst>
                </a:gridCol>
                <a:gridCol w="1465794">
                  <a:extLst>
                    <a:ext uri="{9D8B030D-6E8A-4147-A177-3AD203B41FA5}">
                      <a16:colId xmlns:a16="http://schemas.microsoft.com/office/drawing/2014/main" val="3775095060"/>
                    </a:ext>
                  </a:extLst>
                </a:gridCol>
              </a:tblGrid>
              <a:tr h="723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МБОУ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Отметка за 2 четверть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Отметка за  ЕГЭ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Динамика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4737797"/>
                  </a:ext>
                </a:extLst>
              </a:tr>
              <a:tr h="1345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«Лицей Крымской весны»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5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-1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-1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-2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-1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-1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=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032703"/>
                  </a:ext>
                </a:extLst>
              </a:tr>
              <a:tr h="7230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«Добровская школа-гимназия им. Я.М. Слонимского»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4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3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-1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-1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909296"/>
                  </a:ext>
                </a:extLst>
              </a:tr>
              <a:tr h="350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«</a:t>
                      </a:r>
                      <a:r>
                        <a:rPr lang="ru-RU" sz="1900" dirty="0" err="1">
                          <a:effectLst/>
                        </a:rPr>
                        <a:t>Заречненская</a:t>
                      </a:r>
                      <a:r>
                        <a:rPr lang="ru-RU" sz="1900" dirty="0">
                          <a:effectLst/>
                        </a:rPr>
                        <a:t> школа им. 126 ОГББО»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4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-1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525400"/>
                  </a:ext>
                </a:extLst>
              </a:tr>
              <a:tr h="350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«Николаевская школа»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=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180020"/>
                  </a:ext>
                </a:extLst>
              </a:tr>
              <a:tr h="350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«Партизанская школа им. А.П. Богданова»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3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-2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84227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400" y="110836"/>
            <a:ext cx="1126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ПРОБНЫЙ ЕГЭ – 2025. СРАВНЕНИЕ ЧЕТВЕРТНОЙ ОТМЕТКИ И ОТМЕТКИ ЗА ПРОБНЫЙ ЕГЭ 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164" y="5486402"/>
            <a:ext cx="1076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Подтвердили </a:t>
            </a:r>
            <a:r>
              <a:rPr lang="ru-RU" b="1" dirty="0"/>
              <a:t>отметку за год – 2 человека (18%), понизили – 9 человек (82%). </a:t>
            </a:r>
            <a:endParaRPr lang="ru-RU" b="1" dirty="0" smtClean="0"/>
          </a:p>
          <a:p>
            <a:r>
              <a:rPr lang="ru-RU" b="1" dirty="0" smtClean="0"/>
              <a:t>Из </a:t>
            </a:r>
            <a:r>
              <a:rPr lang="ru-RU" b="1" dirty="0"/>
              <a:t>них – 2 учащихся (18%) понизили отметку на уровень (с «5» на «3»). 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471" y="628387"/>
            <a:ext cx="1392923" cy="8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0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3" y="627302"/>
            <a:ext cx="1200727" cy="8004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592" y="188537"/>
            <a:ext cx="8095440" cy="58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5366562"/>
              </p:ext>
            </p:extLst>
          </p:nvPr>
        </p:nvGraphicFramePr>
        <p:xfrm>
          <a:off x="3084945" y="1311565"/>
          <a:ext cx="6216073" cy="412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9454" y="101601"/>
            <a:ext cx="1126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ПРОБНЫЙ ОГЭ – 2025. ОСНОВНЫЕ ПОКАЗАТЕЛИ ПРОБНОГО ОГЭ 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802" y="678679"/>
            <a:ext cx="1200727" cy="8004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6764" y="812800"/>
            <a:ext cx="534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Всего участников – 1207 человек, 39 МБОУ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5164" y="5560291"/>
            <a:ext cx="9476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Качество знаний </a:t>
            </a:r>
            <a:r>
              <a:rPr lang="ru-RU" b="1" dirty="0"/>
              <a:t>-</a:t>
            </a:r>
            <a:r>
              <a:rPr lang="ru-RU" b="1" dirty="0" smtClean="0"/>
              <a:t> </a:t>
            </a:r>
            <a:r>
              <a:rPr lang="ru-RU" b="1" dirty="0"/>
              <a:t>35,71%, </a:t>
            </a:r>
            <a:r>
              <a:rPr lang="ru-RU" b="1" dirty="0" smtClean="0"/>
              <a:t>показатель </a:t>
            </a:r>
            <a:r>
              <a:rPr lang="ru-RU" b="1" dirty="0"/>
              <a:t>успешности – 76,72</a:t>
            </a:r>
            <a:r>
              <a:rPr lang="ru-RU" b="1" dirty="0" smtClean="0"/>
              <a:t>%, средний </a:t>
            </a:r>
            <a:r>
              <a:rPr lang="ru-RU" b="1" dirty="0"/>
              <a:t>балл по предмету – 3,2.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9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450" y="3448050"/>
            <a:ext cx="10315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b="1" u="sng" dirty="0"/>
              <a:t>Положительную динамику между четвертной отметкой и отметкой за пробный ОГЭ </a:t>
            </a:r>
            <a:r>
              <a:rPr lang="ru-RU" dirty="0"/>
              <a:t>показали обучающиеся 2 МБОУ: «</a:t>
            </a:r>
            <a:r>
              <a:rPr lang="ru-RU" dirty="0" err="1"/>
              <a:t>Журавлевская</a:t>
            </a:r>
            <a:r>
              <a:rPr lang="ru-RU" dirty="0"/>
              <a:t> школа» (отметка за ОГЭ выше отметки за четверть на 9,27%), «</a:t>
            </a:r>
            <a:r>
              <a:rPr lang="ru-RU" dirty="0" err="1"/>
              <a:t>Трехпрудненская</a:t>
            </a:r>
            <a:r>
              <a:rPr lang="ru-RU" dirty="0"/>
              <a:t> школа-гимназия им. К.Д. Ушинского» (отметка за ОГЭ выше отметки за четверть на 0,68%).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 smtClean="0"/>
              <a:t>Наибольшую </a:t>
            </a:r>
            <a:r>
              <a:rPr lang="ru-RU" b="1" u="sng" dirty="0"/>
              <a:t>отрицательную динамику показали обучающиеся МБОУ: </a:t>
            </a:r>
            <a:r>
              <a:rPr lang="ru-RU" dirty="0"/>
              <a:t>«</a:t>
            </a:r>
            <a:r>
              <a:rPr lang="ru-RU" dirty="0" err="1"/>
              <a:t>Молодежненская</a:t>
            </a:r>
            <a:r>
              <a:rPr lang="ru-RU" dirty="0"/>
              <a:t> школа № 2» (понижение отметки за ОГЭ на 90,91%), «Лицей Крымской весны» (понижение отметки за ОГЭ на 66,57%), «</a:t>
            </a:r>
            <a:r>
              <a:rPr lang="ru-RU" dirty="0" err="1"/>
              <a:t>Мирновская</a:t>
            </a:r>
            <a:r>
              <a:rPr lang="ru-RU" dirty="0"/>
              <a:t> школа № 2» (понижение отметки на 55, 22%), «</a:t>
            </a:r>
            <a:r>
              <a:rPr lang="ru-RU" dirty="0" err="1"/>
              <a:t>Мирновская</a:t>
            </a:r>
            <a:r>
              <a:rPr lang="ru-RU" dirty="0"/>
              <a:t> школа № 1 им. Н.Н. Белова» (понижение отметки за ОГЭ на 52,24%).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9175" y="676617"/>
            <a:ext cx="106186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Самое высокое качество знаний </a:t>
            </a:r>
            <a:r>
              <a:rPr lang="ru-RU" b="1" u="sng" dirty="0" smtClean="0"/>
              <a:t>- </a:t>
            </a:r>
            <a:r>
              <a:rPr lang="ru-RU" dirty="0" smtClean="0"/>
              <a:t> </a:t>
            </a:r>
            <a:r>
              <a:rPr lang="ru-RU" dirty="0"/>
              <a:t>МБОУ «</a:t>
            </a:r>
            <a:r>
              <a:rPr lang="ru-RU" dirty="0" err="1"/>
              <a:t>Заречненская</a:t>
            </a:r>
            <a:r>
              <a:rPr lang="ru-RU" dirty="0"/>
              <a:t> школа им. 126 ОГББО» (82%) и  МБОУ «Гвардейская школа-гимназия № 3» (80%). 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Отсутствует качество знаний (0%) </a:t>
            </a:r>
            <a:r>
              <a:rPr lang="ru-RU" b="1" u="sng" dirty="0" smtClean="0"/>
              <a:t>- </a:t>
            </a:r>
            <a:r>
              <a:rPr lang="ru-RU" dirty="0" smtClean="0"/>
              <a:t> </a:t>
            </a:r>
            <a:r>
              <a:rPr lang="ru-RU" dirty="0"/>
              <a:t>МБОУ </a:t>
            </a:r>
            <a:r>
              <a:rPr lang="ru-RU" dirty="0" smtClean="0"/>
              <a:t>«Винницкая </a:t>
            </a:r>
            <a:r>
              <a:rPr lang="ru-RU" dirty="0"/>
              <a:t>школа», «</a:t>
            </a:r>
            <a:r>
              <a:rPr lang="ru-RU" dirty="0" err="1"/>
              <a:t>Укромновская</a:t>
            </a:r>
            <a:r>
              <a:rPr lang="ru-RU" dirty="0"/>
              <a:t> школа». </a:t>
            </a:r>
            <a:r>
              <a:rPr lang="ru-RU" dirty="0" smtClean="0"/>
              <a:t>     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Наибольшее количество неудовлетворительных </a:t>
            </a:r>
            <a:r>
              <a:rPr lang="ru-RU" b="1" u="sng" dirty="0" smtClean="0"/>
              <a:t>результатов</a:t>
            </a:r>
            <a:r>
              <a:rPr lang="ru-RU" dirty="0" smtClean="0"/>
              <a:t> -  МБОУ </a:t>
            </a:r>
            <a:r>
              <a:rPr lang="ru-RU" dirty="0"/>
              <a:t>«</a:t>
            </a:r>
            <a:r>
              <a:rPr lang="ru-RU" dirty="0" err="1"/>
              <a:t>Укромновская</a:t>
            </a:r>
            <a:r>
              <a:rPr lang="ru-RU" dirty="0"/>
              <a:t> школа» (75,86%), «</a:t>
            </a:r>
            <a:r>
              <a:rPr lang="ru-RU" dirty="0" err="1"/>
              <a:t>Мирновская</a:t>
            </a:r>
            <a:r>
              <a:rPr lang="ru-RU" dirty="0"/>
              <a:t> школа № 1 им. Н.Н. Белова» (66,67%), «</a:t>
            </a:r>
            <a:r>
              <a:rPr lang="ru-RU" dirty="0" err="1"/>
              <a:t>Перевальненская</a:t>
            </a:r>
            <a:r>
              <a:rPr lang="ru-RU" dirty="0"/>
              <a:t> школа им. Ф.И. Федоренко» (54,55%), «</a:t>
            </a:r>
            <a:r>
              <a:rPr lang="ru-RU" dirty="0" err="1"/>
              <a:t>Урожайновская</a:t>
            </a:r>
            <a:r>
              <a:rPr lang="ru-RU" dirty="0"/>
              <a:t> школа им. К.В. Варлыгина» (53,57%), «</a:t>
            </a:r>
            <a:r>
              <a:rPr lang="ru-RU" dirty="0" err="1"/>
              <a:t>Залесская</a:t>
            </a:r>
            <a:r>
              <a:rPr lang="ru-RU" dirty="0"/>
              <a:t> школа» (50%), «Партизанская школа им. А.П. Богданова» (47,62%), «Донская школа имени В.П. Давиденко» (46,67%), «</a:t>
            </a:r>
            <a:r>
              <a:rPr lang="ru-RU" dirty="0" err="1"/>
              <a:t>Маленская</a:t>
            </a:r>
            <a:r>
              <a:rPr lang="ru-RU" dirty="0"/>
              <a:t> школа» (45,16%), «Винницкая школа» (43,75%), «</a:t>
            </a:r>
            <a:r>
              <a:rPr lang="ru-RU" dirty="0" err="1"/>
              <a:t>Мазанская</a:t>
            </a:r>
            <a:r>
              <a:rPr lang="ru-RU" dirty="0"/>
              <a:t> школа» (41,67%), «</a:t>
            </a:r>
            <a:r>
              <a:rPr lang="ru-RU" dirty="0" err="1"/>
              <a:t>Молодежненская</a:t>
            </a:r>
            <a:r>
              <a:rPr lang="ru-RU" dirty="0"/>
              <a:t> школа № 2» (40,91%), «</a:t>
            </a:r>
            <a:r>
              <a:rPr lang="ru-RU" dirty="0" err="1"/>
              <a:t>Новоселовская</a:t>
            </a:r>
            <a:r>
              <a:rPr lang="ru-RU" dirty="0"/>
              <a:t> школа» (37,50%), «</a:t>
            </a:r>
            <a:r>
              <a:rPr lang="ru-RU" dirty="0" err="1"/>
              <a:t>Мирновская</a:t>
            </a:r>
            <a:r>
              <a:rPr lang="ru-RU" dirty="0"/>
              <a:t> школа № 2» (36,11%), «Пожарская школа» (33%).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9454" y="101601"/>
            <a:ext cx="1126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ПРОБНЫЙ ОГЭ – 2025. ОСНОВНЫЕ ПОКАЗАТЕЛИ ПРОБНОГО ОГЭ 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098" y="5422806"/>
            <a:ext cx="1200727" cy="8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108" y="2069414"/>
            <a:ext cx="2278589" cy="2357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175" y="699253"/>
            <a:ext cx="9125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учащихся, претендующих на получение аттестата особого образца, участие в ОГЭ по географии принимали </a:t>
            </a:r>
            <a:r>
              <a:rPr lang="ru-RU" b="1" u="sng" dirty="0"/>
              <a:t>55 человек из 22 МБОУ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них:</a:t>
            </a:r>
          </a:p>
          <a:p>
            <a:r>
              <a:rPr lang="ru-RU" b="1" u="sng" dirty="0"/>
              <a:t>подтвердили четвертную отмет</a:t>
            </a:r>
            <a:r>
              <a:rPr lang="ru-RU" dirty="0"/>
              <a:t>ку – 31 человек (</a:t>
            </a:r>
            <a:r>
              <a:rPr lang="ru-RU" dirty="0" smtClean="0"/>
              <a:t>56,36%);</a:t>
            </a:r>
          </a:p>
          <a:p>
            <a:r>
              <a:rPr lang="ru-RU" b="1" u="sng" dirty="0" smtClean="0"/>
              <a:t>понизили </a:t>
            </a:r>
            <a:r>
              <a:rPr lang="ru-RU" b="1" u="sng" dirty="0"/>
              <a:t>отметку на 1 балл </a:t>
            </a:r>
            <a:r>
              <a:rPr lang="ru-RU" dirty="0"/>
              <a:t>– 24 человека (46,64</a:t>
            </a:r>
            <a:r>
              <a:rPr lang="ru-RU" dirty="0" smtClean="0"/>
              <a:t>%)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9454" y="101601"/>
            <a:ext cx="1126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ПРОБНЫЙ ОГЭ – 2025. </a:t>
            </a:r>
            <a:r>
              <a:rPr lang="ru-RU" b="1" dirty="0" smtClean="0">
                <a:solidFill>
                  <a:srgbClr val="000099"/>
                </a:solidFill>
              </a:rPr>
              <a:t>АТТЕСТАТ ОСОБОГО ОБРАЗЦА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39621449"/>
              </p:ext>
            </p:extLst>
          </p:nvPr>
        </p:nvGraphicFramePr>
        <p:xfrm>
          <a:off x="1137066" y="53869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35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</TotalTime>
  <Words>1155</Words>
  <Application>Microsoft Office PowerPoint</Application>
  <PresentationFormat>Широкоэкранный</PresentationFormat>
  <Paragraphs>166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ПК-8</dc:creator>
  <cp:lastModifiedBy>ПК-8</cp:lastModifiedBy>
  <cp:revision>10</cp:revision>
  <dcterms:created xsi:type="dcterms:W3CDTF">2025-04-14T11:00:07Z</dcterms:created>
  <dcterms:modified xsi:type="dcterms:W3CDTF">2025-04-15T08:16:57Z</dcterms:modified>
</cp:coreProperties>
</file>