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62" r:id="rId3"/>
    <p:sldId id="256" r:id="rId4"/>
    <p:sldId id="257" r:id="rId5"/>
    <p:sldId id="258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FFCCCC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8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5332609408243826E-2"/>
          <c:y val="2.4999995526128218E-2"/>
          <c:w val="0.88076657091209343"/>
          <c:h val="0.8070002134931615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Пробный ЕГЭ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Кол-во участников ЕГЭ</c:v>
                </c:pt>
                <c:pt idx="1">
                  <c:v>Качество знаний, %</c:v>
                </c:pt>
                <c:pt idx="2">
                  <c:v>"5", %</c:v>
                </c:pt>
                <c:pt idx="3">
                  <c:v>"4", %</c:v>
                </c:pt>
                <c:pt idx="4">
                  <c:v>"3", %</c:v>
                </c:pt>
                <c:pt idx="6">
                  <c:v>Показатель успешности, %</c:v>
                </c:pt>
                <c:pt idx="7">
                  <c:v>Средний балл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11</c:v>
                </c:pt>
                <c:pt idx="1">
                  <c:v>45</c:v>
                </c:pt>
                <c:pt idx="2">
                  <c:v>18</c:v>
                </c:pt>
                <c:pt idx="3">
                  <c:v>27</c:v>
                </c:pt>
                <c:pt idx="4">
                  <c:v>55</c:v>
                </c:pt>
                <c:pt idx="6">
                  <c:v>100</c:v>
                </c:pt>
                <c:pt idx="7">
                  <c:v>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26-4D78-96A4-C2C19A01BC1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Кол-во участников ЕГЭ</c:v>
                </c:pt>
                <c:pt idx="1">
                  <c:v>Качество знаний, %</c:v>
                </c:pt>
                <c:pt idx="2">
                  <c:v>"5", %</c:v>
                </c:pt>
                <c:pt idx="3">
                  <c:v>"4", %</c:v>
                </c:pt>
                <c:pt idx="4">
                  <c:v>"3", %</c:v>
                </c:pt>
                <c:pt idx="6">
                  <c:v>Показатель успешности, %</c:v>
                </c:pt>
                <c:pt idx="7">
                  <c:v>Средний балл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</c:numCache>
            </c:numRef>
          </c:val>
          <c:extLst>
            <c:ext xmlns:c16="http://schemas.microsoft.com/office/drawing/2014/chart" uri="{C3380CC4-5D6E-409C-BE32-E72D297353CC}">
              <c16:uniqueId val="{00000001-8926-4D78-96A4-C2C19A01BC1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Лист1!$A$2:$A$9</c:f>
              <c:strCache>
                <c:ptCount val="8"/>
                <c:pt idx="0">
                  <c:v>Кол-во участников ЕГЭ</c:v>
                </c:pt>
                <c:pt idx="1">
                  <c:v>Качество знаний, %</c:v>
                </c:pt>
                <c:pt idx="2">
                  <c:v>"5", %</c:v>
                </c:pt>
                <c:pt idx="3">
                  <c:v>"4", %</c:v>
                </c:pt>
                <c:pt idx="4">
                  <c:v>"3", %</c:v>
                </c:pt>
                <c:pt idx="6">
                  <c:v>Показатель успешности, %</c:v>
                </c:pt>
                <c:pt idx="7">
                  <c:v>Средний балл</c:v>
                </c:pt>
              </c:strCache>
            </c:strRef>
          </c:cat>
          <c:val>
            <c:numRef>
              <c:f>Лист1!$D$2:$D$9</c:f>
              <c:numCache>
                <c:formatCode>General</c:formatCode>
                <c:ptCount val="8"/>
              </c:numCache>
            </c:numRef>
          </c:val>
          <c:extLst>
            <c:ext xmlns:c16="http://schemas.microsoft.com/office/drawing/2014/chart" uri="{C3380CC4-5D6E-409C-BE32-E72D297353CC}">
              <c16:uniqueId val="{00000002-8926-4D78-96A4-C2C19A01BC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73822688"/>
        <c:axId val="1573816032"/>
      </c:barChart>
      <c:catAx>
        <c:axId val="1573822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73816032"/>
        <c:crosses val="autoZero"/>
        <c:auto val="1"/>
        <c:lblAlgn val="ctr"/>
        <c:lblOffset val="100"/>
        <c:noMultiLvlLbl val="0"/>
      </c:catAx>
      <c:valAx>
        <c:axId val="1573816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738226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 b="1"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39458956519324E-2"/>
          <c:y val="3.7957651602429976E-2"/>
          <c:w val="0.94560533175673855"/>
          <c:h val="0.884771451011064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Качество знаний, %</c:v>
                </c:pt>
                <c:pt idx="1">
                  <c:v>"5", %</c:v>
                </c:pt>
                <c:pt idx="2">
                  <c:v>"4", %</c:v>
                </c:pt>
                <c:pt idx="3">
                  <c:v>"3", %</c:v>
                </c:pt>
                <c:pt idx="4">
                  <c:v>"2", %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35.71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68-4507-AA90-19BDEF9DC25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Качество знаний, %</c:v>
                </c:pt>
                <c:pt idx="1">
                  <c:v>"5", %</c:v>
                </c:pt>
                <c:pt idx="2">
                  <c:v>"4", %</c:v>
                </c:pt>
                <c:pt idx="3">
                  <c:v>"3", %</c:v>
                </c:pt>
                <c:pt idx="4">
                  <c:v>"2", %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1">
                  <c:v>5.55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E68-4507-AA90-19BDEF9DC25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Качество знаний, %</c:v>
                </c:pt>
                <c:pt idx="1">
                  <c:v>"5", %</c:v>
                </c:pt>
                <c:pt idx="2">
                  <c:v>"4", %</c:v>
                </c:pt>
                <c:pt idx="3">
                  <c:v>"3", %</c:v>
                </c:pt>
                <c:pt idx="4">
                  <c:v>"2", %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2">
                  <c:v>30.16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E68-4507-AA90-19BDEF9DC257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Столбец4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Качество знаний, %</c:v>
                </c:pt>
                <c:pt idx="1">
                  <c:v>"5", %</c:v>
                </c:pt>
                <c:pt idx="2">
                  <c:v>"4", %</c:v>
                </c:pt>
                <c:pt idx="3">
                  <c:v>"3", %</c:v>
                </c:pt>
                <c:pt idx="4">
                  <c:v>"2", %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  <c:pt idx="3">
                  <c:v>41.01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E68-4507-AA90-19BDEF9DC257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Столбец5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Качество знаний, %</c:v>
                </c:pt>
                <c:pt idx="1">
                  <c:v>"5", %</c:v>
                </c:pt>
                <c:pt idx="2">
                  <c:v>"4", %</c:v>
                </c:pt>
                <c:pt idx="3">
                  <c:v>"3", %</c:v>
                </c:pt>
                <c:pt idx="4">
                  <c:v>"2", %</c:v>
                </c:pt>
              </c:strCache>
            </c:strRef>
          </c:cat>
          <c:val>
            <c:numRef>
              <c:f>Лист1!$F$2:$F$6</c:f>
              <c:numCache>
                <c:formatCode>General</c:formatCode>
                <c:ptCount val="5"/>
                <c:pt idx="4">
                  <c:v>23.28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E68-4507-AA90-19BDEF9DC2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96848463"/>
        <c:axId val="1796853871"/>
      </c:barChart>
      <c:catAx>
        <c:axId val="17968484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96853871"/>
        <c:crosses val="autoZero"/>
        <c:auto val="1"/>
        <c:lblAlgn val="ctr"/>
        <c:lblOffset val="100"/>
        <c:noMultiLvlLbl val="0"/>
      </c:catAx>
      <c:valAx>
        <c:axId val="17968538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968484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 b="1"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5766978346456695E-2"/>
          <c:y val="0.36486925659022784"/>
          <c:w val="0.82829552165354314"/>
          <c:h val="0.50707526408247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Всего, чел</c:v>
                </c:pt>
                <c:pt idx="1">
                  <c:v>Подтвердили четвертную отметку, чел.</c:v>
                </c:pt>
                <c:pt idx="2">
                  <c:v>Понизили четвертную отметку, чел.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38-4D8F-9FDD-180FE66C7A0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Всего, чел</c:v>
                </c:pt>
                <c:pt idx="1">
                  <c:v>Подтвердили четвертную отметку, чел.</c:v>
                </c:pt>
                <c:pt idx="2">
                  <c:v>Понизили четвертную отметку, чел.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1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338-4D8F-9FDD-180FE66C7A05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Всего, чел</c:v>
                </c:pt>
                <c:pt idx="1">
                  <c:v>Подтвердили четвертную отметку, чел.</c:v>
                </c:pt>
                <c:pt idx="2">
                  <c:v>Понизили четвертную отметку, чел.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2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338-4D8F-9FDD-180FE66C7A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63101295"/>
        <c:axId val="1863102543"/>
      </c:barChart>
      <c:catAx>
        <c:axId val="18631012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63102543"/>
        <c:crosses val="autoZero"/>
        <c:auto val="1"/>
        <c:lblAlgn val="ctr"/>
        <c:lblOffset val="100"/>
        <c:noMultiLvlLbl val="0"/>
      </c:catAx>
      <c:valAx>
        <c:axId val="18631025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6310129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D8B0297-5C3A-4174-ACF3-4E8F92295C16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5381641B-3C90-4EBE-BCF8-FCE30812AA1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4295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B0297-5C3A-4174-ACF3-4E8F92295C16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1641B-3C90-4EBE-BCF8-FCE30812A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64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B0297-5C3A-4174-ACF3-4E8F92295C16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1641B-3C90-4EBE-BCF8-FCE30812AA1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45310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B0297-5C3A-4174-ACF3-4E8F92295C16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1641B-3C90-4EBE-BCF8-FCE30812AA1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92864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B0297-5C3A-4174-ACF3-4E8F92295C16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1641B-3C90-4EBE-BCF8-FCE30812A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3311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B0297-5C3A-4174-ACF3-4E8F92295C16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1641B-3C90-4EBE-BCF8-FCE30812AA17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42883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B0297-5C3A-4174-ACF3-4E8F92295C16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1641B-3C90-4EBE-BCF8-FCE30812AA1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31863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B0297-5C3A-4174-ACF3-4E8F92295C16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1641B-3C90-4EBE-BCF8-FCE30812AA1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48239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B0297-5C3A-4174-ACF3-4E8F92295C16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1641B-3C90-4EBE-BCF8-FCE30812AA1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6708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B0297-5C3A-4174-ACF3-4E8F92295C16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1641B-3C90-4EBE-BCF8-FCE30812A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059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B0297-5C3A-4174-ACF3-4E8F92295C16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1641B-3C90-4EBE-BCF8-FCE30812AA1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0737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B0297-5C3A-4174-ACF3-4E8F92295C16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1641B-3C90-4EBE-BCF8-FCE30812A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223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B0297-5C3A-4174-ACF3-4E8F92295C16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1641B-3C90-4EBE-BCF8-FCE30812AA17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1293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B0297-5C3A-4174-ACF3-4E8F92295C16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1641B-3C90-4EBE-BCF8-FCE30812AA1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9223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B0297-5C3A-4174-ACF3-4E8F92295C16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1641B-3C90-4EBE-BCF8-FCE30812A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798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B0297-5C3A-4174-ACF3-4E8F92295C16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1641B-3C90-4EBE-BCF8-FCE30812AA1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2773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B0297-5C3A-4174-ACF3-4E8F92295C16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1641B-3C90-4EBE-BCF8-FCE30812A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972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D8B0297-5C3A-4174-ACF3-4E8F92295C16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381641B-3C90-4EBE-BCF8-FCE30812A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68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7818" y="1828800"/>
            <a:ext cx="9504219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0099"/>
                </a:solidFill>
              </a:rPr>
              <a:t>ОБ ИТОГАХ </a:t>
            </a:r>
          </a:p>
          <a:p>
            <a:pPr algn="ctr"/>
            <a:r>
              <a:rPr lang="ru-RU" sz="4800" b="1" dirty="0" smtClean="0">
                <a:solidFill>
                  <a:srgbClr val="000099"/>
                </a:solidFill>
              </a:rPr>
              <a:t>ПРОБНЫХ ЭКЗАМЕНОВ </a:t>
            </a:r>
          </a:p>
          <a:p>
            <a:pPr algn="ctr"/>
            <a:r>
              <a:rPr lang="ru-RU" sz="4800" b="1" dirty="0" smtClean="0">
                <a:solidFill>
                  <a:srgbClr val="000099"/>
                </a:solidFill>
              </a:rPr>
              <a:t>ПО ГЕОГРАФИИ </a:t>
            </a:r>
          </a:p>
          <a:p>
            <a:pPr algn="ctr"/>
            <a:r>
              <a:rPr lang="ru-RU" sz="4800" b="1" dirty="0" smtClean="0">
                <a:solidFill>
                  <a:srgbClr val="000099"/>
                </a:solidFill>
              </a:rPr>
              <a:t>В 2024-2025 УЧЕБНОМ ГОДУ</a:t>
            </a:r>
            <a:endParaRPr lang="ru-RU" sz="4800" b="1" dirty="0">
              <a:solidFill>
                <a:srgbClr val="000099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100290" y="5237018"/>
            <a:ext cx="34728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6600"/>
                </a:solidFill>
              </a:rPr>
              <a:t>Методист МБОУ ДО «ЦДЮТ»</a:t>
            </a:r>
          </a:p>
          <a:p>
            <a:r>
              <a:rPr lang="ru-RU" b="1" dirty="0" smtClean="0">
                <a:solidFill>
                  <a:srgbClr val="006600"/>
                </a:solidFill>
              </a:rPr>
              <a:t>Василевич О.С.</a:t>
            </a:r>
            <a:endParaRPr lang="ru-RU" b="1" dirty="0">
              <a:solidFill>
                <a:srgbClr val="0066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491" y="662705"/>
            <a:ext cx="1734416" cy="999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2168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2499" y="733425"/>
            <a:ext cx="104108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u="sng" dirty="0"/>
              <a:t>Р</a:t>
            </a:r>
            <a:r>
              <a:rPr lang="ru-RU" b="1" u="sng" dirty="0" smtClean="0"/>
              <a:t>асхождения </a:t>
            </a:r>
            <a:r>
              <a:rPr lang="ru-RU" b="1" u="sng" dirty="0"/>
              <a:t>по оцениванию в 1 балл </a:t>
            </a:r>
            <a:r>
              <a:rPr lang="ru-RU" dirty="0"/>
              <a:t>наблюдается у 2 учащихся из МБОУ «Гвардейская школа № 1», 1 учащегося из МБОУ «Перовская школа-гимназия им. Г.Н. </a:t>
            </a:r>
            <a:r>
              <a:rPr lang="ru-RU" dirty="0" err="1"/>
              <a:t>Хачирашвили</a:t>
            </a:r>
            <a:r>
              <a:rPr lang="ru-RU" dirty="0"/>
              <a:t>». </a:t>
            </a:r>
            <a:endParaRPr lang="ru-RU" dirty="0" smtClean="0"/>
          </a:p>
          <a:p>
            <a:r>
              <a:rPr lang="ru-RU" b="1" u="sng" dirty="0" smtClean="0"/>
              <a:t>При </a:t>
            </a:r>
            <a:r>
              <a:rPr lang="ru-RU" b="1" u="sng" dirty="0"/>
              <a:t>этом уменьшение количества баллов привело к понижению отметки данных учащихся с «5» на «4». </a:t>
            </a:r>
            <a:endParaRPr lang="ru-RU" b="1" u="sng" dirty="0" smtClean="0"/>
          </a:p>
          <a:p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В </a:t>
            </a:r>
            <a:r>
              <a:rPr lang="ru-RU" dirty="0"/>
              <a:t>остальных МБОУ </a:t>
            </a:r>
            <a:r>
              <a:rPr lang="ru-RU" b="1" u="sng" dirty="0"/>
              <a:t>расхождений по оцениванию нет</a:t>
            </a:r>
            <a:r>
              <a:rPr lang="ru-RU" dirty="0"/>
              <a:t>, что говорит о качественном изучении критериев оценивания заданий ОГЭ учителями школ.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69454" y="101601"/>
            <a:ext cx="11268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0099"/>
                </a:solidFill>
              </a:rPr>
              <a:t>ПРОБНЫЙ ОГЭ – 2025. ПЕРЕПРОВЕРКА РАБОТ </a:t>
            </a:r>
            <a:r>
              <a:rPr lang="ru-RU" b="1" dirty="0" smtClean="0">
                <a:solidFill>
                  <a:srgbClr val="000099"/>
                </a:solidFill>
              </a:rPr>
              <a:t> </a:t>
            </a:r>
            <a:endParaRPr lang="ru-RU" b="1" dirty="0">
              <a:solidFill>
                <a:srgbClr val="000099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52499" y="3041749"/>
            <a:ext cx="1007745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 </a:t>
            </a:r>
            <a:r>
              <a:rPr lang="ru-RU" b="1" u="sng" dirty="0"/>
              <a:t>К вопросам, вызвавшим трудности</a:t>
            </a:r>
            <a:r>
              <a:rPr lang="ru-RU" dirty="0"/>
              <a:t> у большинства учащихся, по-прежнему можно отнести: </a:t>
            </a:r>
            <a:endParaRPr lang="ru-RU" dirty="0" smtClean="0"/>
          </a:p>
          <a:p>
            <a:r>
              <a:rPr lang="ru-RU" dirty="0" smtClean="0"/>
              <a:t>анализ </a:t>
            </a:r>
            <a:r>
              <a:rPr lang="ru-RU" dirty="0"/>
              <a:t>климатических диаграмм, </a:t>
            </a:r>
            <a:endParaRPr lang="ru-RU" dirty="0" smtClean="0"/>
          </a:p>
          <a:p>
            <a:r>
              <a:rPr lang="ru-RU" dirty="0" smtClean="0"/>
              <a:t>работу </a:t>
            </a:r>
            <a:r>
              <a:rPr lang="ru-RU" dirty="0"/>
              <a:t>с профилем местности, </a:t>
            </a:r>
            <a:endParaRPr lang="ru-RU" dirty="0" smtClean="0"/>
          </a:p>
          <a:p>
            <a:r>
              <a:rPr lang="ru-RU" dirty="0" smtClean="0"/>
              <a:t>определение </a:t>
            </a:r>
            <a:r>
              <a:rPr lang="ru-RU" dirty="0"/>
              <a:t>географических координат, </a:t>
            </a:r>
            <a:endParaRPr lang="ru-RU" dirty="0" smtClean="0"/>
          </a:p>
          <a:p>
            <a:r>
              <a:rPr lang="ru-RU" dirty="0" smtClean="0"/>
              <a:t>знание </a:t>
            </a:r>
            <a:r>
              <a:rPr lang="ru-RU" dirty="0"/>
              <a:t>географической номенклатуры, </a:t>
            </a:r>
            <a:endParaRPr lang="ru-RU" dirty="0" smtClean="0"/>
          </a:p>
          <a:p>
            <a:r>
              <a:rPr lang="ru-RU" dirty="0" smtClean="0"/>
              <a:t>определение </a:t>
            </a:r>
            <a:r>
              <a:rPr lang="ru-RU" dirty="0"/>
              <a:t>регионов России по их описанию, </a:t>
            </a:r>
            <a:endParaRPr lang="ru-RU" dirty="0" smtClean="0"/>
          </a:p>
          <a:p>
            <a:r>
              <a:rPr lang="ru-RU" dirty="0" smtClean="0"/>
              <a:t>приведение </a:t>
            </a:r>
            <a:r>
              <a:rPr lang="ru-RU" dirty="0"/>
              <a:t>аргументов в пользу своей точки зрения. </a:t>
            </a:r>
          </a:p>
        </p:txBody>
      </p:sp>
      <p:pic>
        <p:nvPicPr>
          <p:cNvPr id="4100" name="Picture 4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7693">
            <a:off x="7231062" y="3660577"/>
            <a:ext cx="3965575" cy="2230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0005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4425" y="1362075"/>
            <a:ext cx="968692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/>
              <a:t>Школы с низкими образовательными результатами</a:t>
            </a:r>
            <a:r>
              <a:rPr lang="ru-RU" dirty="0"/>
              <a:t> муниципального уровня на пробном ОГЭ показали невысокую результативность: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МБОУ </a:t>
            </a:r>
            <a:r>
              <a:rPr lang="ru-RU" b="1" u="sng" dirty="0"/>
              <a:t>«Винницкая школа» </a:t>
            </a:r>
            <a:r>
              <a:rPr lang="ru-RU" dirty="0"/>
              <a:t>- качество знаний 0%, процент обучающихся, получивших на пробном ОГЭ отметку «2» - 43,75%;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МБОУ «</a:t>
            </a:r>
            <a:r>
              <a:rPr lang="ru-RU" b="1" u="sng" dirty="0" err="1"/>
              <a:t>Новоселовская</a:t>
            </a:r>
            <a:r>
              <a:rPr lang="ru-RU" b="1" u="sng" dirty="0"/>
              <a:t> школа» </a:t>
            </a:r>
            <a:r>
              <a:rPr lang="ru-RU" dirty="0"/>
              <a:t>- качество знаний 16,67%, процент обучающихся, получивших на пробном ОГЭ отметку «2» - 37,50%;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МБОУ </a:t>
            </a:r>
            <a:r>
              <a:rPr lang="ru-RU" b="1" u="sng" dirty="0"/>
              <a:t>«</a:t>
            </a:r>
            <a:r>
              <a:rPr lang="ru-RU" b="1" u="sng" dirty="0" err="1"/>
              <a:t>Родниковская</a:t>
            </a:r>
            <a:r>
              <a:rPr lang="ru-RU" b="1" u="sng" dirty="0"/>
              <a:t> школа-гимназия</a:t>
            </a:r>
            <a:r>
              <a:rPr lang="ru-RU" dirty="0"/>
              <a:t>» - качество знаний 32,08%, процент обучающихся, получивших на пробном ОГЭ отметку «2» - 9,43%; среди обучающихся писали ОГЭ 2 человека, претендующих на аттестат особого образца: 1 человек подтвердил четвертную отметку, 1 человек – понизил четвертную отметку на 1 балл;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МБОУ </a:t>
            </a:r>
            <a:r>
              <a:rPr lang="ru-RU" b="1" u="sng" dirty="0"/>
              <a:t>«</a:t>
            </a:r>
            <a:r>
              <a:rPr lang="ru-RU" b="1" u="sng" dirty="0" err="1"/>
              <a:t>Скворцовская</a:t>
            </a:r>
            <a:r>
              <a:rPr lang="ru-RU" b="1" u="sng" dirty="0"/>
              <a:t> школа</a:t>
            </a:r>
            <a:r>
              <a:rPr lang="ru-RU" dirty="0"/>
              <a:t>» - качество знаний 33,33%, процент обучающихся, получивших на пробном ОГЭ отметку «2» - 14,29%;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МБОУ </a:t>
            </a:r>
            <a:r>
              <a:rPr lang="ru-RU" b="1" u="sng" dirty="0"/>
              <a:t>«Пожарская школа»</a:t>
            </a:r>
            <a:r>
              <a:rPr lang="ru-RU" dirty="0"/>
              <a:t> - качество знаний 34%, процент обучающихся, получивших на пробном ОГЭ отметку «2» - 33%;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МБОУ </a:t>
            </a:r>
            <a:r>
              <a:rPr lang="ru-RU" b="1" u="sng" dirty="0"/>
              <a:t>«</a:t>
            </a:r>
            <a:r>
              <a:rPr lang="ru-RU" b="1" u="sng" dirty="0" err="1"/>
              <a:t>Перевальненская</a:t>
            </a:r>
            <a:r>
              <a:rPr lang="ru-RU" b="1" u="sng" dirty="0"/>
              <a:t> школа им. Ф.И. Федоренко» </a:t>
            </a:r>
            <a:r>
              <a:rPr lang="ru-RU" dirty="0"/>
              <a:t>- качество знаний 36,36%, </a:t>
            </a:r>
            <a:r>
              <a:rPr lang="ru-RU" dirty="0" smtClean="0"/>
              <a:t>         процент </a:t>
            </a:r>
            <a:r>
              <a:rPr lang="ru-RU" dirty="0"/>
              <a:t>обучающихся, получивших на пробном ОГЭ отметку «2» - 54,55%.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69454" y="101601"/>
            <a:ext cx="11268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0099"/>
                </a:solidFill>
              </a:rPr>
              <a:t>ПРОБНЫЙ ОГЭ – 2025. ШКОЛЫ С НИЗКИМИ ОБРАЗОВАТЕЛЬНЫМИ РЕЗУЛЬТАТАМИ </a:t>
            </a:r>
            <a:endParaRPr lang="ru-RU" b="1" dirty="0">
              <a:solidFill>
                <a:srgbClr val="000099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3098" y="5422806"/>
            <a:ext cx="1200727" cy="800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063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9454" y="101601"/>
            <a:ext cx="11268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0099"/>
                </a:solidFill>
              </a:rPr>
              <a:t>ПРОБНЫЙ ГИА – 2025. РЕКОМЕНДАЦИИ </a:t>
            </a:r>
            <a:endParaRPr lang="ru-RU" b="1" dirty="0">
              <a:solidFill>
                <a:srgbClr val="000099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19174" y="1066800"/>
            <a:ext cx="1025842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П</a:t>
            </a:r>
            <a:r>
              <a:rPr lang="ru-RU" sz="2000" dirty="0" smtClean="0"/>
              <a:t>родолжить </a:t>
            </a:r>
            <a:r>
              <a:rPr lang="ru-RU" sz="2000" dirty="0"/>
              <a:t>работу по формированию универсальных учебных действий обучающихся по </a:t>
            </a:r>
            <a:r>
              <a:rPr lang="ru-RU" sz="2000" dirty="0" smtClean="0"/>
              <a:t>географии.</a:t>
            </a:r>
            <a:endParaRPr lang="ru-RU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В</a:t>
            </a:r>
            <a:r>
              <a:rPr lang="ru-RU" sz="2000" dirty="0" smtClean="0"/>
              <a:t>ыявить </a:t>
            </a:r>
            <a:r>
              <a:rPr lang="ru-RU" sz="2000" dirty="0"/>
              <a:t>причины недостаточной подготовки учащихся к сдаче </a:t>
            </a:r>
            <a:r>
              <a:rPr lang="ru-RU" sz="2000" dirty="0" smtClean="0"/>
              <a:t>ГИА, </a:t>
            </a:r>
            <a:r>
              <a:rPr lang="ru-RU" sz="2000" dirty="0"/>
              <a:t>которые привели к значительному расхождению между отметкой за четверть и отметкой за пробный </a:t>
            </a:r>
            <a:r>
              <a:rPr lang="ru-RU" sz="2000" dirty="0" smtClean="0"/>
              <a:t>ОГЭ/ЕГЭ.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П</a:t>
            </a:r>
            <a:r>
              <a:rPr lang="ru-RU" sz="2000" dirty="0" smtClean="0"/>
              <a:t>родолжить </a:t>
            </a:r>
            <a:r>
              <a:rPr lang="ru-RU" sz="2000" dirty="0"/>
              <a:t>применять  </a:t>
            </a:r>
            <a:r>
              <a:rPr lang="ru-RU" sz="2000" dirty="0" err="1"/>
              <a:t>разноуровневые</a:t>
            </a:r>
            <a:r>
              <a:rPr lang="ru-RU" sz="2000" dirty="0"/>
              <a:t> тесты, решение задач, работу со статистическими материалами, работу с географическим текстом, номенклатурой, включать задания ОГЭ на различных этапах урока,  проводить постоянную работу с географической и топографической картой, использовать в работе материалы открытого банка заданий ОГЭ с сайта </a:t>
            </a:r>
            <a:r>
              <a:rPr lang="ru-RU" sz="2000" i="1" dirty="0"/>
              <a:t>https://fipi.ru</a:t>
            </a:r>
            <a:r>
              <a:rPr lang="ru-RU" sz="20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П</a:t>
            </a:r>
            <a:r>
              <a:rPr lang="ru-RU" sz="2000" dirty="0" smtClean="0"/>
              <a:t>овторно </a:t>
            </a:r>
            <a:r>
              <a:rPr lang="ru-RU" sz="2000" dirty="0"/>
              <a:t>изучить критерии оценивания заданий ОГЭ по географии и правильность заполнения бланков ответов № 1 и № 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З</a:t>
            </a:r>
            <a:r>
              <a:rPr lang="ru-RU" sz="2000" dirty="0" smtClean="0"/>
              <a:t>апланировать </a:t>
            </a:r>
            <a:r>
              <a:rPr lang="ru-RU" sz="2000" dirty="0"/>
              <a:t>консультации по подготовке к </a:t>
            </a:r>
            <a:r>
              <a:rPr lang="ru-RU" sz="2000" dirty="0" smtClean="0"/>
              <a:t>ОГЭ/ЕГЭ </a:t>
            </a:r>
            <a:r>
              <a:rPr lang="ru-RU" sz="2000" dirty="0"/>
              <a:t>с обучающимися, имеющими низкую мотивацию к обучению</a:t>
            </a:r>
            <a:r>
              <a:rPr lang="ru-RU" sz="2000" dirty="0" smtClean="0"/>
              <a:t>.</a:t>
            </a:r>
            <a:endParaRPr lang="ru-RU" sz="2000" dirty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16717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5150" y="643467"/>
            <a:ext cx="6743700" cy="5557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80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4835" y="143316"/>
            <a:ext cx="8717973" cy="5941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73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2994373"/>
              </p:ext>
            </p:extLst>
          </p:nvPr>
        </p:nvGraphicFramePr>
        <p:xfrm>
          <a:off x="1385451" y="868219"/>
          <a:ext cx="8793020" cy="51354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15897">
                  <a:extLst>
                    <a:ext uri="{9D8B030D-6E8A-4147-A177-3AD203B41FA5}">
                      <a16:colId xmlns:a16="http://schemas.microsoft.com/office/drawing/2014/main" val="3003567747"/>
                    </a:ext>
                  </a:extLst>
                </a:gridCol>
                <a:gridCol w="807781">
                  <a:extLst>
                    <a:ext uri="{9D8B030D-6E8A-4147-A177-3AD203B41FA5}">
                      <a16:colId xmlns:a16="http://schemas.microsoft.com/office/drawing/2014/main" val="2127565558"/>
                    </a:ext>
                  </a:extLst>
                </a:gridCol>
                <a:gridCol w="1038367">
                  <a:extLst>
                    <a:ext uri="{9D8B030D-6E8A-4147-A177-3AD203B41FA5}">
                      <a16:colId xmlns:a16="http://schemas.microsoft.com/office/drawing/2014/main" val="1631424711"/>
                    </a:ext>
                  </a:extLst>
                </a:gridCol>
                <a:gridCol w="866502">
                  <a:extLst>
                    <a:ext uri="{9D8B030D-6E8A-4147-A177-3AD203B41FA5}">
                      <a16:colId xmlns:a16="http://schemas.microsoft.com/office/drawing/2014/main" val="4233438928"/>
                    </a:ext>
                  </a:extLst>
                </a:gridCol>
                <a:gridCol w="601465">
                  <a:extLst>
                    <a:ext uri="{9D8B030D-6E8A-4147-A177-3AD203B41FA5}">
                      <a16:colId xmlns:a16="http://schemas.microsoft.com/office/drawing/2014/main" val="183581506"/>
                    </a:ext>
                  </a:extLst>
                </a:gridCol>
                <a:gridCol w="1263061">
                  <a:extLst>
                    <a:ext uri="{9D8B030D-6E8A-4147-A177-3AD203B41FA5}">
                      <a16:colId xmlns:a16="http://schemas.microsoft.com/office/drawing/2014/main" val="3561796889"/>
                    </a:ext>
                  </a:extLst>
                </a:gridCol>
                <a:gridCol w="803694">
                  <a:extLst>
                    <a:ext uri="{9D8B030D-6E8A-4147-A177-3AD203B41FA5}">
                      <a16:colId xmlns:a16="http://schemas.microsoft.com/office/drawing/2014/main" val="817394846"/>
                    </a:ext>
                  </a:extLst>
                </a:gridCol>
                <a:gridCol w="896253">
                  <a:extLst>
                    <a:ext uri="{9D8B030D-6E8A-4147-A177-3AD203B41FA5}">
                      <a16:colId xmlns:a16="http://schemas.microsoft.com/office/drawing/2014/main" val="817510858"/>
                    </a:ext>
                  </a:extLst>
                </a:gridCol>
              </a:tblGrid>
              <a:tr h="14456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 dirty="0">
                          <a:effectLst/>
                        </a:rPr>
                        <a:t>МБОУ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 dirty="0">
                          <a:effectLst/>
                        </a:rPr>
                        <a:t>Кол-во участников ЕГЭ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>
                          <a:effectLst/>
                        </a:rPr>
                        <a:t>Первичный балл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 dirty="0">
                          <a:effectLst/>
                        </a:rPr>
                        <a:t>Тестовый балл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en-US" sz="1200">
                          <a:effectLst/>
                        </a:rPr>
                        <a:t>Min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>
                          <a:effectLst/>
                        </a:rPr>
                        <a:t>балл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>
                          <a:effectLst/>
                        </a:rPr>
                        <a:t>Перевод тестового балла в отметку по 5-балльной шкале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 dirty="0">
                          <a:effectLst/>
                        </a:rPr>
                        <a:t>КЗ,%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>
                          <a:effectLst/>
                        </a:rPr>
                        <a:t>Показатель успешности, %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extLst>
                  <a:ext uri="{0D108BD9-81ED-4DB2-BD59-A6C34878D82A}">
                    <a16:rowId xmlns:a16="http://schemas.microsoft.com/office/drawing/2014/main" val="1190916535"/>
                  </a:ext>
                </a:extLst>
              </a:tr>
              <a:tr h="144567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 dirty="0">
                          <a:effectLst/>
                        </a:rPr>
                        <a:t>«Лицей Крымской весны»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 dirty="0">
                          <a:effectLst/>
                        </a:rPr>
                        <a:t>6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 dirty="0">
                          <a:effectLst/>
                        </a:rPr>
                        <a:t>9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 dirty="0">
                          <a:effectLst/>
                        </a:rPr>
                        <a:t>13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 dirty="0">
                          <a:effectLst/>
                        </a:rPr>
                        <a:t>15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 dirty="0">
                          <a:effectLst/>
                        </a:rPr>
                        <a:t>19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 dirty="0">
                          <a:effectLst/>
                        </a:rPr>
                        <a:t>23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 dirty="0">
                          <a:effectLst/>
                        </a:rPr>
                        <a:t>31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 dirty="0">
                          <a:effectLst/>
                        </a:rPr>
                        <a:t>37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 dirty="0">
                          <a:effectLst/>
                        </a:rPr>
                        <a:t>43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 dirty="0">
                          <a:effectLst/>
                        </a:rPr>
                        <a:t>45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 dirty="0">
                          <a:effectLst/>
                        </a:rPr>
                        <a:t>51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 dirty="0">
                          <a:effectLst/>
                        </a:rPr>
                        <a:t>57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 dirty="0">
                          <a:effectLst/>
                        </a:rPr>
                        <a:t>68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>
                          <a:effectLst/>
                        </a:rPr>
                        <a:t>37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>
                          <a:effectLst/>
                        </a:rPr>
                        <a:t>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>
                          <a:effectLst/>
                        </a:rPr>
                        <a:t>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>
                          <a:effectLst/>
                        </a:rPr>
                        <a:t>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>
                          <a:effectLst/>
                        </a:rPr>
                        <a:t>4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>
                          <a:effectLst/>
                        </a:rPr>
                        <a:t>4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>
                          <a:effectLst/>
                        </a:rPr>
                        <a:t>50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>
                          <a:effectLst/>
                        </a:rPr>
                        <a:t>100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extLst>
                  <a:ext uri="{0D108BD9-81ED-4DB2-BD59-A6C34878D82A}">
                    <a16:rowId xmlns:a16="http://schemas.microsoft.com/office/drawing/2014/main" val="325243998"/>
                  </a:ext>
                </a:extLst>
              </a:tr>
              <a:tr h="6136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>
                          <a:effectLst/>
                        </a:rPr>
                        <a:t>«Добровская школа-гимназия им. Я.М. Слонимского»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>
                          <a:effectLst/>
                        </a:rPr>
                        <a:t>12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>
                          <a:effectLst/>
                        </a:rPr>
                        <a:t>11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 dirty="0">
                          <a:effectLst/>
                        </a:rPr>
                        <a:t>41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 dirty="0">
                          <a:effectLst/>
                        </a:rPr>
                        <a:t>40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 dirty="0">
                          <a:effectLst/>
                        </a:rPr>
                        <a:t>37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>
                          <a:effectLst/>
                        </a:rPr>
                        <a:t>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>
                          <a:effectLst/>
                        </a:rPr>
                        <a:t>100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extLst>
                  <a:ext uri="{0D108BD9-81ED-4DB2-BD59-A6C34878D82A}">
                    <a16:rowId xmlns:a16="http://schemas.microsoft.com/office/drawing/2014/main" val="574942623"/>
                  </a:ext>
                </a:extLst>
              </a:tr>
              <a:tr h="61067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>
                          <a:effectLst/>
                        </a:rPr>
                        <a:t>«Заречненская школа им. 126 ОГББО»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>
                          <a:effectLst/>
                        </a:rPr>
                        <a:t>20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>
                          <a:effectLst/>
                        </a:rPr>
                        <a:t>53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>
                          <a:effectLst/>
                        </a:rPr>
                        <a:t>37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 dirty="0">
                          <a:effectLst/>
                        </a:rPr>
                        <a:t>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>
                          <a:effectLst/>
                        </a:rPr>
                        <a:t>100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>
                          <a:effectLst/>
                        </a:rPr>
                        <a:t>100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extLst>
                  <a:ext uri="{0D108BD9-81ED-4DB2-BD59-A6C34878D82A}">
                    <a16:rowId xmlns:a16="http://schemas.microsoft.com/office/drawing/2014/main" val="2378740947"/>
                  </a:ext>
                </a:extLst>
              </a:tr>
              <a:tr h="4090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>
                          <a:effectLst/>
                        </a:rPr>
                        <a:t>«Николаевская школа»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>
                          <a:effectLst/>
                        </a:rPr>
                        <a:t>31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>
                          <a:effectLst/>
                        </a:rPr>
                        <a:t>68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>
                          <a:effectLst/>
                        </a:rPr>
                        <a:t>37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 dirty="0">
                          <a:effectLst/>
                        </a:rPr>
                        <a:t>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 dirty="0">
                          <a:effectLst/>
                        </a:rPr>
                        <a:t>100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>
                          <a:effectLst/>
                        </a:rPr>
                        <a:t>100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extLst>
                  <a:ext uri="{0D108BD9-81ED-4DB2-BD59-A6C34878D82A}">
                    <a16:rowId xmlns:a16="http://schemas.microsoft.com/office/drawing/2014/main" val="2478335283"/>
                  </a:ext>
                </a:extLst>
              </a:tr>
              <a:tr h="61067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 dirty="0">
                          <a:effectLst/>
                        </a:rPr>
                        <a:t>«Партизанская школа им. А.П. Богданова»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 dirty="0">
                          <a:effectLst/>
                        </a:rPr>
                        <a:t>15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>
                          <a:effectLst/>
                        </a:rPr>
                        <a:t>45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>
                          <a:effectLst/>
                        </a:rPr>
                        <a:t>37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200" dirty="0">
                          <a:effectLst/>
                        </a:rPr>
                        <a:t>100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extLst>
                  <a:ext uri="{0D108BD9-81ED-4DB2-BD59-A6C34878D82A}">
                    <a16:rowId xmlns:a16="http://schemas.microsoft.com/office/drawing/2014/main" val="172958465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32509" y="110837"/>
            <a:ext cx="11268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0099"/>
                </a:solidFill>
              </a:rPr>
              <a:t>ПРОБНЫЙ ЕГЭ – 2025. СТАТИСТИЧЕСКИЕ ДАННЫЕ </a:t>
            </a:r>
            <a:endParaRPr lang="ru-RU" b="1" dirty="0">
              <a:solidFill>
                <a:srgbClr val="000099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8471" y="628387"/>
            <a:ext cx="1392923" cy="869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749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6402423"/>
              </p:ext>
            </p:extLst>
          </p:nvPr>
        </p:nvGraphicFramePr>
        <p:xfrm>
          <a:off x="1812097" y="1006763"/>
          <a:ext cx="7943271" cy="45627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69454" y="101601"/>
            <a:ext cx="11268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0099"/>
                </a:solidFill>
              </a:rPr>
              <a:t>ПРОБНЫЙ ЕГЭ – 2025. ОСНОВНЫЕ ПОКАЗАТЕЛИ ПРОБНОГО ЕГЭ </a:t>
            </a:r>
            <a:endParaRPr lang="ru-RU" b="1" dirty="0">
              <a:solidFill>
                <a:srgbClr val="000099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0762" y="5366641"/>
            <a:ext cx="1392923" cy="8697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42109" y="5569528"/>
            <a:ext cx="102061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Качество знаний - 45%, показатель успешности -  100%, средний балл  – 3,6. </a:t>
            </a:r>
          </a:p>
          <a:p>
            <a:r>
              <a:rPr lang="ru-RU" b="1" dirty="0"/>
              <a:t>Средний тестовый балл -  49,8 балла.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052945" y="673820"/>
            <a:ext cx="88576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Всего участников – 11 человек, 5 МБОУ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122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0974263"/>
              </p:ext>
            </p:extLst>
          </p:nvPr>
        </p:nvGraphicFramePr>
        <p:xfrm>
          <a:off x="905164" y="628387"/>
          <a:ext cx="9199419" cy="48112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36677">
                  <a:extLst>
                    <a:ext uri="{9D8B030D-6E8A-4147-A177-3AD203B41FA5}">
                      <a16:colId xmlns:a16="http://schemas.microsoft.com/office/drawing/2014/main" val="2429135939"/>
                    </a:ext>
                  </a:extLst>
                </a:gridCol>
                <a:gridCol w="1498474">
                  <a:extLst>
                    <a:ext uri="{9D8B030D-6E8A-4147-A177-3AD203B41FA5}">
                      <a16:colId xmlns:a16="http://schemas.microsoft.com/office/drawing/2014/main" val="3797733507"/>
                    </a:ext>
                  </a:extLst>
                </a:gridCol>
                <a:gridCol w="1498474">
                  <a:extLst>
                    <a:ext uri="{9D8B030D-6E8A-4147-A177-3AD203B41FA5}">
                      <a16:colId xmlns:a16="http://schemas.microsoft.com/office/drawing/2014/main" val="830664074"/>
                    </a:ext>
                  </a:extLst>
                </a:gridCol>
                <a:gridCol w="1465794">
                  <a:extLst>
                    <a:ext uri="{9D8B030D-6E8A-4147-A177-3AD203B41FA5}">
                      <a16:colId xmlns:a16="http://schemas.microsoft.com/office/drawing/2014/main" val="3775095060"/>
                    </a:ext>
                  </a:extLst>
                </a:gridCol>
              </a:tblGrid>
              <a:tr h="7230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МБОУ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Отметка за 2 четверть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Отметка за  ЕГЭ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Динамика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44737797"/>
                  </a:ext>
                </a:extLst>
              </a:tr>
              <a:tr h="134592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«Лицей Крымской весны»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4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4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5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4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4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5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-1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-1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-2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-1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-1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=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3032703"/>
                  </a:ext>
                </a:extLst>
              </a:tr>
              <a:tr h="72302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«Добровская школа-гимназия им. Я.М. Слонимского»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4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4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3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-1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-1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19909296"/>
                  </a:ext>
                </a:extLst>
              </a:tr>
              <a:tr h="3506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«</a:t>
                      </a:r>
                      <a:r>
                        <a:rPr lang="ru-RU" sz="1900" dirty="0" err="1">
                          <a:effectLst/>
                        </a:rPr>
                        <a:t>Заречненская</a:t>
                      </a:r>
                      <a:r>
                        <a:rPr lang="ru-RU" sz="1900" dirty="0">
                          <a:effectLst/>
                        </a:rPr>
                        <a:t> школа им. 126 ОГББО»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5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4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-1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41525400"/>
                  </a:ext>
                </a:extLst>
              </a:tr>
              <a:tr h="3506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«Николаевская школа»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5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5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=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16180020"/>
                  </a:ext>
                </a:extLst>
              </a:tr>
              <a:tr h="3506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«Партизанская школа им. А.П. Богданова»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5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</a:rPr>
                        <a:t>3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-2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084227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06400" y="110836"/>
            <a:ext cx="11268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0099"/>
                </a:solidFill>
              </a:rPr>
              <a:t>ПРОБНЫЙ ЕГЭ – 2025. СРАВНЕНИЕ ЧЕТВЕРТНОЙ ОТМЕТКИ И ОТМЕТКИ ЗА ПРОБНЫЙ ЕГЭ </a:t>
            </a:r>
            <a:endParaRPr lang="ru-RU" b="1" dirty="0">
              <a:solidFill>
                <a:srgbClr val="000099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05164" y="5486402"/>
            <a:ext cx="1076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Подтвердили </a:t>
            </a:r>
            <a:r>
              <a:rPr lang="ru-RU" b="1" dirty="0"/>
              <a:t>отметку за год – 2 человека (18%), понизили – 9 человек (82%). </a:t>
            </a:r>
            <a:endParaRPr lang="ru-RU" b="1" dirty="0" smtClean="0"/>
          </a:p>
          <a:p>
            <a:r>
              <a:rPr lang="ru-RU" b="1" dirty="0" smtClean="0"/>
              <a:t>Из </a:t>
            </a:r>
            <a:r>
              <a:rPr lang="ru-RU" b="1" dirty="0"/>
              <a:t>них – 2 учащихся (18%) понизили отметку на уровень (с «5» на «3»). </a:t>
            </a:r>
            <a:r>
              <a:rPr lang="ru-RU" b="1" dirty="0" smtClean="0"/>
              <a:t> </a:t>
            </a:r>
            <a:endParaRPr lang="ru-RU" b="1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8471" y="628387"/>
            <a:ext cx="1392923" cy="869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905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073" y="627302"/>
            <a:ext cx="1200727" cy="80048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1592" y="188537"/>
            <a:ext cx="8095440" cy="5859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522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65366562"/>
              </p:ext>
            </p:extLst>
          </p:nvPr>
        </p:nvGraphicFramePr>
        <p:xfrm>
          <a:off x="3084945" y="1311565"/>
          <a:ext cx="6216073" cy="41286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69454" y="101601"/>
            <a:ext cx="11268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0099"/>
                </a:solidFill>
              </a:rPr>
              <a:t>ПРОБНЫЙ ОГЭ – 2025. ОСНОВНЫЕ ПОКАЗАТЕЛИ ПРОБНОГО ОГЭ </a:t>
            </a:r>
            <a:endParaRPr lang="ru-RU" b="1" dirty="0">
              <a:solidFill>
                <a:srgbClr val="000099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9802" y="678679"/>
            <a:ext cx="1200727" cy="80048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06764" y="812800"/>
            <a:ext cx="53478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Всего участников – 1207 человек, 39 МБОУ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905164" y="5560291"/>
            <a:ext cx="94765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Качество знаний </a:t>
            </a:r>
            <a:r>
              <a:rPr lang="ru-RU" b="1" dirty="0"/>
              <a:t>-</a:t>
            </a:r>
            <a:r>
              <a:rPr lang="ru-RU" b="1" dirty="0" smtClean="0"/>
              <a:t> </a:t>
            </a:r>
            <a:r>
              <a:rPr lang="ru-RU" b="1" dirty="0"/>
              <a:t>35,71%, </a:t>
            </a:r>
            <a:r>
              <a:rPr lang="ru-RU" b="1" dirty="0" smtClean="0"/>
              <a:t>показатель </a:t>
            </a:r>
            <a:r>
              <a:rPr lang="ru-RU" b="1" dirty="0"/>
              <a:t>успешности – 76,72</a:t>
            </a:r>
            <a:r>
              <a:rPr lang="ru-RU" b="1" dirty="0" smtClean="0"/>
              <a:t>%, средний </a:t>
            </a:r>
            <a:r>
              <a:rPr lang="ru-RU" b="1" dirty="0"/>
              <a:t>балл по предмету – 3,2.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990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33450" y="3448050"/>
            <a:ext cx="103155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 </a:t>
            </a:r>
            <a:r>
              <a:rPr lang="ru-RU" b="1" u="sng" dirty="0"/>
              <a:t>Положительную динамику между четвертной отметкой и отметкой за пробный ОГЭ </a:t>
            </a:r>
            <a:r>
              <a:rPr lang="ru-RU" dirty="0"/>
              <a:t>показали обучающиеся 2 МБОУ: «</a:t>
            </a:r>
            <a:r>
              <a:rPr lang="ru-RU" dirty="0" err="1"/>
              <a:t>Журавлевская</a:t>
            </a:r>
            <a:r>
              <a:rPr lang="ru-RU" dirty="0"/>
              <a:t> школа» (отметка за ОГЭ выше отметки за четверть на 9,27%), «</a:t>
            </a:r>
            <a:r>
              <a:rPr lang="ru-RU" dirty="0" err="1"/>
              <a:t>Трехпрудненская</a:t>
            </a:r>
            <a:r>
              <a:rPr lang="ru-RU" dirty="0"/>
              <a:t> школа-гимназия им. К.Д. Ушинского» (отметка за ОГЭ выше отметки за четверть на 0,68%).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u="sng" dirty="0" smtClean="0"/>
              <a:t>Наибольшую </a:t>
            </a:r>
            <a:r>
              <a:rPr lang="ru-RU" b="1" u="sng" dirty="0"/>
              <a:t>отрицательную динамику показали обучающиеся МБОУ: </a:t>
            </a:r>
            <a:r>
              <a:rPr lang="ru-RU" dirty="0"/>
              <a:t>«</a:t>
            </a:r>
            <a:r>
              <a:rPr lang="ru-RU" dirty="0" err="1"/>
              <a:t>Молодежненская</a:t>
            </a:r>
            <a:r>
              <a:rPr lang="ru-RU" dirty="0"/>
              <a:t> школа № 2» (понижение отметки за ОГЭ на 90,91%), «Лицей Крымской весны» (понижение отметки за ОГЭ на 66,57%), «</a:t>
            </a:r>
            <a:r>
              <a:rPr lang="ru-RU" dirty="0" err="1"/>
              <a:t>Мирновская</a:t>
            </a:r>
            <a:r>
              <a:rPr lang="ru-RU" dirty="0"/>
              <a:t> школа № 2» (понижение отметки на 55, 22%), «</a:t>
            </a:r>
            <a:r>
              <a:rPr lang="ru-RU" dirty="0" err="1"/>
              <a:t>Мирновская</a:t>
            </a:r>
            <a:r>
              <a:rPr lang="ru-RU" dirty="0"/>
              <a:t> школа № 1 им. Н.Н. Белова» (понижение отметки за ОГЭ на 52,24%).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19175" y="676617"/>
            <a:ext cx="1061864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u="sng" dirty="0"/>
              <a:t>Самое высокое качество знаний </a:t>
            </a:r>
            <a:r>
              <a:rPr lang="ru-RU" b="1" u="sng" dirty="0" smtClean="0"/>
              <a:t>- </a:t>
            </a:r>
            <a:r>
              <a:rPr lang="ru-RU" dirty="0" smtClean="0"/>
              <a:t> </a:t>
            </a:r>
            <a:r>
              <a:rPr lang="ru-RU" dirty="0"/>
              <a:t>МБОУ «</a:t>
            </a:r>
            <a:r>
              <a:rPr lang="ru-RU" dirty="0" err="1"/>
              <a:t>Заречненская</a:t>
            </a:r>
            <a:r>
              <a:rPr lang="ru-RU" dirty="0"/>
              <a:t> школа им. 126 ОГББО» (82%) и  МБОУ «Гвардейская школа-гимназия № 3» (80%).  </a:t>
            </a: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u="sng" dirty="0"/>
              <a:t>Отсутствует качество знаний (0%) </a:t>
            </a:r>
            <a:r>
              <a:rPr lang="ru-RU" b="1" u="sng" dirty="0" smtClean="0"/>
              <a:t>- </a:t>
            </a:r>
            <a:r>
              <a:rPr lang="ru-RU" dirty="0" smtClean="0"/>
              <a:t> </a:t>
            </a:r>
            <a:r>
              <a:rPr lang="ru-RU" dirty="0"/>
              <a:t>МБОУ </a:t>
            </a:r>
            <a:r>
              <a:rPr lang="ru-RU" dirty="0" smtClean="0"/>
              <a:t>«Винницкая </a:t>
            </a:r>
            <a:r>
              <a:rPr lang="ru-RU" dirty="0"/>
              <a:t>школа», «</a:t>
            </a:r>
            <a:r>
              <a:rPr lang="ru-RU" dirty="0" err="1"/>
              <a:t>Укромновская</a:t>
            </a:r>
            <a:r>
              <a:rPr lang="ru-RU" dirty="0"/>
              <a:t> школа». </a:t>
            </a:r>
            <a:r>
              <a:rPr lang="ru-RU" dirty="0" smtClean="0"/>
              <a:t>      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u="sng" dirty="0"/>
              <a:t>Наибольшее количество неудовлетворительных </a:t>
            </a:r>
            <a:r>
              <a:rPr lang="ru-RU" b="1" u="sng" dirty="0" smtClean="0"/>
              <a:t>результатов</a:t>
            </a:r>
            <a:r>
              <a:rPr lang="ru-RU" dirty="0" smtClean="0"/>
              <a:t> -  МБОУ </a:t>
            </a:r>
            <a:r>
              <a:rPr lang="ru-RU" dirty="0"/>
              <a:t>«</a:t>
            </a:r>
            <a:r>
              <a:rPr lang="ru-RU" dirty="0" err="1"/>
              <a:t>Укромновская</a:t>
            </a:r>
            <a:r>
              <a:rPr lang="ru-RU" dirty="0"/>
              <a:t> школа» (75,86%), «</a:t>
            </a:r>
            <a:r>
              <a:rPr lang="ru-RU" dirty="0" err="1"/>
              <a:t>Мирновская</a:t>
            </a:r>
            <a:r>
              <a:rPr lang="ru-RU" dirty="0"/>
              <a:t> школа № 1 им. Н.Н. Белова» (66,67%), «</a:t>
            </a:r>
            <a:r>
              <a:rPr lang="ru-RU" dirty="0" err="1"/>
              <a:t>Перевальненская</a:t>
            </a:r>
            <a:r>
              <a:rPr lang="ru-RU" dirty="0"/>
              <a:t> школа им. Ф.И. Федоренко» (54,55%), «</a:t>
            </a:r>
            <a:r>
              <a:rPr lang="ru-RU" dirty="0" err="1"/>
              <a:t>Урожайновская</a:t>
            </a:r>
            <a:r>
              <a:rPr lang="ru-RU" dirty="0"/>
              <a:t> школа им. К.В. Варлыгина» (53,57%), «</a:t>
            </a:r>
            <a:r>
              <a:rPr lang="ru-RU" dirty="0" err="1"/>
              <a:t>Залесская</a:t>
            </a:r>
            <a:r>
              <a:rPr lang="ru-RU" dirty="0"/>
              <a:t> школа» (50%), «Партизанская школа им. А.П. Богданова» (47,62%), «Донская школа имени В.П. Давиденко» (46,67%), «</a:t>
            </a:r>
            <a:r>
              <a:rPr lang="ru-RU" dirty="0" err="1"/>
              <a:t>Маленская</a:t>
            </a:r>
            <a:r>
              <a:rPr lang="ru-RU" dirty="0"/>
              <a:t> школа» (45,16%), «Винницкая школа» (43,75%), «</a:t>
            </a:r>
            <a:r>
              <a:rPr lang="ru-RU" dirty="0" err="1"/>
              <a:t>Мазанская</a:t>
            </a:r>
            <a:r>
              <a:rPr lang="ru-RU" dirty="0"/>
              <a:t> школа» (41,67%), «</a:t>
            </a:r>
            <a:r>
              <a:rPr lang="ru-RU" dirty="0" err="1"/>
              <a:t>Молодежненская</a:t>
            </a:r>
            <a:r>
              <a:rPr lang="ru-RU" dirty="0"/>
              <a:t> школа № 2» (40,91%), «</a:t>
            </a:r>
            <a:r>
              <a:rPr lang="ru-RU" dirty="0" err="1"/>
              <a:t>Новоселовская</a:t>
            </a:r>
            <a:r>
              <a:rPr lang="ru-RU" dirty="0"/>
              <a:t> школа» (37,50%), «</a:t>
            </a:r>
            <a:r>
              <a:rPr lang="ru-RU" dirty="0" err="1"/>
              <a:t>Мирновская</a:t>
            </a:r>
            <a:r>
              <a:rPr lang="ru-RU" dirty="0"/>
              <a:t> школа № 2» (36,11%), «Пожарская школа» (33%).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69454" y="101601"/>
            <a:ext cx="11268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0099"/>
                </a:solidFill>
              </a:rPr>
              <a:t>ПРОБНЫЙ ОГЭ – 2025. ОСНОВНЫЕ ПОКАЗАТЕЛИ ПРОБНОГО ОГЭ </a:t>
            </a:r>
            <a:endParaRPr lang="ru-RU" b="1" dirty="0">
              <a:solidFill>
                <a:srgbClr val="000099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3098" y="5422806"/>
            <a:ext cx="1200727" cy="800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674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4108" y="2069414"/>
            <a:ext cx="2278589" cy="235721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8175" y="699253"/>
            <a:ext cx="912578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Из учащихся, претендующих на получение аттестата особого образца, участие в ОГЭ по географии принимали </a:t>
            </a:r>
            <a:r>
              <a:rPr lang="ru-RU" b="1" u="sng" dirty="0"/>
              <a:t>55 человек из 22 МБОУ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Из </a:t>
            </a:r>
            <a:r>
              <a:rPr lang="ru-RU" dirty="0"/>
              <a:t>них:</a:t>
            </a:r>
          </a:p>
          <a:p>
            <a:r>
              <a:rPr lang="ru-RU" b="1" u="sng" dirty="0"/>
              <a:t>подтвердили четвертную отмет</a:t>
            </a:r>
            <a:r>
              <a:rPr lang="ru-RU" dirty="0"/>
              <a:t>ку – 31 человек (</a:t>
            </a:r>
            <a:r>
              <a:rPr lang="ru-RU" dirty="0" smtClean="0"/>
              <a:t>56,36%);</a:t>
            </a:r>
          </a:p>
          <a:p>
            <a:r>
              <a:rPr lang="ru-RU" b="1" u="sng" dirty="0" smtClean="0"/>
              <a:t>понизили </a:t>
            </a:r>
            <a:r>
              <a:rPr lang="ru-RU" b="1" u="sng" dirty="0"/>
              <a:t>отметку на 1 балл </a:t>
            </a:r>
            <a:r>
              <a:rPr lang="ru-RU" dirty="0"/>
              <a:t>– 24 человека (46,64</a:t>
            </a:r>
            <a:r>
              <a:rPr lang="ru-RU" dirty="0" smtClean="0"/>
              <a:t>%)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69454" y="101601"/>
            <a:ext cx="11268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0099"/>
                </a:solidFill>
              </a:rPr>
              <a:t>ПРОБНЫЙ ОГЭ – 2025. </a:t>
            </a:r>
            <a:r>
              <a:rPr lang="ru-RU" b="1" dirty="0" smtClean="0">
                <a:solidFill>
                  <a:srgbClr val="000099"/>
                </a:solidFill>
              </a:rPr>
              <a:t>АТТЕСТАТ ОСОБОГО ОБРАЗЦА</a:t>
            </a:r>
            <a:endParaRPr lang="ru-RU" b="1" dirty="0">
              <a:solidFill>
                <a:srgbClr val="000099"/>
              </a:solidFill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539621449"/>
              </p:ext>
            </p:extLst>
          </p:nvPr>
        </p:nvGraphicFramePr>
        <p:xfrm>
          <a:off x="1137066" y="538691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53503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90</TotalTime>
  <Words>1155</Words>
  <Application>Microsoft Office PowerPoint</Application>
  <PresentationFormat>Широкоэкранный</PresentationFormat>
  <Paragraphs>166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Garamond</vt:lpstr>
      <vt:lpstr>Times New Roman</vt:lpstr>
      <vt:lpstr>Натуральные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ПК-8</dc:creator>
  <cp:lastModifiedBy>ПК-8</cp:lastModifiedBy>
  <cp:revision>10</cp:revision>
  <dcterms:created xsi:type="dcterms:W3CDTF">2025-04-14T11:00:07Z</dcterms:created>
  <dcterms:modified xsi:type="dcterms:W3CDTF">2025-04-15T08:16:57Z</dcterms:modified>
</cp:coreProperties>
</file>