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6" r:id="rId1"/>
  </p:sldMasterIdLst>
  <p:notesMasterIdLst>
    <p:notesMasterId r:id="rId30"/>
  </p:notesMasterIdLst>
  <p:sldIdLst>
    <p:sldId id="260" r:id="rId2"/>
    <p:sldId id="357" r:id="rId3"/>
    <p:sldId id="358" r:id="rId4"/>
    <p:sldId id="276" r:id="rId5"/>
    <p:sldId id="257" r:id="rId6"/>
    <p:sldId id="258" r:id="rId7"/>
    <p:sldId id="259" r:id="rId8"/>
    <p:sldId id="279" r:id="rId9"/>
    <p:sldId id="280" r:id="rId10"/>
    <p:sldId id="361" r:id="rId11"/>
    <p:sldId id="349" r:id="rId12"/>
    <p:sldId id="362" r:id="rId13"/>
    <p:sldId id="363" r:id="rId14"/>
    <p:sldId id="364" r:id="rId15"/>
    <p:sldId id="365" r:id="rId16"/>
    <p:sldId id="366" r:id="rId17"/>
    <p:sldId id="367" r:id="rId18"/>
    <p:sldId id="368" r:id="rId19"/>
    <p:sldId id="369" r:id="rId20"/>
    <p:sldId id="370" r:id="rId21"/>
    <p:sldId id="371" r:id="rId22"/>
    <p:sldId id="372" r:id="rId23"/>
    <p:sldId id="373" r:id="rId24"/>
    <p:sldId id="273" r:id="rId25"/>
    <p:sldId id="374" r:id="rId26"/>
    <p:sldId id="375" r:id="rId27"/>
    <p:sldId id="376" r:id="rId28"/>
    <p:sldId id="355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26" autoAdjust="0"/>
    <p:restoredTop sz="94660"/>
  </p:normalViewPr>
  <p:slideViewPr>
    <p:cSldViewPr>
      <p:cViewPr varScale="1">
        <p:scale>
          <a:sx n="85" d="100"/>
          <a:sy n="85" d="100"/>
        </p:scale>
        <p:origin x="181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CE1E46-2B44-47EF-B0D2-583E4CBE06B7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57843-E630-4971-8A2C-0498AD60C2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2411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6DB67-596F-4E7C-8C48-32AAAB5117F5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13B-40B5-45C7-8B9B-AEB49FA598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62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6DB67-596F-4E7C-8C48-32AAAB5117F5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13B-40B5-45C7-8B9B-AEB49FA598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063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6DB67-596F-4E7C-8C48-32AAAB5117F5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13B-40B5-45C7-8B9B-AEB49FA598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3360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6DB67-596F-4E7C-8C48-32AAAB5117F5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13B-40B5-45C7-8B9B-AEB49FA598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3800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6DB67-596F-4E7C-8C48-32AAAB5117F5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13B-40B5-45C7-8B9B-AEB49FA598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83699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6DB67-596F-4E7C-8C48-32AAAB5117F5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13B-40B5-45C7-8B9B-AEB49FA598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7569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6DB67-596F-4E7C-8C48-32AAAB5117F5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13B-40B5-45C7-8B9B-AEB49FA598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05569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6DB67-596F-4E7C-8C48-32AAAB5117F5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13B-40B5-45C7-8B9B-AEB49FA598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00093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7678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6DB67-596F-4E7C-8C48-32AAAB5117F5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13B-40B5-45C7-8B9B-AEB49FA598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767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6DB67-596F-4E7C-8C48-32AAAB5117F5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13B-40B5-45C7-8B9B-AEB49FA598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67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6DB67-596F-4E7C-8C48-32AAAB5117F5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13B-40B5-45C7-8B9B-AEB49FA598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518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6DB67-596F-4E7C-8C48-32AAAB5117F5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13B-40B5-45C7-8B9B-AEB49FA598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266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6DB67-596F-4E7C-8C48-32AAAB5117F5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13B-40B5-45C7-8B9B-AEB49FA598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047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6DB67-596F-4E7C-8C48-32AAAB5117F5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13B-40B5-45C7-8B9B-AEB49FA598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96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6DB67-596F-4E7C-8C48-32AAAB5117F5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13B-40B5-45C7-8B9B-AEB49FA598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104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6DB67-596F-4E7C-8C48-32AAAB5117F5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13B-40B5-45C7-8B9B-AEB49FA598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8588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6DB67-596F-4E7C-8C48-32AAAB5117F5}" type="datetimeFigureOut">
              <a:rPr lang="ru-RU" smtClean="0"/>
              <a:pPr/>
              <a:t>09.01.2024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AAF13B-40B5-45C7-8B9B-AEB49FA598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4084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  <p:sldLayoutId id="2147483818" r:id="rId12"/>
    <p:sldLayoutId id="2147483819" r:id="rId13"/>
    <p:sldLayoutId id="2147483820" r:id="rId14"/>
    <p:sldLayoutId id="2147483821" r:id="rId15"/>
    <p:sldLayoutId id="2147483822" r:id="rId16"/>
    <p:sldLayoutId id="214748382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rus-oge.sdamgia.ru/?ysclid=lr6ff33ixq671769641" TargetMode="External"/><Relationship Id="rId2" Type="http://schemas.openxmlformats.org/officeDocument/2006/relationships/hyperlink" Target="https://fipi.ru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ustutors.ru/?ysclid=lr6fgc5teo136182370" TargetMode="External"/><Relationship Id="rId4" Type="http://schemas.openxmlformats.org/officeDocument/2006/relationships/hyperlink" Target="https://saharina.ru/gia/?token=&amp;ysclid=lr6ffla78c810310395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235624"/>
            <a:ext cx="6470536" cy="1872208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tx1"/>
                </a:solidFill>
              </a:rPr>
              <a:t>Из опыта работы по подготовке учащихся к ОГЭ по русскому языку. Задание 4. Пунктуационный анализ (установление соответствий)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4611299"/>
            <a:ext cx="6868038" cy="165618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Граничная В.П., учитель русского языка и литературы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МБОУ «Пожарская школа»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9B6D2E-835C-80B6-1A66-DAE531D2C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нужно знать: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345DC7-DB5F-0266-E316-4CE403AAAF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Знаки препинания при однородных членах предложения;</a:t>
            </a:r>
          </a:p>
          <a:p>
            <a:r>
              <a:rPr lang="ru-RU" dirty="0"/>
              <a:t>При обособленных членах предложения;</a:t>
            </a:r>
          </a:p>
          <a:p>
            <a:r>
              <a:rPr lang="ru-RU" dirty="0"/>
              <a:t>При вводных словах и вставных сочетаниях слов;</a:t>
            </a:r>
          </a:p>
          <a:p>
            <a:r>
              <a:rPr lang="ru-RU" dirty="0"/>
              <a:t>При обращениях;</a:t>
            </a:r>
          </a:p>
          <a:p>
            <a:r>
              <a:rPr lang="ru-RU" dirty="0"/>
              <a:t> Знаки препинания в сложносочиненном, сложноподчиненном и бессоюзном сложных предложениях;</a:t>
            </a:r>
          </a:p>
          <a:p>
            <a:r>
              <a:rPr lang="ru-RU" dirty="0"/>
              <a:t>Пунктуация в предложении с прямой речью;</a:t>
            </a:r>
          </a:p>
          <a:p>
            <a:r>
              <a:rPr lang="ru-RU" dirty="0"/>
              <a:t>Тире между подлежащим и сказуемым и др.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281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58369"/>
            <a:ext cx="6347713" cy="794367"/>
          </a:xfrm>
        </p:spPr>
        <p:txBody>
          <a:bodyPr>
            <a:normAutofit/>
          </a:bodyPr>
          <a:lstStyle/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Алгоритм выполнения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219256" cy="5145435"/>
          </a:xfrm>
        </p:spPr>
        <p:txBody>
          <a:bodyPr>
            <a:normAutofit fontScale="40000" lnSpcReduction="20000"/>
          </a:bodyPr>
          <a:lstStyle/>
          <a:p>
            <a:pPr lvl="0" algn="just">
              <a:buNone/>
            </a:pP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1. Прочитайте внимательно 3 пунктуационных правила в первом столбце. Подчеркните в них знак препинания, которому посвящено правило. Это запятая, тире, двоеточие. Возможны кавычки.</a:t>
            </a:r>
          </a:p>
          <a:p>
            <a:pPr lvl="0" algn="just">
              <a:buNone/>
            </a:pP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2.Прочитайте 5 предложений во втором столбце. В ответ из них попадут только три предложения.</a:t>
            </a:r>
          </a:p>
          <a:p>
            <a:pPr lvl="0" algn="just">
              <a:buNone/>
            </a:pP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3. Если в первом столбце есть, например, пунктуационное правило на постановку тире (или двоеточия), то вы можете найти среди предложений те, в которых стоят тире (или двоеточие), а затем прочитать само правило еще раз и определить, какое из предложений ему соответствует.</a:t>
            </a:r>
          </a:p>
          <a:p>
            <a:pPr lvl="0" algn="just">
              <a:buNone/>
            </a:pP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4. Обязательно изучите формулировку самого правила: там будут указаны условия, при которых ставится тот или иной знак препинания.</a:t>
            </a:r>
          </a:p>
          <a:p>
            <a:pPr lvl="0" algn="just">
              <a:buNone/>
            </a:pP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5. Сложнее с поиском ответа, если нужно найти правило с запятой: обычно каждое из пяти предложений содержит этот знак препинания. В таком случае поможет синтаксический разбор предложений: сделайте его графически. Обязательно найти в предложениях грамматические основы.</a:t>
            </a:r>
          </a:p>
          <a:p>
            <a:pPr lvl="0" algn="just">
              <a:buNone/>
            </a:pP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6. В ваш ответ попадут только 3 предложения, которые соответствуют трем правилам. Внесите номера предложений в таблицу.</a:t>
            </a:r>
          </a:p>
          <a:p>
            <a:pPr lvl="0" algn="just">
              <a:buNone/>
            </a:pPr>
            <a:r>
              <a:rPr lang="ru-RU" sz="4500" dirty="0">
                <a:latin typeface="Times New Roman" pitchFamily="18" charset="0"/>
                <a:cs typeface="Times New Roman" pitchFamily="18" charset="0"/>
              </a:rPr>
              <a:t>7. Порядок цифр в ответе значим: если ошибетесь с постановкой цифр, то ответ обнулится.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33334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611BA8-EA14-965F-3AB1-E04B34D46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Потренируемся?!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BC21576-EC7C-6AB0-8BDB-F7627A535D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2614084"/>
              </p:ext>
            </p:extLst>
          </p:nvPr>
        </p:nvGraphicFramePr>
        <p:xfrm>
          <a:off x="107504" y="1268760"/>
          <a:ext cx="8856984" cy="4824535"/>
        </p:xfrm>
        <a:graphic>
          <a:graphicData uri="http://schemas.openxmlformats.org/drawingml/2006/table">
            <a:tbl>
              <a:tblPr/>
              <a:tblGrid>
                <a:gridCol w="4428492">
                  <a:extLst>
                    <a:ext uri="{9D8B030D-6E8A-4147-A177-3AD203B41FA5}">
                      <a16:colId xmlns:a16="http://schemas.microsoft.com/office/drawing/2014/main" val="2451917871"/>
                    </a:ext>
                  </a:extLst>
                </a:gridCol>
                <a:gridCol w="4428492">
                  <a:extLst>
                    <a:ext uri="{9D8B030D-6E8A-4147-A177-3AD203B41FA5}">
                      <a16:colId xmlns:a16="http://schemas.microsoft.com/office/drawing/2014/main" val="3992135461"/>
                    </a:ext>
                  </a:extLst>
                </a:gridCol>
              </a:tblGrid>
              <a:tr h="385964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>
                          <a:effectLst/>
                        </a:rPr>
                        <a:t>ПУНКТУАЦИОННЫЕ ПРАВИЛА</a:t>
                      </a:r>
                      <a:endParaRPr lang="ru-RU" sz="1000" dirty="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>
                          <a:effectLst/>
                        </a:rPr>
                        <a:t>ПРЕДЛОЖЕНИЯ</a:t>
                      </a:r>
                      <a:endParaRPr lang="ru-RU" sz="10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3754094"/>
                  </a:ext>
                </a:extLst>
              </a:tr>
              <a:tr h="4438571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А) Если однородные члены предложения соединены парными союзами, то запятая ставится только перед второй частью союза.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Б) Если обобщающее слово следует за однородными членами предложения, то перед ним ставится тире.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В) Тире ставится, если оба главных члена предложения выражены количественными числительными или если один из них выражен формой именительного падежа существительного, а другой — числительным либо оборотом с числительным.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В истории русской живописи сохранились имена прекрасных художников-пейзажистов: Саврасова, Васильева, Куинджи, Левитана и многих других.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Один из лучших художников этого жанра — Шишкин.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В своих картинах он воспевал родную землю, её свежее дыхание, необозримые просторы и богатства.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4) Цветущие поля, сосновые рощи, лесные дали, папоротник в лесу — всё это близко и дорого сердцу художника.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5) Картины Шишкина широко известны как в нашей стране, так и за рубежом.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4831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25754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4F0690-1F24-6A93-A805-E9DE88AE4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Ответ: 542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E20FB5-D81C-82C2-BC8B-9F7940863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5225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EC048D-E80F-D3AF-F31D-B8334CB2F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224FC5BD-79D6-8A56-1EB7-0F025835C3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4990765"/>
              </p:ext>
            </p:extLst>
          </p:nvPr>
        </p:nvGraphicFramePr>
        <p:xfrm>
          <a:off x="755575" y="689769"/>
          <a:ext cx="7778826" cy="5329428"/>
        </p:xfrm>
        <a:graphic>
          <a:graphicData uri="http://schemas.openxmlformats.org/drawingml/2006/table">
            <a:tbl>
              <a:tblPr/>
              <a:tblGrid>
                <a:gridCol w="2952329">
                  <a:extLst>
                    <a:ext uri="{9D8B030D-6E8A-4147-A177-3AD203B41FA5}">
                      <a16:colId xmlns:a16="http://schemas.microsoft.com/office/drawing/2014/main" val="961901263"/>
                    </a:ext>
                  </a:extLst>
                </a:gridCol>
                <a:gridCol w="4826497">
                  <a:extLst>
                    <a:ext uri="{9D8B030D-6E8A-4147-A177-3AD203B41FA5}">
                      <a16:colId xmlns:a16="http://schemas.microsoft.com/office/drawing/2014/main" val="1118005345"/>
                    </a:ext>
                  </a:extLst>
                </a:gridCol>
              </a:tblGrid>
              <a:tr h="21317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</a:rPr>
                        <a:t>ПРАВИЛА</a:t>
                      </a:r>
                      <a:endParaRPr lang="ru-RU" sz="1400" dirty="0">
                        <a:effectLst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</a:rPr>
                        <a:t>ПРЕДЛОЖЕНИЯ</a:t>
                      </a:r>
                      <a:endParaRPr lang="ru-RU" sz="14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5119596"/>
                  </a:ext>
                </a:extLst>
              </a:tr>
              <a:tr h="5116068">
                <a:tc>
                  <a:txBody>
                    <a:bodyPr/>
                    <a:lstStyle/>
                    <a:p>
                      <a:pPr algn="l"/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А) Вводные слова и словосочетания обособляются.</a:t>
                      </a:r>
                    </a:p>
                    <a:p>
                      <a:pPr algn="l"/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Б) Между частями сложносочинённого предложения ставится запятая.</a:t>
                      </a:r>
                    </a:p>
                    <a:p>
                      <a:pPr algn="l"/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В) Определение, выраженное причастным оборотом, стоящим после определяемого слова, обособляется.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Дубечня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— так называлась наша первая железнодорожная станция — находилась в семнадцати верстах от города.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На протяжении всей дороги ярко зеленели озимь и яровые, охваченные утренним солнцем.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Было довольно-таки жарко, и рабочие вяло бродили по кучам щепок и мусора.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4) Походив часа два, я заметил, что от станции куда-то вправо шли телеграфные столбы, которые через полверсты оканчивались у белого каменного забора.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5) Это была старая и, по-видимому, заброшенная, никем не заселённая усадьба.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94442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92839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CE7ACE-FAFB-E37A-9E74-FDED18A72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Ответ: 532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F53954-27D0-7BE4-214F-6E6D940ED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0839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669112-765B-B8A9-511F-3EFCE275E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07C1A8A-EA6D-6E10-69CF-8D5575D8A3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219384"/>
              </p:ext>
            </p:extLst>
          </p:nvPr>
        </p:nvGraphicFramePr>
        <p:xfrm>
          <a:off x="323528" y="548640"/>
          <a:ext cx="8496944" cy="5832688"/>
        </p:xfrm>
        <a:graphic>
          <a:graphicData uri="http://schemas.openxmlformats.org/drawingml/2006/table">
            <a:tbl>
              <a:tblPr/>
              <a:tblGrid>
                <a:gridCol w="4291386">
                  <a:extLst>
                    <a:ext uri="{9D8B030D-6E8A-4147-A177-3AD203B41FA5}">
                      <a16:colId xmlns:a16="http://schemas.microsoft.com/office/drawing/2014/main" val="2003079108"/>
                    </a:ext>
                  </a:extLst>
                </a:gridCol>
                <a:gridCol w="4205558">
                  <a:extLst>
                    <a:ext uri="{9D8B030D-6E8A-4147-A177-3AD203B41FA5}">
                      <a16:colId xmlns:a16="http://schemas.microsoft.com/office/drawing/2014/main" val="2783423786"/>
                    </a:ext>
                  </a:extLst>
                </a:gridCol>
              </a:tblGrid>
              <a:tr h="555494">
                <a:tc>
                  <a:txBody>
                    <a:bodyPr/>
                    <a:lstStyle/>
                    <a:p>
                      <a:pPr algn="ctr"/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ПУНКТУАЦИОННЫЕ ПРАВИЛА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ПРЕДЛОЖЕНИЯ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4714066"/>
                  </a:ext>
                </a:extLst>
              </a:tr>
              <a:tr h="5277194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А) Если однородные члены предложения, стоящие после обобщающего слова, не заканчивают собой предложения, то перед ними ставится двоеточие, а после — тире.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Б) Между частями сложносочинённого предложения ставится запятая.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В) Деепричастный оборот, как правило, обособляется (выделяется запятыми) независимо от его расположения.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Я прошёлся по террасе, ещё крепкой и красивой.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Было густо, и сад казался непроходимым, но это только вблизи дома, где ещё стояли тополи, сосны и старые липы-сверстницы, уцелевшие от прежних аллей.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Чем дальше вглубь, тем было просторнее.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4) Сад, всё больше редея и переходя в настоящий луг, спускался к реке, поросшей зелёным камышом и ивняком.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5) Всё это: и плёс, и мельница, и уютные берега — принадлежало инженеру.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442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37776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702359-8FAC-493E-3815-CC275BCAB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Ответ: 524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3B5EAE-0651-B4F6-27CC-F1351326E6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8689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1B6BA7-1FC4-2E2E-F4A2-8E285DAC0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2C85097D-42C8-F634-D82D-2F5518D09C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8971718"/>
              </p:ext>
            </p:extLst>
          </p:nvPr>
        </p:nvGraphicFramePr>
        <p:xfrm>
          <a:off x="609599" y="404813"/>
          <a:ext cx="8138866" cy="5328443"/>
        </p:xfrm>
        <a:graphic>
          <a:graphicData uri="http://schemas.openxmlformats.org/drawingml/2006/table">
            <a:tbl>
              <a:tblPr/>
              <a:tblGrid>
                <a:gridCol w="4110539">
                  <a:extLst>
                    <a:ext uri="{9D8B030D-6E8A-4147-A177-3AD203B41FA5}">
                      <a16:colId xmlns:a16="http://schemas.microsoft.com/office/drawing/2014/main" val="3435166047"/>
                    </a:ext>
                  </a:extLst>
                </a:gridCol>
                <a:gridCol w="4028327">
                  <a:extLst>
                    <a:ext uri="{9D8B030D-6E8A-4147-A177-3AD203B41FA5}">
                      <a16:colId xmlns:a16="http://schemas.microsoft.com/office/drawing/2014/main" val="3277558120"/>
                    </a:ext>
                  </a:extLst>
                </a:gridCol>
              </a:tblGrid>
              <a:tr h="409881">
                <a:tc>
                  <a:txBody>
                    <a:bodyPr/>
                    <a:lstStyle/>
                    <a:p>
                      <a:pPr algn="ctr"/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ПУНКТУАЦИОННЫЕ ПРАВИЛА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ПРЕДЛОЖЕНИЯ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18383"/>
                  </a:ext>
                </a:extLst>
              </a:tr>
              <a:tr h="4918562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А) Определение, выраженное причастным оборотом, стоящим после определяемого слова, обособляется.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Б) Придаточная часть в сложноподчиненном предложении выделяется запятыми с двух сторон, если стоит внутри главной части, разрывает её.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В) Если однородные члены предложения парными союзами, то запятая ставится только перед второй частью союза.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За несколько дней до этой встречи с журавлями один московский журнал попросил меня написать статью о том, что такое «шедевр», и рассказать о каком-нибудь литературном шедевре.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Сейчас на реке я подумал, что шедевры существуют не только в искусстве, но и в природе.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Птицы прощались с Россией, с её болотами и чащобами.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4) Оттуда уже сочился осенний воздух, сильно отдающий свежестью.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5) Каждый осенний лист был шедевром, совершенным творением природы, произведением её таинственного искусства, недоступного нам, людям.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94064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14939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81F84A-4119-8542-DF9E-E53932267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Ответ: 412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47A129-5847-BE0C-9ACF-555D734D2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303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СТРУКТУРА </a:t>
            </a:r>
            <a:r>
              <a:rPr lang="ru-RU" dirty="0" err="1"/>
              <a:t>ОГЭ</a:t>
            </a:r>
            <a:r>
              <a:rPr lang="ru-RU" dirty="0"/>
              <a:t> ПО РУССКОМУ ЯЗЫКУ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r>
              <a:rPr lang="ru-RU" sz="4400" dirty="0"/>
              <a:t>Изложение</a:t>
            </a:r>
          </a:p>
          <a:p>
            <a:pPr lvl="1"/>
            <a:r>
              <a:rPr lang="ru-RU" sz="4400" dirty="0"/>
              <a:t>Тестовая часть </a:t>
            </a:r>
          </a:p>
          <a:p>
            <a:pPr lvl="1"/>
            <a:r>
              <a:rPr lang="ru-RU" sz="4400" dirty="0"/>
              <a:t>Сочинение</a:t>
            </a:r>
          </a:p>
        </p:txBody>
      </p:sp>
    </p:spTree>
    <p:extLst>
      <p:ext uri="{BB962C8B-B14F-4D97-AF65-F5344CB8AC3E}">
        <p14:creationId xmlns:p14="http://schemas.microsoft.com/office/powerpoint/2010/main" val="39817241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321146-C372-98B0-B260-339CF961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043AA2F6-E460-7F61-B37F-1509D6D572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0241660"/>
              </p:ext>
            </p:extLst>
          </p:nvPr>
        </p:nvGraphicFramePr>
        <p:xfrm>
          <a:off x="683567" y="609600"/>
          <a:ext cx="7850833" cy="5600110"/>
        </p:xfrm>
        <a:graphic>
          <a:graphicData uri="http://schemas.openxmlformats.org/drawingml/2006/table">
            <a:tbl>
              <a:tblPr/>
              <a:tblGrid>
                <a:gridCol w="3965069">
                  <a:extLst>
                    <a:ext uri="{9D8B030D-6E8A-4147-A177-3AD203B41FA5}">
                      <a16:colId xmlns:a16="http://schemas.microsoft.com/office/drawing/2014/main" val="1927173909"/>
                    </a:ext>
                  </a:extLst>
                </a:gridCol>
                <a:gridCol w="3885764">
                  <a:extLst>
                    <a:ext uri="{9D8B030D-6E8A-4147-A177-3AD203B41FA5}">
                      <a16:colId xmlns:a16="http://schemas.microsoft.com/office/drawing/2014/main" val="1513391677"/>
                    </a:ext>
                  </a:extLst>
                </a:gridCol>
              </a:tblGrid>
              <a:tr h="388030">
                <a:tc>
                  <a:txBody>
                    <a:bodyPr/>
                    <a:lstStyle/>
                    <a:p>
                      <a:pPr algn="ctr"/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ПУНКТУАЦИОННЫЕ ПРАВИЛА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ПРЕДЛОЖЕНИЯ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691596"/>
                  </a:ext>
                </a:extLst>
              </a:tr>
              <a:tr h="5044394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А) Ставится тире перед распространенным приложением, стоящим в конце предложения, если подчеркивается самостоятельность приложения либо дается разъяснение.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Б) Два деепричастных оборота, соединенные неповторяющимся союзом И, запятой не разделяются.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В) Сравнительные обороты, начинающиеся сравнительными союзами обособляются.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+mj-lt"/>
                        <a:buAutoNum type="arabicPeriod"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Заповедный лес под Воронежем — последний на границе донских степей.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 слабо шумит, прохладный, в запахе трав, но стоит выйти на опушку — и в лицо ударит жаром, резким светом, и до самого края земли откроется степь, далёкая и ветреная, как море.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Откроются ветряки, что машут крыльями на курганах, и острова старых усадебных садов, раскинутые в отдалении друг от друга.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 прежде всего откроется небо — высокое степное небо с громадами синеватых облаков.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Тень от них проплывает так медленно, что можно долго идти в этой тени, не отставая от неё и прячась от палящего солнца.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9908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50766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E065E4-176A-F0D9-F6FF-234FF2C0F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Ответ: 452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126F1E-55E6-BECB-7D2C-D842037E0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98406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EF4550-1AF4-D0D6-111C-01F6A0168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979D507-F517-48BE-1188-38E85D16CD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5511582"/>
              </p:ext>
            </p:extLst>
          </p:nvPr>
        </p:nvGraphicFramePr>
        <p:xfrm>
          <a:off x="683568" y="582613"/>
          <a:ext cx="8352928" cy="5665788"/>
        </p:xfrm>
        <a:graphic>
          <a:graphicData uri="http://schemas.openxmlformats.org/drawingml/2006/table">
            <a:tbl>
              <a:tblPr/>
              <a:tblGrid>
                <a:gridCol w="4218651">
                  <a:extLst>
                    <a:ext uri="{9D8B030D-6E8A-4147-A177-3AD203B41FA5}">
                      <a16:colId xmlns:a16="http://schemas.microsoft.com/office/drawing/2014/main" val="20653078"/>
                    </a:ext>
                  </a:extLst>
                </a:gridCol>
                <a:gridCol w="4134277">
                  <a:extLst>
                    <a:ext uri="{9D8B030D-6E8A-4147-A177-3AD203B41FA5}">
                      <a16:colId xmlns:a16="http://schemas.microsoft.com/office/drawing/2014/main" val="1511181292"/>
                    </a:ext>
                  </a:extLst>
                </a:gridCol>
              </a:tblGrid>
              <a:tr h="472149">
                <a:tc>
                  <a:txBody>
                    <a:bodyPr/>
                    <a:lstStyle/>
                    <a:p>
                      <a:pPr algn="ctr"/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ПУНКТУАЦИОННЫЕ ПРАВИЛА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ПРЕДЛОЖЕНИЯ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243984"/>
                  </a:ext>
                </a:extLst>
              </a:tr>
              <a:tr h="5193639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А) Между однородными членами предложения, соединенными противительным союзом, ставится запятая.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Б) Утоняющее обстоятельство места обособляется.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В) Между частями бессоюзного сложного предложения при перечислении ставится запятая.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Людей было много, часто к подъезду подбегали лошади, но собак не было видно.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Хозяин взял на руки Тётку и сунул её на грудь, под шубу, где находился Фёдор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Тимофеич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Тут было темно и душно, но тепло.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4) На мгновение вспыхнули две зелёные искорки — это открыл глаза кот, обеспокоенный холодными, жесткими лапами соседки.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5) Тётка лизнула его ухо и, желая усесться возможно удобнее, беспокойно задвигалась, смяла его под себя холодными лапами и нечаянно высунула из-под шубы голову.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401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78725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B92FBD-E6F1-B059-5651-1D79F9296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Ответ: 321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6F5D45-DD08-A0ED-B619-28C4290E89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3685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ВЫВОДЫ: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Удобно, что задание 4 основано на тексте из задания 2 и 3.</a:t>
            </a:r>
          </a:p>
          <a:p>
            <a:r>
              <a:rPr lang="ru-RU" sz="2000" dirty="0"/>
              <a:t>Задания в таком формате можно давать не только в 9 классах, но и в 7,8.</a:t>
            </a:r>
          </a:p>
          <a:p>
            <a:r>
              <a:rPr lang="ru-RU" sz="2000" dirty="0"/>
              <a:t>Чем чаще учащиеся выполняют такие задания, тем эффективнее результат.  </a:t>
            </a:r>
          </a:p>
        </p:txBody>
      </p:sp>
    </p:spTree>
    <p:extLst>
      <p:ext uri="{BB962C8B-B14F-4D97-AF65-F5344CB8AC3E}">
        <p14:creationId xmlns:p14="http://schemas.microsoft.com/office/powerpoint/2010/main" val="25953906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24C195-FC72-6A57-7AEA-93BE231CB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Сайты для подготовки к ОГЭ: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E9FF9C-5CEA-ADC6-0A3A-2F364BB6A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ФГБНУ «ФИПИ» (</a:t>
            </a:r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fipi.ru)</a:t>
            </a:r>
            <a:endParaRPr lang="ru-RU" dirty="0">
              <a:solidFill>
                <a:schemeClr val="tx1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ru-RU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sdamgia.ru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ОГЭ по русскому языку Захарьиной Елены Алексеевны (saharina.ru)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 err="1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Рустьюторс</a:t>
            </a:r>
            <a:r>
              <a:rPr lang="ru-RU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(</a:t>
            </a:r>
            <a:r>
              <a:rPr lang="en-US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rustutors.ru)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35868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849256-B244-C103-7197-5A7CE1ED2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BB1EE4-A055-2291-8AD6-0045CA330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ABC467AC-C64F-2B1A-F86D-A59026AF15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7850"/>
            <a:ext cx="9144000" cy="570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29665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1B4C8A-9121-74A6-0A73-A3350B474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776503-2887-9141-42CD-CD3B4D74F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>
            <a:extLst>
              <a:ext uri="{FF2B5EF4-FFF2-40B4-BE49-F238E27FC236}">
                <a16:creationId xmlns:a16="http://schemas.microsoft.com/office/drawing/2014/main" id="{A34B673C-C347-DF39-94FD-D1926BC283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68008"/>
            <a:ext cx="8784976" cy="5521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72598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Обязательно читать предложение! У одного и того же слова может быть разное значение в зависимости от контекста!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>Смотреть, какая это часть речи. Обязательно нужно подобрать синоним такой же части речи.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>Смотреть грамматические признаки слова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род, число, падеж, время, вид и пр. Слово должно по всем этим признакам совпадать.</a:t>
            </a:r>
          </a:p>
          <a:p>
            <a:pPr lvl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>Смотреть на состав слова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если у него есть приставка, к примеру, то у слова она тоже должна быть;</a:t>
            </a:r>
          </a:p>
          <a:p>
            <a:pPr lvl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>Из всех слов, пришедших на ум, выбираете самое просто, самое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безэмоциональное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5AA5E53-8FE4-E9A5-A116-95A3A79071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208911" cy="61566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КОЛИЧЕСТВО БАЛЛОВ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400" dirty="0"/>
              <a:t>Изложение – </a:t>
            </a:r>
            <a:r>
              <a:rPr lang="en-US" sz="2400" dirty="0"/>
              <a:t>6</a:t>
            </a:r>
            <a:r>
              <a:rPr lang="ru-RU" sz="2400" dirty="0"/>
              <a:t> б.</a:t>
            </a:r>
          </a:p>
          <a:p>
            <a:r>
              <a:rPr lang="ru-RU" sz="2400" dirty="0"/>
              <a:t>Тестовая часть -</a:t>
            </a:r>
            <a:r>
              <a:rPr lang="en-US" sz="2400" dirty="0"/>
              <a:t>11</a:t>
            </a:r>
            <a:r>
              <a:rPr lang="ru-RU" sz="2400" dirty="0"/>
              <a:t> б. </a:t>
            </a:r>
          </a:p>
          <a:p>
            <a:r>
              <a:rPr lang="ru-RU" sz="2400" dirty="0"/>
              <a:t>Сочинение – </a:t>
            </a:r>
            <a:r>
              <a:rPr lang="en-US" sz="2400" dirty="0"/>
              <a:t>7</a:t>
            </a:r>
            <a:r>
              <a:rPr lang="ru-RU" sz="2400" dirty="0"/>
              <a:t> б.</a:t>
            </a:r>
          </a:p>
          <a:p>
            <a:r>
              <a:rPr lang="ru-RU" sz="2400" dirty="0"/>
              <a:t>Грамотность – 9 б. </a:t>
            </a:r>
          </a:p>
          <a:p>
            <a:endParaRPr lang="ru-RU" sz="2400" dirty="0"/>
          </a:p>
          <a:p>
            <a:r>
              <a:rPr lang="ru-RU" sz="2400" dirty="0"/>
              <a:t>Максимальное количество – 33 б.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8688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Перевод полученных баллов в оценку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5-_________33-29</a:t>
            </a:r>
            <a:r>
              <a:rPr lang="ru-RU" sz="3200" dirty="0"/>
              <a:t> б. (Г-6 б.)</a:t>
            </a:r>
            <a:endParaRPr lang="en-US" sz="3200" dirty="0"/>
          </a:p>
          <a:p>
            <a:r>
              <a:rPr lang="en-US" sz="3200" dirty="0"/>
              <a:t>4__________28-23</a:t>
            </a:r>
            <a:r>
              <a:rPr lang="ru-RU" sz="3200" dirty="0"/>
              <a:t> б. (Г-4 б.)</a:t>
            </a:r>
            <a:endParaRPr lang="en-US" sz="3200" dirty="0"/>
          </a:p>
          <a:p>
            <a:r>
              <a:rPr lang="en-US" sz="3200" dirty="0"/>
              <a:t>3__________22-15</a:t>
            </a:r>
            <a:r>
              <a:rPr lang="ru-RU" sz="3200" dirty="0"/>
              <a:t> б.</a:t>
            </a:r>
          </a:p>
        </p:txBody>
      </p:sp>
    </p:spTree>
    <p:extLst>
      <p:ext uri="{BB962C8B-B14F-4D97-AF65-F5344CB8AC3E}">
        <p14:creationId xmlns:p14="http://schemas.microsoft.com/office/powerpoint/2010/main" val="380299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Изменения</a:t>
            </a:r>
            <a:r>
              <a:rPr lang="ru-RU" b="1" i="1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="1" i="1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КИМ</a:t>
            </a:r>
            <a:r>
              <a:rPr lang="ru-RU" b="1" i="1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ОГЭ</a:t>
            </a:r>
            <a:r>
              <a:rPr lang="ru-RU" b="1" i="1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2024</a:t>
            </a:r>
            <a:r>
              <a:rPr lang="ru-RU" b="1" i="1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spc="-5" dirty="0">
                <a:latin typeface="Times New Roman" pitchFamily="18" charset="0"/>
                <a:cs typeface="Times New Roman" pitchFamily="18" charset="0"/>
              </a:rPr>
              <a:t>года</a:t>
            </a:r>
            <a:br>
              <a:rPr lang="ru-RU" b="1" i="1" spc="-5" dirty="0">
                <a:latin typeface="Times New Roman" pitchFamily="18" charset="0"/>
                <a:cs typeface="Times New Roman" pitchFamily="18" charset="0"/>
              </a:rPr>
            </a:br>
            <a:br>
              <a:rPr lang="ru-RU" b="1" i="1" spc="-5" dirty="0">
                <a:latin typeface="Times New Roman" pitchFamily="18" charset="0"/>
                <a:cs typeface="Times New Roman" pitchFamily="18" charset="0"/>
              </a:rPr>
            </a:b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/>
          <a:lstStyle/>
          <a:p>
            <a:pPr marL="544830" marR="208915" indent="-532130">
              <a:lnSpc>
                <a:spcPct val="100000"/>
              </a:lnSpc>
              <a:spcBef>
                <a:spcPts val="95"/>
              </a:spcBef>
              <a:buNone/>
            </a:pPr>
            <a:r>
              <a:rPr lang="ru-RU" sz="32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«В</a:t>
            </a:r>
            <a:r>
              <a:rPr lang="ru-RU" sz="3200" b="1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ЦЕЛОМ</a:t>
            </a:r>
            <a:r>
              <a:rPr lang="ru-RU" sz="3200" b="1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ru-RU" sz="3200" b="1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32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ЭКЗАМЕНАЦИОННОЙ</a:t>
            </a:r>
            <a:r>
              <a:rPr lang="ru-RU" sz="3200" b="1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МОДЕЛИ</a:t>
            </a:r>
            <a:r>
              <a:rPr lang="ru-RU" sz="3200" b="1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КИМ НЕ</a:t>
            </a:r>
            <a:r>
              <a:rPr lang="ru-RU" sz="3200" b="1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ПРЕТЕРПЕЛИ</a:t>
            </a:r>
            <a:r>
              <a:rPr lang="ru-RU" sz="3200" b="1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СУЩЕСТВЕННОЙ </a:t>
            </a:r>
            <a:r>
              <a:rPr lang="ru-RU" sz="3200" b="1" spc="-7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ТРАНСФОРМАЦИИ».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51840">
              <a:lnSpc>
                <a:spcPct val="100000"/>
              </a:lnSpc>
              <a:spcBef>
                <a:spcPts val="670"/>
              </a:spcBef>
              <a:buNone/>
            </a:pPr>
            <a:r>
              <a:rPr lang="ru-RU" i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(Спецификация</a:t>
            </a:r>
            <a:r>
              <a:rPr lang="ru-RU" i="1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КИМ</a:t>
            </a:r>
            <a:r>
              <a:rPr lang="ru-RU" i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ОГЭ</a:t>
            </a:r>
            <a:r>
              <a:rPr lang="ru-RU" i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2024, ФИПИ)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Изменения</a:t>
            </a:r>
            <a:r>
              <a:rPr lang="ru-RU" b="1" i="1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="1" i="1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КИМ</a:t>
            </a:r>
            <a:r>
              <a:rPr lang="ru-RU" b="1" i="1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ОГЭ</a:t>
            </a:r>
            <a:r>
              <a:rPr lang="ru-RU" b="1" i="1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2024</a:t>
            </a:r>
            <a:r>
              <a:rPr lang="ru-RU" b="1" i="1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spc="-5" dirty="0">
                <a:latin typeface="Times New Roman" pitchFamily="18" charset="0"/>
                <a:cs typeface="Times New Roman" pitchFamily="18" charset="0"/>
              </a:rPr>
              <a:t>года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55600" marR="5080" indent="-343535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5179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30" dirty="0">
                <a:latin typeface="Times New Roman" pitchFamily="18" charset="0"/>
                <a:cs typeface="Times New Roman" pitchFamily="18" charset="0"/>
              </a:rPr>
              <a:t>связи</a:t>
            </a:r>
            <a:r>
              <a:rPr lang="ru-RU"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pc="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30" dirty="0">
                <a:latin typeface="Times New Roman" pitchFamily="18" charset="0"/>
                <a:cs typeface="Times New Roman" pitchFamily="18" charset="0"/>
              </a:rPr>
              <a:t>включением</a:t>
            </a:r>
            <a:r>
              <a:rPr lang="ru-RU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10" dirty="0">
                <a:latin typeface="Times New Roman" pitchFamily="18" charset="0"/>
                <a:cs typeface="Times New Roman" pitchFamily="18" charset="0"/>
              </a:rPr>
              <a:t>новых</a:t>
            </a:r>
            <a:r>
              <a:rPr lang="ru-RU" spc="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20" dirty="0">
                <a:latin typeface="Times New Roman" pitchFamily="18" charset="0"/>
                <a:cs typeface="Times New Roman" pitchFamily="18" charset="0"/>
              </a:rPr>
              <a:t>заданий</a:t>
            </a:r>
            <a:r>
              <a:rPr lang="ru-RU" spc="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20" dirty="0">
                <a:latin typeface="Times New Roman" pitchFamily="18" charset="0"/>
                <a:cs typeface="Times New Roman" pitchFamily="18" charset="0"/>
              </a:rPr>
              <a:t>изменились </a:t>
            </a:r>
            <a:r>
              <a:rPr lang="ru-RU" spc="-6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15" dirty="0">
                <a:latin typeface="Times New Roman" pitchFamily="18" charset="0"/>
                <a:cs typeface="Times New Roman" pitchFamily="18" charset="0"/>
              </a:rPr>
              <a:t>количество</a:t>
            </a:r>
            <a:r>
              <a:rPr lang="ru-RU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5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15" dirty="0">
                <a:latin typeface="Times New Roman" pitchFamily="18" charset="0"/>
                <a:cs typeface="Times New Roman" pitchFamily="18" charset="0"/>
              </a:rPr>
              <a:t>нумерация</a:t>
            </a:r>
            <a:r>
              <a:rPr lang="ru-RU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5" dirty="0">
                <a:latin typeface="Times New Roman" pitchFamily="18" charset="0"/>
                <a:cs typeface="Times New Roman" pitchFamily="18" charset="0"/>
              </a:rPr>
              <a:t>всех</a:t>
            </a:r>
            <a:r>
              <a:rPr lang="ru-RU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20" dirty="0">
                <a:latin typeface="Times New Roman" pitchFamily="18" charset="0"/>
                <a:cs typeface="Times New Roman" pitchFamily="18" charset="0"/>
              </a:rPr>
              <a:t>заданий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25" dirty="0">
                <a:latin typeface="Times New Roman" pitchFamily="18" charset="0"/>
                <a:cs typeface="Times New Roman" pitchFamily="18" charset="0"/>
              </a:rPr>
              <a:t>экзаменационной</a:t>
            </a:r>
            <a:r>
              <a:rPr lang="ru-RU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5" dirty="0">
                <a:latin typeface="Times New Roman" pitchFamily="18" charset="0"/>
                <a:cs typeface="Times New Roman" pitchFamily="18" charset="0"/>
              </a:rPr>
              <a:t>работы.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55600" marR="274955" indent="-343535">
              <a:lnSpc>
                <a:spcPct val="100000"/>
              </a:lnSpc>
              <a:spcBef>
                <a:spcPts val="580"/>
              </a:spcBef>
              <a:buAutoNum type="arabicPeriod" startAt="2"/>
              <a:tabLst>
                <a:tab pos="35179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25" dirty="0">
                <a:latin typeface="Times New Roman" pitchFamily="18" charset="0"/>
                <a:cs typeface="Times New Roman" pitchFamily="18" charset="0"/>
              </a:rPr>
              <a:t>экзаменационную</a:t>
            </a:r>
            <a:r>
              <a:rPr lang="ru-RU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10" dirty="0">
                <a:latin typeface="Times New Roman" pitchFamily="18" charset="0"/>
                <a:cs typeface="Times New Roman" pitchFamily="18" charset="0"/>
              </a:rPr>
              <a:t>модель</a:t>
            </a:r>
            <a:r>
              <a:rPr lang="ru-RU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5" dirty="0">
                <a:latin typeface="Times New Roman" pitchFamily="18" charset="0"/>
                <a:cs typeface="Times New Roman" pitchFamily="18" charset="0"/>
              </a:rPr>
              <a:t>добавлены</a:t>
            </a:r>
            <a:r>
              <a:rPr lang="ru-RU" spc="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latin typeface="Times New Roman" pitchFamily="18" charset="0"/>
                <a:cs typeface="Times New Roman" pitchFamily="18" charset="0"/>
              </a:rPr>
              <a:t>четыре </a:t>
            </a:r>
            <a:r>
              <a:rPr lang="ru-RU" b="1" spc="-6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новых</a:t>
            </a:r>
            <a:r>
              <a:rPr lang="ru-RU" b="1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0" dirty="0">
                <a:latin typeface="Times New Roman" pitchFamily="18" charset="0"/>
                <a:cs typeface="Times New Roman" pitchFamily="18" charset="0"/>
              </a:rPr>
              <a:t>задания: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2700" marR="1651635">
              <a:lnSpc>
                <a:spcPct val="120000"/>
              </a:lnSpc>
              <a:buNone/>
            </a:pPr>
            <a:r>
              <a:rPr lang="ru-RU" b="1" spc="-5" dirty="0">
                <a:latin typeface="Times New Roman" pitchFamily="18" charset="0"/>
                <a:cs typeface="Times New Roman" pitchFamily="18" charset="0"/>
              </a:rPr>
              <a:t>задание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0" dirty="0">
                <a:latin typeface="Times New Roman" pitchFamily="18" charset="0"/>
                <a:cs typeface="Times New Roman" pitchFamily="18" charset="0"/>
              </a:rPr>
              <a:t>(синтаксический </a:t>
            </a:r>
            <a:r>
              <a:rPr lang="ru-RU" b="1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latin typeface="Times New Roman" pitchFamily="18" charset="0"/>
                <a:cs typeface="Times New Roman" pitchFamily="18" charset="0"/>
              </a:rPr>
              <a:t>анализ);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marL="12700" marR="1651635">
              <a:lnSpc>
                <a:spcPct val="120000"/>
              </a:lnSpc>
              <a:buNone/>
            </a:pPr>
            <a:r>
              <a:rPr lang="ru-RU" b="1" spc="-5" dirty="0">
                <a:latin typeface="Times New Roman" pitchFamily="18" charset="0"/>
                <a:cs typeface="Times New Roman" pitchFamily="18" charset="0"/>
              </a:rPr>
              <a:t>задание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b="1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0" dirty="0">
                <a:latin typeface="Times New Roman" pitchFamily="18" charset="0"/>
                <a:cs typeface="Times New Roman" pitchFamily="18" charset="0"/>
              </a:rPr>
              <a:t>(пунктуационный</a:t>
            </a:r>
            <a:r>
              <a:rPr lang="ru-RU" b="1" spc="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latin typeface="Times New Roman" pitchFamily="18" charset="0"/>
                <a:cs typeface="Times New Roman" pitchFamily="18" charset="0"/>
              </a:rPr>
              <a:t>анализ);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2700" marR="1651635">
              <a:lnSpc>
                <a:spcPct val="120000"/>
              </a:lnSpc>
              <a:buNone/>
            </a:pPr>
            <a:r>
              <a:rPr lang="ru-RU" b="1" spc="-5" dirty="0">
                <a:latin typeface="Times New Roman" pitchFamily="18" charset="0"/>
                <a:cs typeface="Times New Roman" pitchFamily="18" charset="0"/>
              </a:rPr>
              <a:t>задание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ru-RU" b="1" spc="-5" dirty="0">
                <a:latin typeface="Times New Roman" pitchFamily="18" charset="0"/>
                <a:cs typeface="Times New Roman" pitchFamily="18" charset="0"/>
              </a:rPr>
              <a:t>(орфографический анализ);</a:t>
            </a:r>
          </a:p>
          <a:p>
            <a:pPr marL="12700" marR="1651635">
              <a:lnSpc>
                <a:spcPct val="120000"/>
              </a:lnSpc>
              <a:buNone/>
            </a:pPr>
            <a:r>
              <a:rPr lang="ru-RU" b="1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6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latin typeface="Times New Roman" pitchFamily="18" charset="0"/>
                <a:cs typeface="Times New Roman" pitchFamily="18" charset="0"/>
              </a:rPr>
              <a:t>задание</a:t>
            </a:r>
            <a:r>
              <a:rPr lang="ru-RU" b="1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b="1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latin typeface="Times New Roman" pitchFamily="18" charset="0"/>
                <a:cs typeface="Times New Roman" pitchFamily="18" charset="0"/>
              </a:rPr>
              <a:t>(морфологические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нормы).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55600" marR="312420" indent="-343535">
              <a:lnSpc>
                <a:spcPct val="100000"/>
              </a:lnSpc>
              <a:spcBef>
                <a:spcPts val="575"/>
              </a:spcBef>
              <a:buFont typeface="Microsoft Sans Serif"/>
              <a:buAutoNum type="arabicPeriod" startAt="3"/>
              <a:tabLst>
                <a:tab pos="351790" algn="l"/>
              </a:tabLst>
            </a:pPr>
            <a:r>
              <a:rPr lang="ru-RU" b="1" spc="-10" dirty="0">
                <a:latin typeface="Times New Roman" pitchFamily="18" charset="0"/>
                <a:cs typeface="Times New Roman" pitchFamily="18" charset="0"/>
              </a:rPr>
              <a:t>Синтаксический</a:t>
            </a:r>
            <a:r>
              <a:rPr lang="ru-RU" b="1"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latin typeface="Times New Roman" pitchFamily="18" charset="0"/>
                <a:cs typeface="Times New Roman" pitchFamily="18" charset="0"/>
              </a:rPr>
              <a:t>анализ</a:t>
            </a:r>
            <a:r>
              <a:rPr lang="ru-RU" b="1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10" dirty="0">
                <a:latin typeface="Times New Roman" pitchFamily="18" charset="0"/>
                <a:cs typeface="Times New Roman" pitchFamily="18" charset="0"/>
              </a:rPr>
              <a:t>представлен</a:t>
            </a:r>
            <a:r>
              <a:rPr lang="ru-RU" spc="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10" dirty="0">
                <a:latin typeface="Times New Roman" pitchFamily="18" charset="0"/>
                <a:cs typeface="Times New Roman" pitchFamily="18" charset="0"/>
              </a:rPr>
              <a:t>теперь</a:t>
            </a:r>
            <a:r>
              <a:rPr lang="ru-RU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pc="-6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5" dirty="0">
                <a:latin typeface="Times New Roman" pitchFamily="18" charset="0"/>
                <a:cs typeface="Times New Roman" pitchFamily="18" charset="0"/>
              </a:rPr>
              <a:t>двух</a:t>
            </a:r>
            <a:r>
              <a:rPr lang="ru-RU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20" dirty="0">
                <a:latin typeface="Times New Roman" pitchFamily="18" charset="0"/>
                <a:cs typeface="Times New Roman" pitchFamily="18" charset="0"/>
              </a:rPr>
              <a:t>заданиях</a:t>
            </a:r>
            <a:r>
              <a:rPr lang="ru-RU" spc="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990" dirty="0"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ru-RU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latin typeface="Times New Roman" pitchFamily="18" charset="0"/>
                <a:cs typeface="Times New Roman" pitchFamily="18" charset="0"/>
              </a:rPr>
              <a:t>во</a:t>
            </a:r>
            <a:r>
              <a:rPr lang="ru-RU" b="1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5" dirty="0">
                <a:latin typeface="Times New Roman" pitchFamily="18" charset="0"/>
                <a:cs typeface="Times New Roman" pitchFamily="18" charset="0"/>
              </a:rPr>
              <a:t>втором</a:t>
            </a:r>
            <a:r>
              <a:rPr lang="ru-RU" b="1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5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pc="-10" dirty="0">
                <a:latin typeface="Times New Roman" pitchFamily="18" charset="0"/>
                <a:cs typeface="Times New Roman" pitchFamily="18" charset="0"/>
              </a:rPr>
              <a:t>определение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25" dirty="0">
                <a:latin typeface="Times New Roman" pitchFamily="18" charset="0"/>
                <a:cs typeface="Times New Roman" pitchFamily="18" charset="0"/>
              </a:rPr>
              <a:t>грамматической</a:t>
            </a:r>
            <a:r>
              <a:rPr lang="ru-RU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10" dirty="0">
                <a:latin typeface="Times New Roman" pitchFamily="18" charset="0"/>
                <a:cs typeface="Times New Roman" pitchFamily="18" charset="0"/>
              </a:rPr>
              <a:t>основы)</a:t>
            </a:r>
            <a:r>
              <a:rPr lang="ru-RU"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5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="1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5" dirty="0">
                <a:latin typeface="Times New Roman" pitchFamily="18" charset="0"/>
                <a:cs typeface="Times New Roman" pitchFamily="18" charset="0"/>
              </a:rPr>
              <a:t>третьем</a:t>
            </a:r>
            <a:r>
              <a:rPr lang="ru-RU" b="1"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5" dirty="0">
                <a:latin typeface="Times New Roman" pitchFamily="18" charset="0"/>
                <a:cs typeface="Times New Roman" pitchFamily="18" charset="0"/>
              </a:rPr>
              <a:t>(собственно </a:t>
            </a:r>
            <a:r>
              <a:rPr lang="ru-RU" spc="-6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25" dirty="0">
                <a:latin typeface="Times New Roman" pitchFamily="18" charset="0"/>
                <a:cs typeface="Times New Roman" pitchFamily="18" charset="0"/>
              </a:rPr>
              <a:t>синтаксический</a:t>
            </a:r>
            <a:r>
              <a:rPr lang="ru-RU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20" dirty="0">
                <a:latin typeface="Times New Roman" pitchFamily="18" charset="0"/>
                <a:cs typeface="Times New Roman" pitchFamily="18" charset="0"/>
              </a:rPr>
              <a:t>анализ</a:t>
            </a:r>
            <a:r>
              <a:rPr lang="ru-RU"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15" dirty="0">
                <a:latin typeface="Times New Roman" pitchFamily="18" charset="0"/>
                <a:cs typeface="Times New Roman" pitchFamily="18" charset="0"/>
              </a:rPr>
              <a:t>структуры</a:t>
            </a:r>
            <a:r>
              <a:rPr lang="ru-RU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15" dirty="0">
                <a:latin typeface="Times New Roman" pitchFamily="18" charset="0"/>
                <a:cs typeface="Times New Roman" pitchFamily="18" charset="0"/>
              </a:rPr>
              <a:t>предложения).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Оба</a:t>
            </a:r>
            <a:r>
              <a:rPr lang="ru-RU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20" dirty="0">
                <a:latin typeface="Times New Roman" pitchFamily="18" charset="0"/>
                <a:cs typeface="Times New Roman" pitchFamily="18" charset="0"/>
              </a:rPr>
              <a:t>задания</a:t>
            </a:r>
            <a:r>
              <a:rPr lang="ru-RU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5" dirty="0">
                <a:latin typeface="Times New Roman" pitchFamily="18" charset="0"/>
                <a:cs typeface="Times New Roman" pitchFamily="18" charset="0"/>
              </a:rPr>
              <a:t>выполняются</a:t>
            </a:r>
            <a:r>
              <a:rPr lang="ru-RU" spc="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10" dirty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10" dirty="0">
                <a:latin typeface="Times New Roman" pitchFamily="18" charset="0"/>
                <a:cs typeface="Times New Roman" pitchFamily="18" charset="0"/>
              </a:rPr>
              <a:t>основе</a:t>
            </a:r>
            <a:r>
              <a:rPr lang="ru-RU" spc="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latin typeface="Times New Roman" pitchFamily="18" charset="0"/>
                <a:cs typeface="Times New Roman" pitchFamily="18" charset="0"/>
              </a:rPr>
              <a:t>одного </a:t>
            </a:r>
            <a:r>
              <a:rPr lang="ru-RU" b="1" spc="-6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0" dirty="0">
                <a:latin typeface="Times New Roman" pitchFamily="18" charset="0"/>
                <a:cs typeface="Times New Roman" pitchFamily="18" charset="0"/>
              </a:rPr>
              <a:t>микротекста.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spc="-5" dirty="0">
                <a:latin typeface="Times New Roman" pitchFamily="18" charset="0"/>
                <a:cs typeface="Times New Roman" pitchFamily="18" charset="0"/>
              </a:rPr>
              <a:t>Изменения</a:t>
            </a:r>
            <a:r>
              <a:rPr lang="ru-RU" b="1" i="1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="1" i="1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spc="-5" dirty="0">
                <a:latin typeface="Times New Roman" pitchFamily="18" charset="0"/>
                <a:cs typeface="Times New Roman" pitchFamily="18" charset="0"/>
              </a:rPr>
              <a:t>КИМ</a:t>
            </a:r>
            <a:r>
              <a:rPr lang="ru-RU" b="1" i="1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ОГЭ</a:t>
            </a:r>
            <a:r>
              <a:rPr lang="ru-RU" b="1" i="1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spc="-5" dirty="0">
                <a:latin typeface="Times New Roman" pitchFamily="18" charset="0"/>
                <a:cs typeface="Times New Roman" pitchFamily="18" charset="0"/>
              </a:rPr>
              <a:t>2024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spc="-5" dirty="0">
                <a:latin typeface="Times New Roman" pitchFamily="18" charset="0"/>
                <a:cs typeface="Times New Roman" pitchFamily="18" charset="0"/>
              </a:rPr>
              <a:t>года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55600" marR="939800">
              <a:spcBef>
                <a:spcPts val="100"/>
              </a:spcBef>
              <a:buNone/>
            </a:pPr>
            <a:r>
              <a:rPr lang="ru-RU" dirty="0">
                <a:solidFill>
                  <a:srgbClr val="173883"/>
                </a:solidFill>
                <a:latin typeface="Microsoft Sans Serif"/>
                <a:cs typeface="Microsoft Sans Serif"/>
              </a:rPr>
              <a:t>   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355600" marR="5080">
              <a:spcBef>
                <a:spcPts val="575"/>
              </a:spcBef>
              <a:buFont typeface="Microsoft Sans Serif"/>
              <a:buAutoNum type="arabicPeriod" startAt="4"/>
              <a:tabLst>
                <a:tab pos="351155" algn="l"/>
              </a:tabLst>
            </a:pPr>
            <a:r>
              <a:rPr lang="ru-RU" sz="2600" b="1" spc="-10" dirty="0">
                <a:latin typeface="Times New Roman" pitchFamily="18" charset="0"/>
                <a:cs typeface="Times New Roman" pitchFamily="18" charset="0"/>
              </a:rPr>
              <a:t>Пунктуационный</a:t>
            </a:r>
            <a:r>
              <a:rPr lang="ru-RU" sz="2600" b="1" spc="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spc="-5" dirty="0">
                <a:latin typeface="Times New Roman" pitchFamily="18" charset="0"/>
                <a:cs typeface="Times New Roman" pitchFamily="18" charset="0"/>
              </a:rPr>
              <a:t>анализ</a:t>
            </a:r>
            <a:r>
              <a:rPr lang="ru-RU" sz="2600" b="1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pc="-10" dirty="0">
                <a:latin typeface="Times New Roman" pitchFamily="18" charset="0"/>
                <a:cs typeface="Times New Roman" pitchFamily="18" charset="0"/>
              </a:rPr>
              <a:t>представлен</a:t>
            </a:r>
            <a:r>
              <a:rPr lang="ru-RU" sz="2600" spc="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pc="-50" dirty="0">
                <a:latin typeface="Times New Roman" pitchFamily="18" charset="0"/>
                <a:cs typeface="Times New Roman" pitchFamily="18" charset="0"/>
              </a:rPr>
              <a:t>также</a:t>
            </a:r>
            <a:r>
              <a:rPr lang="ru-RU" sz="2600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pc="-5" dirty="0">
                <a:latin typeface="Times New Roman" pitchFamily="18" charset="0"/>
                <a:cs typeface="Times New Roman" pitchFamily="18" charset="0"/>
              </a:rPr>
              <a:t>двух</a:t>
            </a:r>
            <a:r>
              <a:rPr lang="ru-RU" sz="2600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pc="-20" dirty="0">
                <a:latin typeface="Times New Roman" pitchFamily="18" charset="0"/>
                <a:cs typeface="Times New Roman" pitchFamily="18" charset="0"/>
              </a:rPr>
              <a:t>заданиях</a:t>
            </a:r>
            <a:r>
              <a:rPr lang="ru-RU" sz="2600" spc="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pc="990" dirty="0"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ru-RU" sz="2600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600" b="1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spc="-15" dirty="0">
                <a:latin typeface="Times New Roman" pitchFamily="18" charset="0"/>
                <a:cs typeface="Times New Roman" pitchFamily="18" charset="0"/>
              </a:rPr>
              <a:t>четвёртом</a:t>
            </a:r>
            <a:r>
              <a:rPr lang="ru-RU" sz="2600" b="1" spc="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pc="-5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6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600" b="1"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spc="-20" dirty="0">
                <a:latin typeface="Times New Roman" pitchFamily="18" charset="0"/>
                <a:cs typeface="Times New Roman" pitchFamily="18" charset="0"/>
              </a:rPr>
              <a:t>пятом.</a:t>
            </a:r>
            <a:r>
              <a:rPr lang="ru-RU" sz="2600"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pc="-15" dirty="0">
                <a:latin typeface="Times New Roman" pitchFamily="18" charset="0"/>
                <a:cs typeface="Times New Roman" pitchFamily="18" charset="0"/>
              </a:rPr>
              <a:t>Задание </a:t>
            </a:r>
            <a:r>
              <a:rPr lang="ru-RU" sz="2600" spc="-6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600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pc="-10" dirty="0">
                <a:latin typeface="Times New Roman" pitchFamily="18" charset="0"/>
                <a:cs typeface="Times New Roman" pitchFamily="18" charset="0"/>
              </a:rPr>
              <a:t>дано</a:t>
            </a:r>
            <a:r>
              <a:rPr lang="ru-RU" sz="2600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600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pc="-5" dirty="0">
                <a:latin typeface="Times New Roman" pitchFamily="18" charset="0"/>
                <a:cs typeface="Times New Roman" pitchFamily="18" charset="0"/>
              </a:rPr>
              <a:t>виде</a:t>
            </a:r>
            <a:r>
              <a:rPr lang="ru-RU" sz="2600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таблицы</a:t>
            </a:r>
            <a:r>
              <a:rPr lang="ru-RU" sz="26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pc="-10" dirty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2600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pc="-5" dirty="0">
                <a:latin typeface="Times New Roman" pitchFamily="18" charset="0"/>
                <a:cs typeface="Times New Roman" pitchFamily="18" charset="0"/>
              </a:rPr>
              <a:t>установление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соответствия</a:t>
            </a:r>
            <a:r>
              <a:rPr lang="ru-RU" sz="2600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pc="-5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600" spc="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pc="-30" dirty="0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2600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pc="-15" dirty="0">
                <a:latin typeface="Times New Roman" pitchFamily="18" charset="0"/>
                <a:cs typeface="Times New Roman" pitchFamily="18" charset="0"/>
              </a:rPr>
              <a:t>форме</a:t>
            </a:r>
            <a:r>
              <a:rPr lang="ru-RU" sz="26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является</a:t>
            </a:r>
            <a:r>
              <a:rPr lang="ru-RU" sz="2600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pc="-20" dirty="0">
                <a:latin typeface="Times New Roman" pitchFamily="18" charset="0"/>
                <a:cs typeface="Times New Roman" pitchFamily="18" charset="0"/>
              </a:rPr>
              <a:t>аналогом </a:t>
            </a:r>
            <a:r>
              <a:rPr lang="ru-RU" sz="2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pc="-20" dirty="0">
                <a:latin typeface="Times New Roman" pitchFamily="18" charset="0"/>
                <a:cs typeface="Times New Roman" pitchFamily="18" charset="0"/>
              </a:rPr>
              <a:t>задания</a:t>
            </a:r>
            <a:r>
              <a:rPr lang="ru-RU" sz="26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600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pc="-20" dirty="0">
                <a:latin typeface="Times New Roman" pitchFamily="18" charset="0"/>
                <a:cs typeface="Times New Roman" pitchFamily="18" charset="0"/>
              </a:rPr>
              <a:t>ЕГЭ.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355600" marR="134620">
              <a:spcBef>
                <a:spcPts val="580"/>
              </a:spcBef>
              <a:buFont typeface="Microsoft Sans Serif"/>
              <a:buAutoNum type="arabicPeriod" startAt="4"/>
              <a:tabLst>
                <a:tab pos="351155" algn="l"/>
              </a:tabLst>
            </a:pPr>
            <a:r>
              <a:rPr lang="ru-RU" sz="2600" b="1" spc="-5" dirty="0">
                <a:latin typeface="Times New Roman" pitchFamily="18" charset="0"/>
                <a:cs typeface="Times New Roman" pitchFamily="18" charset="0"/>
              </a:rPr>
              <a:t>Орфографический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spc="-5" dirty="0">
                <a:latin typeface="Times New Roman" pitchFamily="18" charset="0"/>
                <a:cs typeface="Times New Roman" pitchFamily="18" charset="0"/>
              </a:rPr>
              <a:t>анализ</a:t>
            </a:r>
            <a:r>
              <a:rPr lang="ru-RU" sz="2600" b="1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pc="-50" dirty="0">
                <a:latin typeface="Times New Roman" pitchFamily="18" charset="0"/>
                <a:cs typeface="Times New Roman" pitchFamily="18" charset="0"/>
              </a:rPr>
              <a:t>также</a:t>
            </a:r>
            <a:r>
              <a:rPr lang="ru-RU" sz="2600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pc="-10" dirty="0">
                <a:latin typeface="Times New Roman" pitchFamily="18" charset="0"/>
                <a:cs typeface="Times New Roman" pitchFamily="18" charset="0"/>
              </a:rPr>
              <a:t>представлен </a:t>
            </a:r>
            <a:r>
              <a:rPr lang="ru-RU" sz="26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pc="-10" dirty="0">
                <a:latin typeface="Times New Roman" pitchFamily="18" charset="0"/>
                <a:cs typeface="Times New Roman" pitchFamily="18" charset="0"/>
              </a:rPr>
              <a:t>теперь</a:t>
            </a:r>
            <a:r>
              <a:rPr lang="ru-RU" sz="2600" spc="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600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pc="-5" dirty="0">
                <a:latin typeface="Times New Roman" pitchFamily="18" charset="0"/>
                <a:cs typeface="Times New Roman" pitchFamily="18" charset="0"/>
              </a:rPr>
              <a:t>двух</a:t>
            </a:r>
            <a:r>
              <a:rPr lang="ru-RU" sz="2600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pc="-20" dirty="0">
                <a:latin typeface="Times New Roman" pitchFamily="18" charset="0"/>
                <a:cs typeface="Times New Roman" pitchFamily="18" charset="0"/>
              </a:rPr>
              <a:t>заданиях</a:t>
            </a:r>
            <a:r>
              <a:rPr lang="ru-RU" sz="2600" spc="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pc="630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600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600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pc="-15" dirty="0">
                <a:latin typeface="Times New Roman" pitchFamily="18" charset="0"/>
                <a:cs typeface="Times New Roman" pitchFamily="18" charset="0"/>
              </a:rPr>
              <a:t>шестом</a:t>
            </a:r>
            <a:r>
              <a:rPr lang="ru-RU" sz="2600"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pc="-5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600"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6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spc="-20" dirty="0">
                <a:latin typeface="Times New Roman" pitchFamily="18" charset="0"/>
                <a:cs typeface="Times New Roman" pitchFamily="18" charset="0"/>
              </a:rPr>
              <a:t>седьмом.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spc="-5" dirty="0">
                <a:latin typeface="Times New Roman" pitchFamily="18" charset="0"/>
                <a:cs typeface="Times New Roman" pitchFamily="18" charset="0"/>
              </a:rPr>
              <a:t>Задание</a:t>
            </a:r>
            <a:r>
              <a:rPr lang="ru-RU" b="1" i="1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4. Пунктуационный анализ предложений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buNone/>
            </a:pPr>
            <a:r>
              <a:rPr lang="ru-RU" sz="2800" b="1" spc="-10" dirty="0">
                <a:latin typeface="Times New Roman" pitchFamily="18" charset="0"/>
                <a:cs typeface="Times New Roman" pitchFamily="18" charset="0"/>
              </a:rPr>
              <a:t>Задание. </a:t>
            </a:r>
            <a:r>
              <a:rPr lang="ru-RU" sz="2800" spc="-10" dirty="0">
                <a:latin typeface="Times New Roman" pitchFamily="18" charset="0"/>
                <a:cs typeface="Times New Roman" pitchFamily="18" charset="0"/>
              </a:rPr>
              <a:t>Установите</a:t>
            </a:r>
            <a:r>
              <a:rPr lang="ru-RU" sz="2800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соответствие</a:t>
            </a:r>
            <a:r>
              <a:rPr lang="ru-RU" sz="2800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spc="-35" dirty="0">
                <a:latin typeface="Times New Roman" pitchFamily="18" charset="0"/>
                <a:cs typeface="Times New Roman" pitchFamily="18" charset="0"/>
              </a:rPr>
              <a:t>между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12700" marR="5080">
              <a:lnSpc>
                <a:spcPct val="100000"/>
              </a:lnSpc>
              <a:buNone/>
            </a:pPr>
            <a:r>
              <a:rPr lang="ru-RU" sz="2800" spc="-20" dirty="0">
                <a:latin typeface="Times New Roman" pitchFamily="18" charset="0"/>
                <a:cs typeface="Times New Roman" pitchFamily="18" charset="0"/>
              </a:rPr>
              <a:t>пунктуационными</a:t>
            </a:r>
            <a:r>
              <a:rPr lang="ru-RU" sz="2800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spc="-15" dirty="0">
                <a:latin typeface="Times New Roman" pitchFamily="18" charset="0"/>
                <a:cs typeface="Times New Roman" pitchFamily="18" charset="0"/>
              </a:rPr>
              <a:t>правилами</a:t>
            </a:r>
            <a:r>
              <a:rPr lang="ru-RU" sz="2800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spc="-5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800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spc="-20" dirty="0">
                <a:latin typeface="Times New Roman" pitchFamily="18" charset="0"/>
                <a:cs typeface="Times New Roman" pitchFamily="18" charset="0"/>
              </a:rPr>
              <a:t>предложениями, </a:t>
            </a:r>
            <a:r>
              <a:rPr lang="ru-RU" sz="2800" spc="-6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spc="-25" dirty="0">
                <a:latin typeface="Times New Roman" pitchFamily="18" charset="0"/>
                <a:cs typeface="Times New Roman" pitchFamily="18" charset="0"/>
              </a:rPr>
              <a:t>которые</a:t>
            </a:r>
            <a:r>
              <a:rPr lang="ru-RU" sz="2800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spc="-25" dirty="0">
                <a:latin typeface="Times New Roman" pitchFamily="18" charset="0"/>
                <a:cs typeface="Times New Roman" pitchFamily="18" charset="0"/>
              </a:rPr>
              <a:t>могут</a:t>
            </a:r>
            <a:r>
              <a:rPr lang="ru-RU" sz="2800"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spc="-10" dirty="0">
                <a:latin typeface="Times New Roman" pitchFamily="18" charset="0"/>
                <a:cs typeface="Times New Roman" pitchFamily="18" charset="0"/>
              </a:rPr>
              <a:t>служить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spc="-25" dirty="0">
                <a:latin typeface="Times New Roman" pitchFamily="18" charset="0"/>
                <a:cs typeface="Times New Roman" pitchFamily="18" charset="0"/>
              </a:rPr>
              <a:t>примерами</a:t>
            </a:r>
            <a:r>
              <a:rPr lang="ru-RU" sz="2800" spc="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spc="5" dirty="0">
                <a:latin typeface="Times New Roman" pitchFamily="18" charset="0"/>
                <a:cs typeface="Times New Roman" pitchFamily="18" charset="0"/>
              </a:rPr>
              <a:t>для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spc="-10" dirty="0">
                <a:latin typeface="Times New Roman" pitchFamily="18" charset="0"/>
                <a:cs typeface="Times New Roman" pitchFamily="18" charset="0"/>
              </a:rPr>
              <a:t>приведённых </a:t>
            </a:r>
            <a:r>
              <a:rPr lang="ru-RU" sz="2800" spc="-20" dirty="0">
                <a:latin typeface="Times New Roman" pitchFamily="18" charset="0"/>
                <a:cs typeface="Times New Roman" pitchFamily="18" charset="0"/>
              </a:rPr>
              <a:t>пунктуационных </a:t>
            </a:r>
            <a:r>
              <a:rPr lang="ru-RU" sz="2800" spc="-5" dirty="0">
                <a:latin typeface="Times New Roman" pitchFamily="18" charset="0"/>
                <a:cs typeface="Times New Roman" pitchFamily="18" charset="0"/>
              </a:rPr>
              <a:t>правил. </a:t>
            </a:r>
            <a:r>
              <a:rPr lang="ru-RU" sz="2800" spc="-204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800" spc="-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spc="-45" dirty="0">
                <a:latin typeface="Times New Roman" pitchFamily="18" charset="0"/>
                <a:cs typeface="Times New Roman" pitchFamily="18" charset="0"/>
              </a:rPr>
              <a:t>каждой </a:t>
            </a:r>
            <a:r>
              <a:rPr lang="ru-RU" sz="2800" spc="-6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spc="-25" dirty="0">
                <a:latin typeface="Times New Roman" pitchFamily="18" charset="0"/>
                <a:cs typeface="Times New Roman" pitchFamily="18" charset="0"/>
              </a:rPr>
              <a:t>позиции</a:t>
            </a:r>
            <a:r>
              <a:rPr lang="ru-RU" sz="28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spc="-15" dirty="0">
                <a:latin typeface="Times New Roman" pitchFamily="18" charset="0"/>
                <a:cs typeface="Times New Roman" pitchFamily="18" charset="0"/>
              </a:rPr>
              <a:t>первого</a:t>
            </a:r>
            <a:r>
              <a:rPr lang="ru-RU" sz="2800" spc="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spc="5" dirty="0">
                <a:latin typeface="Times New Roman" pitchFamily="18" charset="0"/>
                <a:cs typeface="Times New Roman" pitchFamily="18" charset="0"/>
              </a:rPr>
              <a:t>столбца</a:t>
            </a:r>
            <a:r>
              <a:rPr lang="ru-RU" sz="28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spc="-10" dirty="0">
                <a:latin typeface="Times New Roman" pitchFamily="18" charset="0"/>
                <a:cs typeface="Times New Roman" pitchFamily="18" charset="0"/>
              </a:rPr>
              <a:t>подберите </a:t>
            </a:r>
            <a:r>
              <a:rPr lang="ru-RU" sz="28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соответствующую</a:t>
            </a:r>
            <a:r>
              <a:rPr lang="ru-RU" sz="2800"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spc="-20" dirty="0">
                <a:latin typeface="Times New Roman" pitchFamily="18" charset="0"/>
                <a:cs typeface="Times New Roman" pitchFamily="18" charset="0"/>
              </a:rPr>
              <a:t>позицию</a:t>
            </a:r>
            <a:r>
              <a:rPr lang="ru-RU" sz="2800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spc="-55" dirty="0">
                <a:latin typeface="Times New Roman" pitchFamily="18" charset="0"/>
                <a:cs typeface="Times New Roman" pitchFamily="18" charset="0"/>
              </a:rPr>
              <a:t>из</a:t>
            </a:r>
            <a:r>
              <a:rPr lang="ru-RU" sz="2800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spc="-15" dirty="0">
                <a:latin typeface="Times New Roman" pitchFamily="18" charset="0"/>
                <a:cs typeface="Times New Roman" pitchFamily="18" charset="0"/>
              </a:rPr>
              <a:t>второго</a:t>
            </a:r>
            <a:r>
              <a:rPr lang="ru-RU" sz="2800" spc="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столбца.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 rotWithShape="1">
          <a:blip r:embed="rId2" cstate="print"/>
          <a:srcRect t="11070"/>
          <a:stretch/>
        </p:blipFill>
        <p:spPr>
          <a:xfrm>
            <a:off x="539552" y="554419"/>
            <a:ext cx="7272808" cy="633670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843</TotalTime>
  <Words>1701</Words>
  <Application>Microsoft Office PowerPoint</Application>
  <PresentationFormat>Экран (4:3)</PresentationFormat>
  <Paragraphs>109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5" baseType="lpstr">
      <vt:lpstr>Arial</vt:lpstr>
      <vt:lpstr>Calibri</vt:lpstr>
      <vt:lpstr>Microsoft Sans Serif</vt:lpstr>
      <vt:lpstr>Times New Roman</vt:lpstr>
      <vt:lpstr>Trebuchet MS</vt:lpstr>
      <vt:lpstr>Wingdings 3</vt:lpstr>
      <vt:lpstr>Аспект</vt:lpstr>
      <vt:lpstr>Из опыта работы по подготовке учащихся к ОГЭ по русскому языку. Задание 4. Пунктуационный анализ (установление соответствий)</vt:lpstr>
      <vt:lpstr>СТРУКТУРА ОГЭ ПО РУССКОМУ ЯЗЫКУ</vt:lpstr>
      <vt:lpstr>КОЛИЧЕСТВО БАЛЛОВ</vt:lpstr>
      <vt:lpstr>Перевод полученных баллов в оценку</vt:lpstr>
      <vt:lpstr>Изменения в КИМ ОГЭ 2024 года  </vt:lpstr>
      <vt:lpstr>Изменения в КИМ ОГЭ 2024 года</vt:lpstr>
      <vt:lpstr>Изменения в КИМ ОГЭ 2024 года</vt:lpstr>
      <vt:lpstr>Задание 4. Пунктуационный анализ предложений</vt:lpstr>
      <vt:lpstr>Презентация PowerPoint</vt:lpstr>
      <vt:lpstr>Что нужно знать:</vt:lpstr>
      <vt:lpstr>Алгоритм выполнения</vt:lpstr>
      <vt:lpstr>Потренируемся?!</vt:lpstr>
      <vt:lpstr>Ответ: 542</vt:lpstr>
      <vt:lpstr> </vt:lpstr>
      <vt:lpstr>Ответ: 532</vt:lpstr>
      <vt:lpstr> </vt:lpstr>
      <vt:lpstr>Ответ: 524</vt:lpstr>
      <vt:lpstr> </vt:lpstr>
      <vt:lpstr>Ответ: 412</vt:lpstr>
      <vt:lpstr> </vt:lpstr>
      <vt:lpstr>Ответ: 452</vt:lpstr>
      <vt:lpstr> </vt:lpstr>
      <vt:lpstr>Ответ: 321</vt:lpstr>
      <vt:lpstr>ВЫВОДЫ:</vt:lpstr>
      <vt:lpstr>Сайты для подготовки к ОГЭ:</vt:lpstr>
      <vt:lpstr>Презентация PowerPoint</vt:lpstr>
      <vt:lpstr>Презентация PowerPoint</vt:lpstr>
      <vt:lpstr>Советы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Виталий Граничный</cp:lastModifiedBy>
  <cp:revision>73</cp:revision>
  <dcterms:created xsi:type="dcterms:W3CDTF">2023-10-29T15:12:15Z</dcterms:created>
  <dcterms:modified xsi:type="dcterms:W3CDTF">2024-01-09T14:18:27Z</dcterms:modified>
</cp:coreProperties>
</file>