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3"/>
    <p:sldId id="257" r:id="rId4"/>
    <p:sldId id="258" r:id="rId5"/>
    <p:sldId id="259" r:id="rId6"/>
    <p:sldId id="260" r:id="rId7"/>
    <p:sldId id="262" r:id="rId8"/>
    <p:sldId id="261" r:id="rId9"/>
    <p:sldId id="265" r:id="rId10"/>
    <p:sldId id="266" r:id="rId11"/>
    <p:sldId id="263" r:id="rId12"/>
    <p:sldId id="267" r:id="rId13"/>
    <p:sldId id="264" r:id="rId14"/>
    <p:sldId id="268" r:id="rId15"/>
    <p:sldId id="269" r:id="rId16"/>
    <p:sldId id="270" r:id="rId17"/>
    <p:sldId id="276" r:id="rId18"/>
    <p:sldId id="271" r:id="rId19"/>
    <p:sldId id="272" r:id="rId20"/>
    <p:sldId id="273" r:id="rId21"/>
    <p:sldId id="274" r:id="rId22"/>
    <p:sldId id="275" r:id="rId2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altLang="en-US" sz="2400"/>
              <a:t>Работа над сочинением </a:t>
            </a:r>
            <a:r>
              <a:rPr lang="ru-RU" altLang="en-US" sz="2400">
                <a:sym typeface="+mn-ea"/>
              </a:rPr>
              <a:t>в части 2  экзаменационной работы на ЕГЭ по русскому языку (задания с развёрнутым ответом ) в связи с видоизменённой формулировкой задания 27 в КИМ ЕГЭ 2025 года</a:t>
            </a:r>
            <a:endParaRPr lang="ru-RU" altLang="en-US" sz="240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en-US" sz="1800"/>
              <a:t>Семинар на базе  МБОУ «Молодёжненская школа №2»,</a:t>
            </a:r>
            <a:endParaRPr lang="ru-RU" altLang="en-US" sz="1800"/>
          </a:p>
          <a:p>
            <a:r>
              <a:rPr lang="ru-RU" altLang="en-US" sz="1800"/>
              <a:t>проводимый для учителей русского языка Симферопольского района учителем высшей категории Маркешиным К.С.</a:t>
            </a:r>
            <a:endParaRPr lang="ru-RU" altLang="en-US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2. Задание по тексту </a:t>
            </a:r>
            <a:r>
              <a:rPr lang="en-US" altLang="en-US"/>
              <a:t>Ф</a:t>
            </a:r>
            <a:r>
              <a:rPr lang="en-US" altLang="ru-RU"/>
              <a:t>.</a:t>
            </a:r>
            <a:r>
              <a:rPr lang="en-US" altLang="en-US"/>
              <a:t>А</a:t>
            </a:r>
            <a:r>
              <a:rPr lang="en-US" altLang="ru-RU"/>
              <a:t>. </a:t>
            </a:r>
            <a:r>
              <a:rPr lang="en-US" altLang="en-US"/>
              <a:t>Абрамов</a:t>
            </a:r>
            <a:r>
              <a:rPr lang="ru-RU" altLang="en-US"/>
              <a:t>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en-US" altLang="en-US" sz="4800"/>
              <a:t>Напишите</a:t>
            </a:r>
            <a:r>
              <a:rPr lang="en-US" altLang="ru-RU" sz="4800"/>
              <a:t> </a:t>
            </a:r>
            <a:r>
              <a:rPr lang="en-US" altLang="en-US" sz="4800"/>
              <a:t>сочинение</a:t>
            </a:r>
            <a:r>
              <a:rPr lang="en-US" altLang="ru-RU" sz="4800"/>
              <a:t>-</a:t>
            </a:r>
            <a:r>
              <a:rPr lang="en-US" altLang="en-US" sz="4800"/>
              <a:t>рассуждение</a:t>
            </a:r>
            <a:r>
              <a:rPr lang="en-US" altLang="ru-RU" sz="4800"/>
              <a:t> </a:t>
            </a:r>
            <a:r>
              <a:rPr lang="en-US" altLang="en-US" sz="4800"/>
              <a:t>по</a:t>
            </a:r>
            <a:r>
              <a:rPr lang="en-US" altLang="ru-RU" sz="4800"/>
              <a:t> </a:t>
            </a:r>
            <a:r>
              <a:rPr lang="en-US" altLang="en-US" sz="4800"/>
              <a:t>проблеме</a:t>
            </a:r>
            <a:r>
              <a:rPr lang="en-US" altLang="ru-RU" sz="4800"/>
              <a:t> </a:t>
            </a:r>
            <a:r>
              <a:rPr lang="en-US" altLang="en-US" sz="4800"/>
              <a:t>исходного</a:t>
            </a:r>
            <a:r>
              <a:rPr lang="en-US" altLang="ru-RU" sz="4800"/>
              <a:t> </a:t>
            </a:r>
            <a:r>
              <a:rPr lang="en-US" altLang="en-US" sz="4800"/>
              <a:t>текста</a:t>
            </a:r>
            <a:endParaRPr lang="en-US" altLang="en-US" sz="4800"/>
          </a:p>
          <a:p>
            <a:pPr marL="0" indent="0" algn="just">
              <a:buNone/>
            </a:pPr>
            <a:r>
              <a:rPr lang="ru-RU" altLang="en-US" sz="4800" b="1"/>
              <a:t>«Какова роль учителя в обществе?»</a:t>
            </a:r>
            <a:endParaRPr lang="ru-RU" altLang="en-US" sz="4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3600"/>
              <a:t>«</a:t>
            </a:r>
            <a:r>
              <a:rPr lang="en-US" altLang="en-US" sz="3600"/>
              <a:t>Нет</a:t>
            </a:r>
            <a:r>
              <a:rPr lang="en-US" altLang="ru-RU" sz="3600"/>
              <a:t> </a:t>
            </a:r>
            <a:r>
              <a:rPr lang="en-US" altLang="en-US" sz="3600"/>
              <a:t>в</a:t>
            </a:r>
            <a:r>
              <a:rPr lang="en-US" altLang="ru-RU" sz="3600"/>
              <a:t> </a:t>
            </a:r>
            <a:r>
              <a:rPr lang="en-US" altLang="en-US" sz="3600"/>
              <a:t>нашем</a:t>
            </a:r>
            <a:r>
              <a:rPr lang="en-US" altLang="ru-RU" sz="3600"/>
              <a:t> </a:t>
            </a:r>
            <a:r>
              <a:rPr lang="en-US" altLang="en-US" sz="3600"/>
              <a:t>обществе</a:t>
            </a:r>
            <a:r>
              <a:rPr lang="en-US" altLang="ru-RU" sz="3600"/>
              <a:t> </a:t>
            </a:r>
            <a:r>
              <a:rPr lang="en-US" altLang="en-US" sz="3600"/>
              <a:t>фигуры</a:t>
            </a:r>
            <a:r>
              <a:rPr lang="en-US" altLang="ru-RU" sz="3600"/>
              <a:t> </a:t>
            </a:r>
            <a:r>
              <a:rPr lang="en-US" altLang="en-US" sz="3600"/>
              <a:t>более</a:t>
            </a:r>
            <a:r>
              <a:rPr lang="en-US" altLang="ru-RU" sz="3600"/>
              <a:t> </a:t>
            </a:r>
            <a:r>
              <a:rPr lang="en-US" altLang="en-US" sz="3600"/>
              <a:t>важной</a:t>
            </a:r>
            <a:r>
              <a:rPr lang="en-US" altLang="ru-RU" sz="3600"/>
              <a:t>, </a:t>
            </a:r>
            <a:r>
              <a:rPr lang="en-US" altLang="en-US" sz="3600"/>
              <a:t>чем</a:t>
            </a:r>
            <a:r>
              <a:rPr lang="en-US" altLang="ru-RU" sz="3600"/>
              <a:t> </a:t>
            </a:r>
            <a:r>
              <a:rPr lang="en-US" altLang="en-US" sz="3600"/>
              <a:t>учитель</a:t>
            </a:r>
            <a:r>
              <a:rPr lang="en-US" altLang="ru-RU" sz="3600"/>
              <a:t>.</a:t>
            </a:r>
            <a:r>
              <a:rPr lang="ru-RU" altLang="en-US" sz="3600"/>
              <a:t>.. </a:t>
            </a:r>
            <a:r>
              <a:rPr lang="en-US" altLang="en-US" sz="3600"/>
              <a:t>Учитель</a:t>
            </a:r>
            <a:r>
              <a:rPr lang="en-US" altLang="ru-RU" sz="3600"/>
              <a:t> - </a:t>
            </a:r>
            <a:r>
              <a:rPr lang="en-US" altLang="en-US" sz="3600"/>
              <a:t>это</a:t>
            </a:r>
            <a:r>
              <a:rPr lang="en-US" altLang="ru-RU" sz="3600"/>
              <a:t> </a:t>
            </a:r>
            <a:r>
              <a:rPr lang="en-US" altLang="en-US" sz="3600"/>
              <a:t>человек</a:t>
            </a:r>
            <a:r>
              <a:rPr lang="en-US" altLang="ru-RU" sz="3600"/>
              <a:t>, </a:t>
            </a:r>
            <a:r>
              <a:rPr lang="en-US" altLang="en-US" sz="3600"/>
              <a:t>который</a:t>
            </a:r>
            <a:r>
              <a:rPr lang="en-US" altLang="ru-RU" sz="3600"/>
              <a:t> </a:t>
            </a:r>
            <a:r>
              <a:rPr lang="en-US" altLang="en-US" sz="3600"/>
              <a:t>держит</a:t>
            </a:r>
            <a:r>
              <a:rPr lang="en-US" altLang="ru-RU" sz="3600"/>
              <a:t> </a:t>
            </a:r>
            <a:r>
              <a:rPr lang="en-US" altLang="en-US" sz="3600"/>
              <a:t>в</a:t>
            </a:r>
            <a:r>
              <a:rPr lang="en-US" altLang="ru-RU" sz="3600"/>
              <a:t> </a:t>
            </a:r>
            <a:r>
              <a:rPr lang="en-US" altLang="en-US" sz="3600"/>
              <a:t>своих</a:t>
            </a:r>
            <a:r>
              <a:rPr lang="en-US" altLang="ru-RU" sz="3600"/>
              <a:t> </a:t>
            </a:r>
            <a:r>
              <a:rPr lang="en-US" altLang="en-US" sz="3600"/>
              <a:t>руках</a:t>
            </a:r>
            <a:r>
              <a:rPr lang="en-US" altLang="ru-RU" sz="3600"/>
              <a:t> </a:t>
            </a:r>
            <a:r>
              <a:rPr lang="en-US" altLang="en-US" sz="3600"/>
              <a:t>завтрашний</a:t>
            </a:r>
            <a:r>
              <a:rPr lang="en-US" altLang="ru-RU" sz="3600"/>
              <a:t> </a:t>
            </a:r>
            <a:r>
              <a:rPr lang="en-US" altLang="en-US" sz="3600"/>
              <a:t>день</a:t>
            </a:r>
            <a:r>
              <a:rPr lang="en-US" altLang="ru-RU" sz="3600"/>
              <a:t> </a:t>
            </a:r>
            <a:r>
              <a:rPr lang="en-US" altLang="en-US" sz="3600"/>
              <a:t>страны</a:t>
            </a:r>
            <a:r>
              <a:rPr lang="en-US" altLang="ru-RU" sz="3600"/>
              <a:t>, </a:t>
            </a:r>
            <a:r>
              <a:rPr lang="en-US" altLang="en-US" sz="3600"/>
              <a:t>будущее</a:t>
            </a:r>
            <a:r>
              <a:rPr lang="en-US" altLang="ru-RU" sz="3600"/>
              <a:t> </a:t>
            </a:r>
            <a:r>
              <a:rPr lang="en-US" altLang="en-US" sz="3600"/>
              <a:t>планеты</a:t>
            </a:r>
            <a:r>
              <a:rPr lang="ru-RU" altLang="en-US" sz="3600"/>
              <a:t>».</a:t>
            </a:r>
            <a:endParaRPr lang="ru-RU" altLang="en-US"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ym typeface="+mn-ea"/>
              </a:rPr>
              <a:t>3.  Задание по тексту </a:t>
            </a:r>
            <a:r>
              <a:rPr lang="en-US" altLang="en-US">
                <a:sym typeface="+mn-ea"/>
              </a:rPr>
              <a:t>Ф</a:t>
            </a:r>
            <a:r>
              <a:rPr lang="en-US" altLang="ru-RU">
                <a:sym typeface="+mn-ea"/>
              </a:rPr>
              <a:t>.</a:t>
            </a:r>
            <a:r>
              <a:rPr lang="en-US" altLang="en-US">
                <a:sym typeface="+mn-ea"/>
              </a:rPr>
              <a:t>А</a:t>
            </a:r>
            <a:r>
              <a:rPr lang="en-US" altLang="ru-RU">
                <a:sym typeface="+mn-ea"/>
              </a:rPr>
              <a:t>. </a:t>
            </a:r>
            <a:r>
              <a:rPr lang="en-US" altLang="en-US">
                <a:sym typeface="+mn-ea"/>
              </a:rPr>
              <a:t>Абрамов</a:t>
            </a:r>
            <a:r>
              <a:rPr lang="ru-RU" altLang="en-US">
                <a:sym typeface="+mn-ea"/>
              </a:rPr>
              <a:t>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400">
                <a:sym typeface="+mn-ea"/>
              </a:rPr>
              <a:t>Напишите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сочинение</a:t>
            </a:r>
            <a:r>
              <a:rPr lang="en-US" altLang="ru-RU" sz="4400">
                <a:sym typeface="+mn-ea"/>
              </a:rPr>
              <a:t>-</a:t>
            </a:r>
            <a:r>
              <a:rPr lang="en-US" altLang="en-US" sz="4400">
                <a:sym typeface="+mn-ea"/>
              </a:rPr>
              <a:t>рассуждение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проблеме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исходного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текста</a:t>
            </a:r>
            <a:endParaRPr lang="en-US" altLang="en-US" sz="4400">
              <a:sym typeface="+mn-ea"/>
            </a:endParaRPr>
          </a:p>
          <a:p>
            <a:pPr marL="0" indent="0">
              <a:buNone/>
            </a:pPr>
            <a:r>
              <a:rPr lang="ru-RU" altLang="en-US" sz="4400"/>
              <a:t>«</a:t>
            </a:r>
            <a:r>
              <a:rPr lang="ru-RU" altLang="en-US" sz="4400" b="1"/>
              <a:t>Благодаря чему учителю возможно снискать всеобщую любовь и уважение?</a:t>
            </a:r>
            <a:r>
              <a:rPr lang="ru-RU" altLang="en-US" sz="4400"/>
              <a:t>»</a:t>
            </a:r>
            <a:endParaRPr lang="ru-RU" altLang="en-US" sz="4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4000"/>
              <a:t>«...К</a:t>
            </a:r>
            <a:r>
              <a:rPr lang="en-US" altLang="en-US" sz="4000"/>
              <a:t>онечно</a:t>
            </a:r>
            <a:r>
              <a:rPr lang="en-US" altLang="ru-RU" sz="4000"/>
              <a:t>, </a:t>
            </a:r>
            <a:r>
              <a:rPr lang="en-US" altLang="en-US" sz="4000"/>
              <a:t>великую</a:t>
            </a:r>
            <a:r>
              <a:rPr lang="en-US" altLang="ru-RU" sz="4000"/>
              <a:t> </a:t>
            </a:r>
            <a:r>
              <a:rPr lang="en-US" altLang="en-US" sz="4000"/>
              <a:t>любовь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уважение</a:t>
            </a:r>
            <a:r>
              <a:rPr lang="en-US" altLang="ru-RU" sz="4000"/>
              <a:t> </a:t>
            </a:r>
            <a:r>
              <a:rPr lang="en-US" altLang="en-US" sz="4000"/>
              <a:t>к</a:t>
            </a:r>
            <a:r>
              <a:rPr lang="en-US" altLang="ru-RU" sz="4000"/>
              <a:t> </a:t>
            </a:r>
            <a:r>
              <a:rPr lang="en-US" altLang="en-US" sz="4000"/>
              <a:t>себе</a:t>
            </a:r>
            <a:r>
              <a:rPr lang="en-US" altLang="ru-RU" sz="4000"/>
              <a:t> </a:t>
            </a:r>
            <a:r>
              <a:rPr lang="en-US" altLang="en-US" sz="4000"/>
              <a:t>моих</a:t>
            </a:r>
            <a:r>
              <a:rPr lang="en-US" altLang="ru-RU" sz="4000"/>
              <a:t> </a:t>
            </a:r>
            <a:r>
              <a:rPr lang="en-US" altLang="en-US" sz="4000"/>
              <a:t>земляков</a:t>
            </a:r>
            <a:r>
              <a:rPr lang="en-US" altLang="ru-RU" sz="4000"/>
              <a:t> </a:t>
            </a:r>
            <a:r>
              <a:rPr lang="en-US" altLang="en-US" sz="4000"/>
              <a:t>он</a:t>
            </a:r>
            <a:r>
              <a:rPr lang="en-US" altLang="ru-RU" sz="4000"/>
              <a:t> </a:t>
            </a:r>
            <a:r>
              <a:rPr lang="en-US" altLang="en-US" sz="4000"/>
              <a:t>снискал</a:t>
            </a:r>
            <a:r>
              <a:rPr lang="en-US" altLang="ru-RU" sz="4000"/>
              <a:t> </a:t>
            </a:r>
            <a:r>
              <a:rPr lang="en-US" altLang="en-US" sz="4000"/>
              <a:t>прежде</a:t>
            </a:r>
            <a:r>
              <a:rPr lang="en-US" altLang="ru-RU" sz="4000"/>
              <a:t> </a:t>
            </a:r>
            <a:r>
              <a:rPr lang="en-US" altLang="en-US" sz="4000"/>
              <a:t>всего</a:t>
            </a:r>
            <a:r>
              <a:rPr lang="en-US" altLang="ru-RU" sz="4000"/>
              <a:t> </a:t>
            </a:r>
            <a:r>
              <a:rPr lang="en-US" altLang="en-US" sz="4000"/>
              <a:t>своим</a:t>
            </a:r>
            <a:r>
              <a:rPr lang="en-US" altLang="ru-RU" sz="4000"/>
              <a:t> </a:t>
            </a:r>
            <a:r>
              <a:rPr lang="en-US" altLang="en-US" sz="4000"/>
              <a:t>безответным</a:t>
            </a:r>
            <a:r>
              <a:rPr lang="en-US" altLang="ru-RU" sz="4000"/>
              <a:t>, </a:t>
            </a:r>
            <a:r>
              <a:rPr lang="en-US" altLang="en-US" sz="4000"/>
              <a:t>поистине</a:t>
            </a:r>
            <a:r>
              <a:rPr lang="en-US" altLang="ru-RU" sz="4000"/>
              <a:t> </a:t>
            </a:r>
            <a:r>
              <a:rPr lang="en-US" altLang="en-US" sz="4000"/>
              <a:t>подвижническим</a:t>
            </a:r>
            <a:r>
              <a:rPr lang="en-US" altLang="ru-RU" sz="4000"/>
              <a:t> </a:t>
            </a:r>
            <a:r>
              <a:rPr lang="en-US" altLang="en-US" sz="4000"/>
              <a:t>служением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</a:t>
            </a:r>
            <a:r>
              <a:rPr lang="en-US" altLang="en-US" sz="4000"/>
              <a:t>ниве</a:t>
            </a:r>
            <a:r>
              <a:rPr lang="en-US" altLang="ru-RU" sz="4000"/>
              <a:t> </a:t>
            </a:r>
            <a:r>
              <a:rPr lang="en-US" altLang="en-US" sz="4000"/>
              <a:t>народного</a:t>
            </a:r>
            <a:r>
              <a:rPr lang="en-US" altLang="ru-RU" sz="4000"/>
              <a:t> </a:t>
            </a:r>
            <a:r>
              <a:rPr lang="en-US" altLang="en-US" sz="4000"/>
              <a:t>просвеще</a:t>
            </a:r>
            <a:r>
              <a:rPr lang="ru-RU" altLang="en-US" sz="4000"/>
              <a:t>ния».</a:t>
            </a:r>
            <a:endParaRPr lang="ru-RU" altLang="en-US"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 Второй текст</a:t>
            </a:r>
            <a:endParaRPr lang="ru-RU" altLang="en-US"/>
          </a:p>
        </p:txBody>
      </p:sp>
      <p:graphicFrame>
        <p:nvGraphicFramePr>
          <p:cNvPr id="6" name="Замещающее содержимое 5"/>
          <p:cNvGraphicFramePr/>
          <p:nvPr>
            <p:ph idx="1"/>
          </p:nvPr>
        </p:nvGraphicFramePr>
        <p:xfrm>
          <a:off x="6477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Стиль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/>
                        <a:t>II </a:t>
                      </a:r>
                      <a:r>
                        <a:rPr lang="ru-RU" altLang="en-US"/>
                        <a:t>Художественный текст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Основной тип речи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повествование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Выраженность позиции автора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позиция автора не выражена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Задача, стоящая перед пишущим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пишущий сочинение должен её реконструировать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Алгоритм действий по её решению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представить,  как автор ответил бы на поставленный в задании вопрос, исходя из смысла целого эпизода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Характер деятельности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синтетически-производящий (создание нового)</a:t>
                      </a:r>
                      <a:endParaRPr lang="ru-RU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1. Задание по тексту В.А Каверина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en-US" altLang="en-US" sz="4400">
                <a:sym typeface="+mn-ea"/>
              </a:rPr>
              <a:t>Напишите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сочинение</a:t>
            </a:r>
            <a:r>
              <a:rPr lang="en-US" altLang="ru-RU" sz="4400">
                <a:sym typeface="+mn-ea"/>
              </a:rPr>
              <a:t>-</a:t>
            </a:r>
            <a:r>
              <a:rPr lang="en-US" altLang="en-US" sz="4400">
                <a:sym typeface="+mn-ea"/>
              </a:rPr>
              <a:t>рассуждение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проблеме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исходного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текста</a:t>
            </a:r>
            <a:endParaRPr lang="en-US" altLang="en-US" sz="4400">
              <a:sym typeface="+mn-ea"/>
            </a:endParaRPr>
          </a:p>
          <a:p>
            <a:pPr marL="0" indent="0" algn="just">
              <a:buNone/>
            </a:pPr>
            <a:r>
              <a:rPr lang="ru-RU" altLang="en-US" sz="4400" b="1"/>
              <a:t>«Что толкает человека на подлость и предательство?»</a:t>
            </a:r>
            <a:endParaRPr lang="ru-RU" altLang="en-US" sz="44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4000"/>
              <a:t>На подлость и предательство толкают человека трусость и одновременно ощущение собственной безнаказанности.</a:t>
            </a:r>
            <a:endParaRPr lang="ru-RU" altLang="en-US" sz="4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2.</a:t>
            </a:r>
            <a:r>
              <a:rPr lang="ru-RU" altLang="en-US">
                <a:sym typeface="+mn-ea"/>
              </a:rPr>
              <a:t>Задание по тексту В.А Каверина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000">
                <a:sym typeface="+mn-ea"/>
              </a:rPr>
              <a:t>Напишите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сочинение</a:t>
            </a:r>
            <a:r>
              <a:rPr lang="en-US" altLang="ru-RU" sz="4000">
                <a:sym typeface="+mn-ea"/>
              </a:rPr>
              <a:t>-</a:t>
            </a:r>
            <a:r>
              <a:rPr lang="en-US" altLang="en-US" sz="4000">
                <a:sym typeface="+mn-ea"/>
              </a:rPr>
              <a:t>рассуждение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по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проблеме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исходного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текста</a:t>
            </a:r>
            <a:endParaRPr lang="en-US" altLang="en-US" sz="4000">
              <a:sym typeface="+mn-ea"/>
            </a:endParaRPr>
          </a:p>
          <a:p>
            <a:pPr marL="0" indent="0">
              <a:buNone/>
            </a:pPr>
            <a:r>
              <a:rPr lang="ru-RU" altLang="en-US" sz="4000" b="1"/>
              <a:t>«</a:t>
            </a:r>
            <a:r>
              <a:rPr lang="en-US" altLang="en-US" sz="4000" b="1"/>
              <a:t>Как</a:t>
            </a:r>
            <a:r>
              <a:rPr lang="en-US" altLang="ru-RU" sz="4000" b="1"/>
              <a:t> </a:t>
            </a:r>
            <a:r>
              <a:rPr lang="en-US" altLang="en-US" sz="4000" b="1"/>
              <a:t>люди</a:t>
            </a:r>
            <a:r>
              <a:rPr lang="en-US" altLang="ru-RU" sz="4000" b="1"/>
              <a:t> </a:t>
            </a:r>
            <a:r>
              <a:rPr lang="en-US" altLang="en-US" sz="4000" b="1"/>
              <a:t>проявляли</a:t>
            </a:r>
            <a:r>
              <a:rPr lang="en-US" altLang="ru-RU" sz="4000" b="1"/>
              <a:t> </a:t>
            </a:r>
            <a:r>
              <a:rPr lang="en-US" altLang="en-US" sz="4000" b="1"/>
              <a:t>себя</a:t>
            </a:r>
            <a:r>
              <a:rPr lang="en-US" altLang="ru-RU" sz="4000" b="1"/>
              <a:t> </a:t>
            </a:r>
            <a:r>
              <a:rPr lang="en-US" altLang="en-US" sz="4000" b="1"/>
              <a:t>на</a:t>
            </a:r>
            <a:r>
              <a:rPr lang="en-US" altLang="ru-RU" sz="4000" b="1"/>
              <a:t> </a:t>
            </a:r>
            <a:r>
              <a:rPr lang="en-US" altLang="en-US" sz="4000" b="1"/>
              <a:t>войне</a:t>
            </a:r>
            <a:r>
              <a:rPr lang="en-US" altLang="ru-RU" sz="4000" b="1"/>
              <a:t>?</a:t>
            </a:r>
            <a:r>
              <a:rPr lang="ru-RU" altLang="en-US" sz="4000" b="1"/>
              <a:t>»</a:t>
            </a:r>
            <a:endParaRPr lang="ru-RU" altLang="en-US" sz="40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4000"/>
              <a:t>Л</a:t>
            </a:r>
            <a:r>
              <a:rPr lang="en-US" altLang="en-US" sz="4000"/>
              <a:t>юди</a:t>
            </a:r>
            <a:r>
              <a:rPr lang="en-US" altLang="ru-RU" sz="4000"/>
              <a:t> </a:t>
            </a:r>
            <a:r>
              <a:rPr lang="en-US" altLang="en-US" sz="4000"/>
              <a:t>проявляли</a:t>
            </a:r>
            <a:r>
              <a:rPr lang="en-US" altLang="ru-RU" sz="4000"/>
              <a:t> </a:t>
            </a:r>
            <a:r>
              <a:rPr lang="en-US" altLang="en-US" sz="4000"/>
              <a:t>себя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</a:t>
            </a:r>
            <a:r>
              <a:rPr lang="en-US" altLang="en-US" sz="4000"/>
              <a:t>войне</a:t>
            </a:r>
            <a:r>
              <a:rPr lang="en-US" altLang="ru-RU" sz="4000"/>
              <a:t> </a:t>
            </a:r>
            <a:r>
              <a:rPr lang="en-US" altLang="en-US" sz="4000"/>
              <a:t>по</a:t>
            </a:r>
            <a:r>
              <a:rPr lang="en-US" altLang="ru-RU" sz="4000"/>
              <a:t>-</a:t>
            </a:r>
            <a:r>
              <a:rPr lang="en-US" altLang="en-US" sz="4000"/>
              <a:t>разному</a:t>
            </a:r>
            <a:r>
              <a:rPr lang="en-US" altLang="ru-RU" sz="4000"/>
              <a:t>:</a:t>
            </a:r>
            <a:r>
              <a:rPr lang="ru-RU" altLang="en-US" sz="4000"/>
              <a:t> одни становились героями, другие - трусами и предателями...</a:t>
            </a:r>
            <a:endParaRPr lang="ru-RU" altLang="en-US"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3. Задание </a:t>
            </a:r>
            <a:r>
              <a:rPr lang="ru-RU" altLang="en-US">
                <a:sym typeface="+mn-ea"/>
              </a:rPr>
              <a:t>по тексту В.А Каверина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000">
                <a:sym typeface="+mn-ea"/>
              </a:rPr>
              <a:t>Напишите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сочинение</a:t>
            </a:r>
            <a:r>
              <a:rPr lang="en-US" altLang="ru-RU" sz="4000">
                <a:sym typeface="+mn-ea"/>
              </a:rPr>
              <a:t>-</a:t>
            </a:r>
            <a:r>
              <a:rPr lang="en-US" altLang="en-US" sz="4000">
                <a:sym typeface="+mn-ea"/>
              </a:rPr>
              <a:t>рассуждение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по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проблеме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исходного</a:t>
            </a:r>
            <a:r>
              <a:rPr lang="en-US" altLang="ru-RU" sz="4000">
                <a:sym typeface="+mn-ea"/>
              </a:rPr>
              <a:t> </a:t>
            </a:r>
            <a:r>
              <a:rPr lang="en-US" altLang="en-US" sz="4000">
                <a:sym typeface="+mn-ea"/>
              </a:rPr>
              <a:t>текста</a:t>
            </a:r>
            <a:endParaRPr lang="en-US" altLang="en-US" sz="4000">
              <a:sym typeface="+mn-ea"/>
            </a:endParaRPr>
          </a:p>
          <a:p>
            <a:pPr marL="0" indent="0">
              <a:buNone/>
            </a:pPr>
            <a:r>
              <a:rPr lang="ru-RU" altLang="en-US" sz="4000" b="1">
                <a:sym typeface="+mn-ea"/>
              </a:rPr>
              <a:t>«</a:t>
            </a:r>
            <a:r>
              <a:rPr lang="en-US" altLang="ru-RU" sz="4000" b="1">
                <a:sym typeface="+mn-ea"/>
              </a:rPr>
              <a:t> </a:t>
            </a:r>
            <a:r>
              <a:rPr lang="ru-RU" altLang="en-US" sz="4000" b="1">
                <a:sym typeface="+mn-ea"/>
              </a:rPr>
              <a:t>Почему на войне так страшно предательство</a:t>
            </a:r>
            <a:r>
              <a:rPr lang="en-US" altLang="ru-RU" sz="4000" b="1">
                <a:sym typeface="+mn-ea"/>
              </a:rPr>
              <a:t>?</a:t>
            </a:r>
            <a:r>
              <a:rPr lang="ru-RU" altLang="en-US" sz="4000" b="1">
                <a:sym typeface="+mn-ea"/>
              </a:rPr>
              <a:t>»</a:t>
            </a:r>
            <a:endParaRPr lang="ru-RU" altLang="en-US" sz="4000" b="1"/>
          </a:p>
          <a:p>
            <a:endParaRPr lang="ru-RU" altLang="en-US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ru-RU" altLang="en-US" sz="4000"/>
              <a:t>Задание 27 в КИМ ЕГЭ 2025 года выглядит так</a:t>
            </a:r>
            <a:endParaRPr lang="ru-RU" altLang="en-US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pPr algn="just">
              <a:buNone/>
            </a:pPr>
            <a:r>
              <a:rPr lang="en-US" altLang="en-US" sz="5600">
                <a:sym typeface="+mn-ea"/>
              </a:rPr>
              <a:t>Сформулируйте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позицию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автора</a:t>
            </a:r>
            <a:r>
              <a:rPr lang="en-US" altLang="ru-RU" sz="5600" u="sng">
                <a:sym typeface="+mn-ea"/>
              </a:rPr>
              <a:t> (</a:t>
            </a:r>
            <a:r>
              <a:rPr lang="en-US" altLang="en-US" sz="5600" u="sng">
                <a:sym typeface="+mn-ea"/>
              </a:rPr>
              <a:t>рассказчика</a:t>
            </a:r>
            <a:r>
              <a:rPr lang="en-US" altLang="ru-RU" sz="5600" u="sng">
                <a:sym typeface="+mn-ea"/>
              </a:rPr>
              <a:t>) </a:t>
            </a:r>
            <a:r>
              <a:rPr lang="en-US" altLang="en-US" sz="5600" u="sng">
                <a:sym typeface="+mn-ea"/>
              </a:rPr>
              <a:t>по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указанной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проблеме</a:t>
            </a:r>
            <a:r>
              <a:rPr lang="en-US" altLang="ru-RU" sz="5600" u="sng">
                <a:sym typeface="+mn-ea"/>
              </a:rPr>
              <a:t>. </a:t>
            </a:r>
            <a:r>
              <a:rPr lang="en-US" altLang="en-US" sz="5600" u="sng">
                <a:sym typeface="+mn-ea"/>
              </a:rPr>
              <a:t>Прокомментируйте</a:t>
            </a:r>
            <a:r>
              <a:rPr lang="en-US" altLang="ru-RU" sz="5600" u="sng">
                <a:sym typeface="+mn-ea"/>
              </a:rPr>
              <a:t>,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как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в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раскрывается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эта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позиция</a:t>
            </a:r>
            <a:r>
              <a:rPr lang="en-US" altLang="ru-RU" sz="5600" u="sng">
                <a:sym typeface="+mn-ea"/>
              </a:rPr>
              <a:t>.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Включите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в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комментарий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два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примера</a:t>
            </a:r>
            <a:r>
              <a:rPr lang="en-US" altLang="ru-RU" sz="5600">
                <a:sym typeface="+mn-ea"/>
              </a:rPr>
              <a:t>-</a:t>
            </a:r>
            <a:r>
              <a:rPr lang="en-US" altLang="en-US" sz="5600">
                <a:sym typeface="+mn-ea"/>
              </a:rPr>
              <a:t>иллюстрации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из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прочитанного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текста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>
                <a:sym typeface="+mn-ea"/>
              </a:rPr>
              <a:t>важные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для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понимания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позиции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автора</a:t>
            </a:r>
            <a:r>
              <a:rPr lang="en-US" altLang="ru-RU" sz="5600">
                <a:sym typeface="+mn-ea"/>
              </a:rPr>
              <a:t> (</a:t>
            </a:r>
            <a:r>
              <a:rPr lang="en-US" altLang="en-US" sz="5600">
                <a:sym typeface="+mn-ea"/>
              </a:rPr>
              <a:t>рассказчика</a:t>
            </a:r>
            <a:r>
              <a:rPr lang="en-US" altLang="ru-RU" sz="5600">
                <a:sym typeface="+mn-ea"/>
              </a:rPr>
              <a:t>), </a:t>
            </a:r>
            <a:r>
              <a:rPr lang="en-US" altLang="en-US" sz="5600">
                <a:sym typeface="+mn-ea"/>
              </a:rPr>
              <a:t>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поясните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их</a:t>
            </a:r>
            <a:r>
              <a:rPr lang="en-US" altLang="ru-RU" sz="5600">
                <a:sym typeface="+mn-ea"/>
              </a:rPr>
              <a:t>. </a:t>
            </a:r>
            <a:r>
              <a:rPr lang="en-US" altLang="en-US" sz="5600" u="sng">
                <a:sym typeface="+mn-ea"/>
              </a:rPr>
              <a:t>Укажите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поясните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смысловую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связь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между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приведёнными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примерами</a:t>
            </a:r>
            <a:r>
              <a:rPr lang="en-US" altLang="ru-RU" sz="5600">
                <a:sym typeface="+mn-ea"/>
              </a:rPr>
              <a:t>-</a:t>
            </a:r>
            <a:r>
              <a:rPr lang="en-US" altLang="en-US" sz="5600">
                <a:sym typeface="+mn-ea"/>
              </a:rPr>
              <a:t>иллюстрациями</a:t>
            </a:r>
            <a:r>
              <a:rPr lang="en-US" altLang="ru-RU" sz="5600">
                <a:sym typeface="+mn-ea"/>
              </a:rPr>
              <a:t>. </a:t>
            </a:r>
            <a:r>
              <a:rPr lang="en-US" altLang="en-US" sz="5600">
                <a:sym typeface="+mn-ea"/>
              </a:rPr>
              <a:t>Сформулируйте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обоснуйте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своё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отношение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к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позиции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автора</a:t>
            </a:r>
            <a:r>
              <a:rPr lang="en-US" altLang="ru-RU" sz="5600">
                <a:sym typeface="+mn-ea"/>
              </a:rPr>
              <a:t> (</a:t>
            </a:r>
            <a:r>
              <a:rPr lang="en-US" altLang="en-US" sz="5600">
                <a:sym typeface="+mn-ea"/>
              </a:rPr>
              <a:t>рассказчика</a:t>
            </a:r>
            <a:r>
              <a:rPr lang="en-US" altLang="ru-RU" sz="5600">
                <a:sym typeface="+mn-ea"/>
              </a:rPr>
              <a:t>) </a:t>
            </a:r>
            <a:r>
              <a:rPr lang="en-US" altLang="en-US" sz="5600">
                <a:sym typeface="+mn-ea"/>
              </a:rPr>
              <a:t>по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проблеме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исходного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текста</a:t>
            </a:r>
            <a:r>
              <a:rPr lang="en-US" altLang="ru-RU" sz="5600">
                <a:sym typeface="+mn-ea"/>
              </a:rPr>
              <a:t>. </a:t>
            </a:r>
            <a:r>
              <a:rPr lang="en-US" altLang="en-US" sz="5600">
                <a:sym typeface="+mn-ea"/>
              </a:rPr>
              <a:t>Включите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в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обоснование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пример</a:t>
            </a:r>
            <a:r>
              <a:rPr lang="en-US" altLang="ru-RU" sz="5600">
                <a:sym typeface="+mn-ea"/>
              </a:rPr>
              <a:t>-</a:t>
            </a:r>
            <a:r>
              <a:rPr lang="en-US" altLang="en-US" sz="5600">
                <a:sym typeface="+mn-ea"/>
              </a:rPr>
              <a:t>аргумент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>
                <a:sym typeface="+mn-ea"/>
              </a:rPr>
              <a:t>пираясь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на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читательский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>
                <a:sym typeface="+mn-ea"/>
              </a:rPr>
              <a:t>историко</a:t>
            </a:r>
            <a:r>
              <a:rPr lang="en-US" altLang="ru-RU" sz="5600">
                <a:sym typeface="+mn-ea"/>
              </a:rPr>
              <a:t>-</a:t>
            </a:r>
            <a:r>
              <a:rPr lang="en-US" altLang="en-US" sz="5600">
                <a:sym typeface="+mn-ea"/>
              </a:rPr>
              <a:t>культурный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или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жизненный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опыт</a:t>
            </a:r>
            <a:r>
              <a:rPr lang="en-US" altLang="ru-RU" sz="5600">
                <a:sym typeface="+mn-ea"/>
              </a:rPr>
              <a:t>. </a:t>
            </a:r>
            <a:r>
              <a:rPr lang="ru-RU" altLang="en-US" sz="5600">
                <a:sym typeface="+mn-ea"/>
              </a:rPr>
              <a:t> </a:t>
            </a:r>
            <a:r>
              <a:rPr lang="en-US" altLang="ru-RU" sz="5600" u="sng">
                <a:sym typeface="+mn-ea"/>
              </a:rPr>
              <a:t>(</a:t>
            </a:r>
            <a:r>
              <a:rPr lang="en-US" altLang="en-US" sz="5600" u="sng">
                <a:sym typeface="+mn-ea"/>
              </a:rPr>
              <a:t>Не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учитываются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примеры</a:t>
            </a:r>
            <a:r>
              <a:rPr lang="en-US" altLang="ru-RU" sz="5600" u="sng">
                <a:sym typeface="+mn-ea"/>
              </a:rPr>
              <a:t>-</a:t>
            </a:r>
            <a:r>
              <a:rPr lang="en-US" altLang="en-US" sz="5600" u="sng">
                <a:sym typeface="+mn-ea"/>
              </a:rPr>
              <a:t>аргументы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источниками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которых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являются</a:t>
            </a:r>
            <a:r>
              <a:rPr lang="ru-RU" altLang="en-US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комикс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аниме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манга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фанфик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графический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роман</a:t>
            </a:r>
            <a:r>
              <a:rPr lang="en-US" altLang="ru-RU" sz="5600" u="sng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компьютерная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игра</a:t>
            </a:r>
            <a:r>
              <a:rPr lang="ru-RU" altLang="en-US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и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другие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подобные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виды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представления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информации</a:t>
            </a:r>
            <a:r>
              <a:rPr lang="en-US" altLang="ru-RU" sz="5600" u="sng">
                <a:sym typeface="+mn-ea"/>
              </a:rPr>
              <a:t>.)</a:t>
            </a:r>
            <a:r>
              <a:rPr lang="ru-RU" altLang="en-US" sz="5600" u="sng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Объём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сочинения</a:t>
            </a:r>
            <a:r>
              <a:rPr lang="en-US" altLang="ru-RU" sz="5600">
                <a:sym typeface="+mn-ea"/>
              </a:rPr>
              <a:t> – </a:t>
            </a:r>
            <a:r>
              <a:rPr lang="en-US" altLang="en-US" sz="5600">
                <a:sym typeface="+mn-ea"/>
              </a:rPr>
              <a:t>не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менее</a:t>
            </a:r>
            <a:r>
              <a:rPr lang="en-US" altLang="ru-RU" sz="5600">
                <a:sym typeface="+mn-ea"/>
              </a:rPr>
              <a:t> 150 </a:t>
            </a:r>
            <a:r>
              <a:rPr lang="en-US" altLang="en-US" sz="5600">
                <a:sym typeface="+mn-ea"/>
              </a:rPr>
              <a:t>слов</a:t>
            </a:r>
            <a:r>
              <a:rPr lang="en-US" altLang="ru-RU" sz="5600">
                <a:sym typeface="+mn-ea"/>
              </a:rPr>
              <a:t>. </a:t>
            </a:r>
            <a:r>
              <a:rPr lang="ru-RU" altLang="en-US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Работа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>
                <a:sym typeface="+mn-ea"/>
              </a:rPr>
              <a:t>написанная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без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опоры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на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прочитанный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</a:t>
            </a:r>
            <a:r>
              <a:rPr lang="en-US" altLang="ru-RU" sz="5600">
                <a:sym typeface="+mn-ea"/>
              </a:rPr>
              <a:t> (</a:t>
            </a:r>
            <a:r>
              <a:rPr lang="en-US" altLang="en-US" sz="5600">
                <a:sym typeface="+mn-ea"/>
              </a:rPr>
              <a:t>не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данному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тексту</a:t>
            </a:r>
            <a:r>
              <a:rPr lang="en-US" altLang="ru-RU" sz="5600">
                <a:sym typeface="+mn-ea"/>
              </a:rPr>
              <a:t>), </a:t>
            </a:r>
            <a:r>
              <a:rPr lang="en-US" altLang="en-US" sz="5600">
                <a:sym typeface="+mn-ea"/>
              </a:rPr>
              <a:t>не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оценивается</a:t>
            </a:r>
            <a:r>
              <a:rPr lang="en-US" altLang="ru-RU" sz="5600">
                <a:sym typeface="+mn-ea"/>
              </a:rPr>
              <a:t>. </a:t>
            </a:r>
            <a:r>
              <a:rPr lang="en-US" altLang="en-US" sz="5600">
                <a:sym typeface="+mn-ea"/>
              </a:rPr>
              <a:t>Если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сочинение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представляет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собой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полностью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переписанный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или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пересказанный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исходный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текст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без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каких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бы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то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ни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было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комментариев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>
                <a:sym typeface="+mn-ea"/>
              </a:rPr>
              <a:t>такая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работа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оценивается</a:t>
            </a:r>
            <a:r>
              <a:rPr lang="en-US" altLang="ru-RU" sz="5600">
                <a:sym typeface="+mn-ea"/>
              </a:rPr>
              <a:t> 0 </a:t>
            </a:r>
            <a:r>
              <a:rPr lang="en-US" altLang="en-US" sz="5600">
                <a:sym typeface="+mn-ea"/>
              </a:rPr>
              <a:t>баллов</a:t>
            </a:r>
            <a:r>
              <a:rPr lang="en-US" altLang="ru-RU" sz="5600">
                <a:sym typeface="+mn-ea"/>
              </a:rPr>
              <a:t>. </a:t>
            </a:r>
            <a:r>
              <a:rPr lang="en-US" altLang="en-US" sz="5600">
                <a:sym typeface="+mn-ea"/>
              </a:rPr>
              <a:t>Сочинение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пишите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аккуратно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и</a:t>
            </a:r>
            <a:r>
              <a:rPr lang="en-US" altLang="ru-RU" sz="5600">
                <a:sym typeface="+mn-ea"/>
              </a:rPr>
              <a:t> </a:t>
            </a:r>
            <a:r>
              <a:rPr lang="en-US" altLang="en-US" sz="5600">
                <a:sym typeface="+mn-ea"/>
              </a:rPr>
              <a:t>разборчиво</a:t>
            </a:r>
            <a:r>
              <a:rPr lang="en-US" altLang="ru-RU" sz="5600">
                <a:sym typeface="+mn-ea"/>
              </a:rPr>
              <a:t>, </a:t>
            </a:r>
            <a:r>
              <a:rPr lang="en-US" altLang="en-US" sz="5600" u="sng">
                <a:sym typeface="+mn-ea"/>
              </a:rPr>
              <a:t>соблюдая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нормы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современного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русского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литературного</a:t>
            </a:r>
            <a:r>
              <a:rPr lang="en-US" altLang="ru-RU" sz="5600" u="sng">
                <a:sym typeface="+mn-ea"/>
              </a:rPr>
              <a:t> </a:t>
            </a:r>
            <a:r>
              <a:rPr lang="en-US" altLang="en-US" sz="5600" u="sng">
                <a:sym typeface="+mn-ea"/>
              </a:rPr>
              <a:t>языка</a:t>
            </a:r>
            <a:r>
              <a:rPr lang="en-US" altLang="ru-RU" sz="5600" u="sng">
                <a:sym typeface="+mn-ea"/>
              </a:rPr>
              <a:t>.</a:t>
            </a:r>
            <a:endParaRPr lang="en-US" altLang="ru-RU" sz="5600" u="sng"/>
          </a:p>
          <a:p>
            <a:endParaRPr lang="ru-RU" altLang="en-US" sz="5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4000"/>
              <a:t>Предателство потому  особенно страшно на войне , </a:t>
            </a:r>
            <a:r>
              <a:rPr lang="en-US" altLang="ru-RU" sz="4000"/>
              <a:t> </a:t>
            </a:r>
            <a:r>
              <a:rPr lang="en-US" altLang="en-US" sz="4000"/>
              <a:t>что</a:t>
            </a:r>
            <a:r>
              <a:rPr lang="en-US" altLang="ru-RU" sz="4000"/>
              <a:t> </a:t>
            </a:r>
            <a:r>
              <a:rPr lang="ru-RU" altLang="en-US" sz="4000"/>
              <a:t>там </a:t>
            </a:r>
            <a:r>
              <a:rPr lang="en-US" altLang="en-US" sz="4000"/>
              <a:t>человек</a:t>
            </a:r>
            <a:r>
              <a:rPr lang="en-US" altLang="ru-RU" sz="4000"/>
              <a:t> </a:t>
            </a:r>
            <a:r>
              <a:rPr lang="en-US" altLang="en-US" sz="4000"/>
              <a:t>окружен</a:t>
            </a:r>
            <a:r>
              <a:rPr lang="en-US" altLang="ru-RU" sz="4000"/>
              <a:t> </a:t>
            </a:r>
            <a:r>
              <a:rPr lang="en-US" altLang="en-US" sz="4000"/>
              <a:t>врагами</a:t>
            </a:r>
            <a:r>
              <a:rPr lang="en-US" altLang="ru-RU" sz="4000"/>
              <a:t>, </a:t>
            </a:r>
            <a:r>
              <a:rPr lang="en-US" altLang="en-US" sz="4000"/>
              <a:t>ему</a:t>
            </a:r>
            <a:r>
              <a:rPr lang="en-US" altLang="ru-RU" sz="4000"/>
              <a:t> </a:t>
            </a:r>
            <a:r>
              <a:rPr lang="en-US" altLang="en-US" sz="4000"/>
              <a:t>никак</a:t>
            </a:r>
            <a:r>
              <a:rPr lang="en-US" altLang="ru-RU" sz="4000"/>
              <a:t> </a:t>
            </a:r>
            <a:r>
              <a:rPr lang="en-US" altLang="en-US" sz="4000"/>
              <a:t>не</a:t>
            </a:r>
            <a:r>
              <a:rPr lang="en-US" altLang="ru-RU" sz="4000"/>
              <a:t> </a:t>
            </a:r>
            <a:r>
              <a:rPr lang="en-US" altLang="en-US" sz="4000"/>
              <a:t>обойтись</a:t>
            </a:r>
            <a:r>
              <a:rPr lang="en-US" altLang="ru-RU" sz="4000"/>
              <a:t> </a:t>
            </a:r>
            <a:r>
              <a:rPr lang="en-US" altLang="en-US" sz="4000"/>
              <a:t>без</a:t>
            </a:r>
            <a:r>
              <a:rPr lang="en-US" altLang="ru-RU" sz="4000"/>
              <a:t> </a:t>
            </a:r>
            <a:r>
              <a:rPr lang="en-US" altLang="en-US" sz="4000"/>
              <a:t>верных</a:t>
            </a:r>
            <a:r>
              <a:rPr lang="en-US" altLang="ru-RU" sz="4000"/>
              <a:t> </a:t>
            </a:r>
            <a:r>
              <a:rPr lang="en-US" altLang="en-US" sz="4000"/>
              <a:t>товарищей</a:t>
            </a:r>
            <a:r>
              <a:rPr lang="en-US" altLang="ru-RU" sz="4000"/>
              <a:t>. </a:t>
            </a:r>
            <a:r>
              <a:rPr lang="en-US" altLang="en-US" sz="4000"/>
              <a:t>Если</a:t>
            </a:r>
            <a:r>
              <a:rPr lang="en-US" altLang="ru-RU" sz="4000"/>
              <a:t> </a:t>
            </a:r>
            <a:r>
              <a:rPr lang="en-US" altLang="en-US" sz="4000"/>
              <a:t>товарищ</a:t>
            </a:r>
            <a:r>
              <a:rPr lang="en-US" altLang="ru-RU" sz="4000"/>
              <a:t>, </a:t>
            </a:r>
            <a:r>
              <a:rPr lang="en-US" altLang="en-US" sz="4000"/>
              <a:t>который</a:t>
            </a:r>
            <a:r>
              <a:rPr lang="en-US" altLang="ru-RU" sz="4000"/>
              <a:t> </a:t>
            </a:r>
            <a:r>
              <a:rPr lang="en-US" altLang="en-US" sz="4000"/>
              <a:t>должен</a:t>
            </a:r>
            <a:r>
              <a:rPr lang="en-US" altLang="ru-RU" sz="4000"/>
              <a:t> </a:t>
            </a:r>
            <a:r>
              <a:rPr lang="en-US" altLang="en-US" sz="4000"/>
              <a:t>был</a:t>
            </a:r>
            <a:r>
              <a:rPr lang="en-US" altLang="ru-RU" sz="4000"/>
              <a:t> </a:t>
            </a:r>
            <a:r>
              <a:rPr lang="en-US" altLang="en-US" sz="4000"/>
              <a:t>тебя</a:t>
            </a:r>
            <a:r>
              <a:rPr lang="en-US" altLang="ru-RU" sz="4000"/>
              <a:t> </a:t>
            </a:r>
            <a:r>
              <a:rPr lang="en-US" altLang="en-US" sz="4000"/>
              <a:t>поддерживать</a:t>
            </a:r>
            <a:r>
              <a:rPr lang="en-US" altLang="ru-RU" sz="4000"/>
              <a:t>, </a:t>
            </a:r>
            <a:r>
              <a:rPr lang="en-US" altLang="en-US" sz="4000"/>
              <a:t>предает</a:t>
            </a:r>
            <a:r>
              <a:rPr lang="en-US" altLang="ru-RU" sz="4000"/>
              <a:t>, </a:t>
            </a:r>
            <a:r>
              <a:rPr lang="en-US" altLang="en-US" sz="4000"/>
              <a:t>то</a:t>
            </a:r>
            <a:r>
              <a:rPr lang="en-US" altLang="ru-RU" sz="4000"/>
              <a:t> </a:t>
            </a:r>
            <a:r>
              <a:rPr lang="en-US" altLang="en-US" sz="4000"/>
              <a:t>человек</a:t>
            </a:r>
            <a:r>
              <a:rPr lang="en-US" altLang="ru-RU" sz="4000"/>
              <a:t> </a:t>
            </a:r>
            <a:r>
              <a:rPr lang="en-US" altLang="en-US" sz="4000"/>
              <a:t>обречен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</a:t>
            </a:r>
            <a:r>
              <a:rPr lang="en-US" altLang="en-US" sz="4000"/>
              <a:t>смерть</a:t>
            </a:r>
            <a:r>
              <a:rPr lang="ru-RU" altLang="en-US" sz="4000"/>
              <a:t>.</a:t>
            </a:r>
            <a:endParaRPr lang="ru-RU" altLang="en-US" sz="4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r>
              <a:rPr lang="ru-RU" altLang="en-US" sz="5400"/>
              <a:t>Спасибо за внимание!</a:t>
            </a:r>
            <a:endParaRPr lang="ru-RU" altLang="en-US" sz="5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ru-RU" altLang="en-US" sz="2000"/>
              <a:t>Исходя из этого, мы предложили в прошлый раз новую матрицу </a:t>
            </a:r>
            <a:r>
              <a:rPr lang="ru-RU" altLang="en-US" sz="2000">
                <a:sym typeface="+mn-ea"/>
              </a:rPr>
              <a:t>развёрнутого ответа в соответствии с требованиями  КИМ ЕГЭ-2025 в структуре и содержании первой части работы</a:t>
            </a:r>
            <a:endParaRPr lang="ru-RU" altLang="en-US" sz="2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ru-RU" altLang="en-US"/>
          </a:p>
        </p:txBody>
      </p:sp>
      <p:pic>
        <p:nvPicPr>
          <p:cNvPr id="4" name="Замещающее содержимое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85720" y="2077085"/>
            <a:ext cx="6638925" cy="38481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т.е. 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r>
              <a:rPr lang="ru-RU" altLang="en-US" sz="7200">
                <a:sym typeface="+mn-ea"/>
              </a:rPr>
              <a:t>начинать с позиции автора!</a:t>
            </a:r>
            <a:endParaRPr lang="ru-RU" altLang="en-US" sz="7200"/>
          </a:p>
          <a:p>
            <a:pPr algn="ctr"/>
            <a:endParaRPr lang="ru-RU" altLang="en-US" sz="7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ru-RU" altLang="en-US">
                <a:sym typeface="+mn-ea"/>
              </a:rPr>
              <a:t>Типы экзаменационных текстов </a:t>
            </a:r>
            <a:endParaRPr lang="ru-RU" altLang="en-US"/>
          </a:p>
        </p:txBody>
      </p:sp>
      <p:graphicFrame>
        <p:nvGraphicFramePr>
          <p:cNvPr id="5" name="Замещающее содержимое 4"/>
          <p:cNvGraphicFramePr/>
          <p:nvPr>
            <p:ph idx="1"/>
            <p:custDataLst>
              <p:tags r:id="rId1"/>
            </p:custDataLst>
          </p:nvPr>
        </p:nvGraphicFramePr>
        <p:xfrm>
          <a:off x="647700" y="1945005"/>
          <a:ext cx="10719435" cy="425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145"/>
                <a:gridCol w="3573145"/>
                <a:gridCol w="3573145"/>
              </a:tblGrid>
              <a:tr h="6096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Стиль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I </a:t>
                      </a:r>
                      <a:r>
                        <a:rPr lang="ru-RU" altLang="en-US"/>
                        <a:t>Публицистический текст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/>
                        <a:t>II </a:t>
                      </a:r>
                      <a:r>
                        <a:rPr lang="ru-RU" altLang="en-US"/>
                        <a:t>Художественный текст</a:t>
                      </a:r>
                      <a:endParaRPr lang="ru-RU" alt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Основной тип речи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рассуждение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повествование</a:t>
                      </a:r>
                      <a:endParaRPr lang="ru-RU" alt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Выраженность позиции автора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позиция автора выражена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позиция автора не выражена</a:t>
                      </a:r>
                      <a:endParaRPr lang="ru-RU" altLang="en-US"/>
                    </a:p>
                  </a:txBody>
                  <a:tcPr/>
                </a:tc>
              </a:tr>
              <a:tr h="87122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Задача, стоящая перед пишущим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пишущий сочинение должен её найти в самом тексте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пишущий сочинение должен её реконструировать</a:t>
                      </a:r>
                      <a:endParaRPr lang="ru-RU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Алгоритм действий по её решению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искать  ответ  на вопрос, представляющий проблему в задании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представить,  как автор ответил бы на поставленный в задании вопрос, исходя из смысла целого эпизода</a:t>
                      </a:r>
                      <a:endParaRPr lang="ru-RU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Характер деятельности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аналитико-поисковый (поиск, выделение нужного)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синтетически-производящий (создание нового)</a:t>
                      </a:r>
                      <a:endParaRPr lang="ru-RU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US" sz="6000"/>
              <a:t>NB</a:t>
            </a:r>
            <a:r>
              <a:rPr lang="ru-RU" altLang="en-US" sz="6000"/>
              <a:t>...</a:t>
            </a:r>
            <a:endParaRPr lang="ru-RU" altLang="en-US" sz="6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indent="0" algn="just">
              <a:buNone/>
            </a:pPr>
            <a:r>
              <a:rPr lang="ru-RU" altLang="en-US" sz="4400"/>
              <a:t>Помним, что в тексте могут быть </a:t>
            </a:r>
            <a:r>
              <a:rPr lang="ru-RU" altLang="en-US" sz="4400" b="1"/>
              <a:t>разные</a:t>
            </a:r>
            <a:r>
              <a:rPr lang="ru-RU" altLang="en-US" sz="4400"/>
              <a:t> </a:t>
            </a:r>
            <a:r>
              <a:rPr lang="ru-RU" altLang="en-US" sz="4400" b="1"/>
              <a:t>проблемы</a:t>
            </a:r>
            <a:r>
              <a:rPr lang="ru-RU" altLang="en-US" sz="4400"/>
              <a:t>, пусть и находящиеся в едином проблемном поле, но предполагающие </a:t>
            </a:r>
            <a:r>
              <a:rPr lang="ru-RU" altLang="en-US" sz="4400" b="1"/>
              <a:t>разные</a:t>
            </a:r>
            <a:r>
              <a:rPr lang="ru-RU" altLang="en-US" sz="4400"/>
              <a:t> авторские </a:t>
            </a:r>
            <a:r>
              <a:rPr lang="ru-RU" altLang="en-US" sz="4400" b="1"/>
              <a:t>позиции</a:t>
            </a:r>
            <a:r>
              <a:rPr lang="ru-RU" altLang="en-US" sz="4400"/>
              <a:t> по их решению!</a:t>
            </a:r>
            <a:endParaRPr lang="ru-RU" altLang="en-US" sz="4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Первый текст...</a:t>
            </a:r>
            <a:endParaRPr lang="ru-RU" altLang="en-US"/>
          </a:p>
        </p:txBody>
      </p:sp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6477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Стиль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I </a:t>
                      </a:r>
                      <a:r>
                        <a:rPr lang="ru-RU" altLang="en-US"/>
                        <a:t>Публицистический текст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Основной тип речи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рассуждение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Выраженность позиции автора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позиция автора выражена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Задача, стоящая перед пишущим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пишущий сочинение должен её найти в самом тексте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Алгоритм действий по её решению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искать  ответ  на вопрос, представляющий проблему в задании</a:t>
                      </a:r>
                      <a:endParaRPr lang="ru-RU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Характер деятельности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аналитико-поисковый (поиск, выделение нужного)</a:t>
                      </a:r>
                      <a:endParaRPr lang="ru-RU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1.</a:t>
            </a:r>
            <a:r>
              <a:rPr lang="ru-RU" altLang="en-US">
                <a:sym typeface="+mn-ea"/>
              </a:rPr>
              <a:t>Задание по тексту </a:t>
            </a:r>
            <a:r>
              <a:rPr lang="en-US" altLang="en-US">
                <a:sym typeface="+mn-ea"/>
              </a:rPr>
              <a:t>Ф</a:t>
            </a:r>
            <a:r>
              <a:rPr lang="en-US" altLang="ru-RU">
                <a:sym typeface="+mn-ea"/>
              </a:rPr>
              <a:t>.</a:t>
            </a:r>
            <a:r>
              <a:rPr lang="en-US" altLang="en-US">
                <a:sym typeface="+mn-ea"/>
              </a:rPr>
              <a:t>А</a:t>
            </a:r>
            <a:r>
              <a:rPr lang="en-US" altLang="ru-RU">
                <a:sym typeface="+mn-ea"/>
              </a:rPr>
              <a:t>. </a:t>
            </a:r>
            <a:r>
              <a:rPr lang="en-US" altLang="en-US">
                <a:sym typeface="+mn-ea"/>
              </a:rPr>
              <a:t>Абрамов</a:t>
            </a:r>
            <a:r>
              <a:rPr lang="ru-RU" altLang="en-US">
                <a:sym typeface="+mn-ea"/>
              </a:rPr>
              <a:t>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400">
                <a:sym typeface="+mn-ea"/>
              </a:rPr>
              <a:t>Напишите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сочинение</a:t>
            </a:r>
            <a:r>
              <a:rPr lang="en-US" altLang="ru-RU" sz="4400">
                <a:sym typeface="+mn-ea"/>
              </a:rPr>
              <a:t>-</a:t>
            </a:r>
            <a:r>
              <a:rPr lang="en-US" altLang="en-US" sz="4400">
                <a:sym typeface="+mn-ea"/>
              </a:rPr>
              <a:t>рассуждение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проблеме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исходного</a:t>
            </a:r>
            <a:r>
              <a:rPr lang="en-US" altLang="ru-RU" sz="4400">
                <a:sym typeface="+mn-ea"/>
              </a:rPr>
              <a:t> </a:t>
            </a:r>
            <a:r>
              <a:rPr lang="en-US" altLang="en-US" sz="4400">
                <a:sym typeface="+mn-ea"/>
              </a:rPr>
              <a:t>текста</a:t>
            </a:r>
            <a:endParaRPr lang="en-US" altLang="en-US" sz="4400">
              <a:sym typeface="+mn-ea"/>
            </a:endParaRPr>
          </a:p>
          <a:p>
            <a:pPr marL="0" indent="0">
              <a:buNone/>
            </a:pPr>
            <a:r>
              <a:rPr lang="ru-RU" altLang="en-US" sz="4400"/>
              <a:t>«</a:t>
            </a:r>
            <a:r>
              <a:rPr lang="ru-RU" altLang="en-US" sz="4400" b="1"/>
              <a:t> От чего прежде всего зависит успех школы в деле обучения и воспитания подрастаающего поколения?</a:t>
            </a:r>
            <a:r>
              <a:rPr lang="ru-RU" altLang="en-US" sz="4400"/>
              <a:t>»</a:t>
            </a:r>
            <a:endParaRPr lang="ru-RU" altLang="en-US" sz="4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Ответ...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ru-RU" altLang="en-US" sz="3600"/>
              <a:t>«...П</a:t>
            </a:r>
            <a:r>
              <a:rPr lang="en-US" altLang="en-US" sz="3600"/>
              <a:t>ервейшая</a:t>
            </a:r>
            <a:r>
              <a:rPr lang="en-US" altLang="ru-RU" sz="3600"/>
              <a:t> </a:t>
            </a:r>
            <a:r>
              <a:rPr lang="en-US" altLang="en-US" sz="3600"/>
              <a:t>роль</a:t>
            </a:r>
            <a:r>
              <a:rPr lang="en-US" altLang="ru-RU" sz="3600"/>
              <a:t> </a:t>
            </a:r>
            <a:r>
              <a:rPr lang="en-US" altLang="en-US" sz="3600"/>
              <a:t>в</a:t>
            </a:r>
            <a:r>
              <a:rPr lang="en-US" altLang="ru-RU" sz="3600"/>
              <a:t> </a:t>
            </a:r>
            <a:r>
              <a:rPr lang="en-US" altLang="en-US" sz="3600"/>
              <a:t>школьном</a:t>
            </a:r>
            <a:r>
              <a:rPr lang="en-US" altLang="ru-RU" sz="3600"/>
              <a:t> </a:t>
            </a:r>
            <a:r>
              <a:rPr lang="en-US" altLang="en-US" sz="3600"/>
              <a:t>деле</a:t>
            </a:r>
            <a:r>
              <a:rPr lang="en-US" altLang="ru-RU" sz="3600"/>
              <a:t>, </a:t>
            </a:r>
            <a:r>
              <a:rPr lang="en-US" altLang="en-US" sz="3600"/>
              <a:t>конечно</a:t>
            </a:r>
            <a:r>
              <a:rPr lang="en-US" altLang="ru-RU" sz="3600"/>
              <a:t> </a:t>
            </a:r>
            <a:r>
              <a:rPr lang="en-US" altLang="en-US" sz="3600"/>
              <a:t>же</a:t>
            </a:r>
            <a:r>
              <a:rPr lang="en-US" altLang="ru-RU" sz="3600"/>
              <a:t>, </a:t>
            </a:r>
            <a:r>
              <a:rPr lang="en-US" altLang="en-US" sz="3600"/>
              <a:t>принадлежит</a:t>
            </a:r>
            <a:r>
              <a:rPr lang="en-US" altLang="ru-RU" sz="3600"/>
              <a:t> </a:t>
            </a:r>
            <a:r>
              <a:rPr lang="en-US" altLang="en-US" sz="3600"/>
              <a:t>учителю</a:t>
            </a:r>
            <a:r>
              <a:rPr lang="en-US" altLang="ru-RU" sz="3600"/>
              <a:t>. (4)</a:t>
            </a:r>
            <a:r>
              <a:rPr lang="en-US" altLang="en-US" sz="3600"/>
              <a:t>Именно</a:t>
            </a:r>
            <a:r>
              <a:rPr lang="en-US" altLang="ru-RU" sz="3600"/>
              <a:t> </a:t>
            </a:r>
            <a:r>
              <a:rPr lang="en-US" altLang="en-US" sz="3600"/>
              <a:t>от</a:t>
            </a:r>
            <a:r>
              <a:rPr lang="en-US" altLang="ru-RU" sz="3600"/>
              <a:t> </a:t>
            </a:r>
            <a:r>
              <a:rPr lang="en-US" altLang="en-US" sz="3600"/>
              <a:t>его</a:t>
            </a:r>
            <a:r>
              <a:rPr lang="en-US" altLang="ru-RU" sz="3600"/>
              <a:t> </a:t>
            </a:r>
            <a:r>
              <a:rPr lang="en-US" altLang="en-US" sz="3600"/>
              <a:t>таланта</a:t>
            </a:r>
            <a:r>
              <a:rPr lang="en-US" altLang="ru-RU" sz="3600"/>
              <a:t>, </a:t>
            </a:r>
            <a:r>
              <a:rPr lang="en-US" altLang="en-US" sz="3600"/>
              <a:t>от</a:t>
            </a:r>
            <a:r>
              <a:rPr lang="en-US" altLang="ru-RU" sz="3600"/>
              <a:t> </a:t>
            </a:r>
            <a:r>
              <a:rPr lang="en-US" altLang="en-US" sz="3600"/>
              <a:t>масштабности</a:t>
            </a:r>
            <a:r>
              <a:rPr lang="en-US" altLang="ru-RU" sz="3600"/>
              <a:t> </a:t>
            </a:r>
            <a:r>
              <a:rPr lang="en-US" altLang="en-US" sz="3600"/>
              <a:t>и</a:t>
            </a:r>
            <a:r>
              <a:rPr lang="en-US" altLang="ru-RU" sz="3600"/>
              <a:t> </a:t>
            </a:r>
            <a:r>
              <a:rPr lang="en-US" altLang="en-US" sz="3600"/>
              <a:t>богатства</a:t>
            </a:r>
            <a:r>
              <a:rPr lang="en-US" altLang="ru-RU" sz="3600"/>
              <a:t> </a:t>
            </a:r>
            <a:r>
              <a:rPr lang="en-US" altLang="en-US" sz="3600"/>
              <a:t>его</a:t>
            </a:r>
            <a:r>
              <a:rPr lang="en-US" altLang="ru-RU" sz="3600"/>
              <a:t> </a:t>
            </a:r>
            <a:r>
              <a:rPr lang="en-US" altLang="en-US" sz="3600"/>
              <a:t>личности</a:t>
            </a:r>
            <a:r>
              <a:rPr lang="en-US" altLang="ru-RU" sz="3600"/>
              <a:t>, </a:t>
            </a:r>
            <a:r>
              <a:rPr lang="en-US" altLang="en-US" sz="3600"/>
              <a:t>от</a:t>
            </a:r>
            <a:r>
              <a:rPr lang="en-US" altLang="ru-RU" sz="3600"/>
              <a:t> </a:t>
            </a:r>
            <a:r>
              <a:rPr lang="en-US" altLang="en-US" sz="3600"/>
              <a:t>его</a:t>
            </a:r>
            <a:r>
              <a:rPr lang="en-US" altLang="ru-RU" sz="3600"/>
              <a:t> </a:t>
            </a:r>
            <a:r>
              <a:rPr lang="en-US" altLang="en-US" sz="3600"/>
              <a:t>душевной</a:t>
            </a:r>
            <a:r>
              <a:rPr lang="en-US" altLang="ru-RU" sz="3600"/>
              <a:t> </a:t>
            </a:r>
            <a:r>
              <a:rPr lang="en-US" altLang="en-US" sz="3600"/>
              <a:t>щедрости</a:t>
            </a:r>
            <a:r>
              <a:rPr lang="en-US" altLang="ru-RU" sz="3600"/>
              <a:t> </a:t>
            </a:r>
            <a:r>
              <a:rPr lang="en-US" altLang="en-US" sz="3600"/>
              <a:t>во</a:t>
            </a:r>
            <a:r>
              <a:rPr lang="en-US" altLang="ru-RU" sz="3600"/>
              <a:t> </a:t>
            </a:r>
            <a:r>
              <a:rPr lang="en-US" altLang="en-US" sz="3600"/>
              <a:t>многом</a:t>
            </a:r>
            <a:r>
              <a:rPr lang="en-US" altLang="ru-RU" sz="3600"/>
              <a:t> </a:t>
            </a:r>
            <a:r>
              <a:rPr lang="en-US" altLang="en-US" sz="3600"/>
              <a:t>зависит</a:t>
            </a:r>
            <a:r>
              <a:rPr lang="en-US" altLang="ru-RU" sz="3600"/>
              <a:t> </a:t>
            </a:r>
            <a:r>
              <a:rPr lang="en-US" altLang="en-US" sz="3600"/>
              <a:t>духовный</a:t>
            </a:r>
            <a:r>
              <a:rPr lang="en-US" altLang="ru-RU" sz="3600"/>
              <a:t> </a:t>
            </a:r>
            <a:r>
              <a:rPr lang="en-US" altLang="en-US" sz="3600"/>
              <a:t>климат</a:t>
            </a:r>
            <a:r>
              <a:rPr lang="en-US" altLang="ru-RU" sz="3600"/>
              <a:t> </a:t>
            </a:r>
            <a:r>
              <a:rPr lang="en-US" altLang="en-US" sz="3600"/>
              <a:t>школы</a:t>
            </a:r>
            <a:r>
              <a:rPr lang="en-US" altLang="ru-RU" sz="3600"/>
              <a:t>, </a:t>
            </a:r>
            <a:r>
              <a:rPr lang="en-US" altLang="en-US" sz="3600"/>
              <a:t>нравственный</a:t>
            </a:r>
            <a:r>
              <a:rPr lang="en-US" altLang="ru-RU" sz="3600"/>
              <a:t> </a:t>
            </a:r>
            <a:r>
              <a:rPr lang="en-US" altLang="en-US" sz="3600"/>
              <a:t>тип</a:t>
            </a:r>
            <a:r>
              <a:rPr lang="en-US" altLang="ru-RU" sz="3600"/>
              <a:t> </a:t>
            </a:r>
            <a:r>
              <a:rPr lang="en-US" altLang="en-US" sz="3600"/>
              <a:t>человека</a:t>
            </a:r>
            <a:r>
              <a:rPr lang="en-US" altLang="ru-RU" sz="3600"/>
              <a:t>, </a:t>
            </a:r>
            <a:r>
              <a:rPr lang="en-US" altLang="en-US" sz="3600"/>
              <a:t>который</a:t>
            </a:r>
            <a:r>
              <a:rPr lang="en-US" altLang="ru-RU" sz="3600"/>
              <a:t> </a:t>
            </a:r>
            <a:r>
              <a:rPr lang="en-US" altLang="en-US" sz="3600"/>
              <a:t>она</a:t>
            </a:r>
            <a:r>
              <a:rPr lang="en-US" altLang="ru-RU" sz="3600"/>
              <a:t> </a:t>
            </a:r>
            <a:r>
              <a:rPr lang="en-US" altLang="en-US" sz="3600"/>
              <a:t>выращивает</a:t>
            </a:r>
            <a:r>
              <a:rPr lang="ru-RU" altLang="en-US" sz="3600"/>
              <a:t>».</a:t>
            </a:r>
            <a:endParaRPr lang="ru-RU" altLang="en-US" sz="36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43*193"/>
  <p:tag name="TABLE_ENDDRAG_RECT" val="51*153*843*193"/>
</p:tagLst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5167</Words>
  <Application>WPS Presentation</Application>
  <PresentationFormat>宽屏</PresentationFormat>
  <Paragraphs>168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Arial</vt:lpstr>
      <vt:lpstr>SimSun</vt:lpstr>
      <vt:lpstr>Wingdings</vt:lpstr>
      <vt:lpstr>Microsoft YaHei</vt:lpstr>
      <vt:lpstr>Arial Unicode MS</vt:lpstr>
      <vt:lpstr>Business Cooperate</vt:lpstr>
      <vt:lpstr>Работа над сочинением в части 2  экзаменационной работы на ЕГЭ по русскому языку (задания с развёрнутым ответом ) в связи с видоизменённой формулировкой задания 27 в КИМ ЕГЭ 2025 года</vt:lpstr>
      <vt:lpstr>Задание 27 в КИМ ЕГЭ 2025 года выглядит так</vt:lpstr>
      <vt:lpstr>Исходя из этого, мы предложили в прошлый раз новую матрицу развёрнутого ответа в соответствии с требованиями  КИМ ЕГЭ-2025 в структуре и содержании первой части работы</vt:lpstr>
      <vt:lpstr>т.е. </vt:lpstr>
      <vt:lpstr>Типы экзаменационных текстов </vt:lpstr>
      <vt:lpstr>NB...</vt:lpstr>
      <vt:lpstr>Первый текст...</vt:lpstr>
      <vt:lpstr>1.Задание по тексту Ф.А. Абрамова</vt:lpstr>
      <vt:lpstr>Ответ...</vt:lpstr>
      <vt:lpstr>2. Задание по тексту Ф.А. Абрамова</vt:lpstr>
      <vt:lpstr>Ответ...</vt:lpstr>
      <vt:lpstr>3.  Задание по тексту Ф.А. Абрамова</vt:lpstr>
      <vt:lpstr>Ответ...</vt:lpstr>
      <vt:lpstr> Второй текст</vt:lpstr>
      <vt:lpstr>1. Задание по тексту В.А Каверина</vt:lpstr>
      <vt:lpstr>Ответ...</vt:lpstr>
      <vt:lpstr>2.Задание по тексту В.А Каверина</vt:lpstr>
      <vt:lpstr>Ответ...</vt:lpstr>
      <vt:lpstr>3. Задание по тексту В.А Каверина</vt:lpstr>
      <vt:lpstr>Ответ...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17</cp:revision>
  <dcterms:created xsi:type="dcterms:W3CDTF">2025-02-18T15:56:00Z</dcterms:created>
  <dcterms:modified xsi:type="dcterms:W3CDTF">2025-02-19T13:10:43Z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1049-12.2.0.19826</vt:lpwstr>
  </property>
  <property fmtid="{D5CDD505-2E9C-101B-9397-08002B2CF9AE}" pid="3" name="ICV">
    <vt:lpwstr>453B533E474A40519F5B1BD45362A58E_11</vt:lpwstr>
  </property>
</Properties>
</file>