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60" r:id="rId3"/>
    <p:sldId id="261" r:id="rId4"/>
    <p:sldId id="262" r:id="rId5"/>
    <p:sldId id="264" r:id="rId6"/>
    <p:sldId id="266" r:id="rId7"/>
    <p:sldId id="272" r:id="rId8"/>
    <p:sldId id="273" r:id="rId9"/>
    <p:sldId id="284" r:id="rId10"/>
    <p:sldId id="288" r:id="rId11"/>
    <p:sldId id="290" r:id="rId12"/>
    <p:sldId id="298" r:id="rId13"/>
    <p:sldId id="308" r:id="rId14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54" y="-31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405754" y="132333"/>
            <a:ext cx="6524878" cy="100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5C5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5C5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5C5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5C5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087" y="91821"/>
            <a:ext cx="11579402" cy="23449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5C5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4253" y="1879472"/>
            <a:ext cx="9716135" cy="1562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64695" y="6336402"/>
            <a:ext cx="303402" cy="269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FF5C51"/>
                </a:solidFill>
                <a:latin typeface="Microsoft Sans Serif"/>
                <a:cs typeface="Microsoft Sans Serif"/>
              </a:defRPr>
            </a:lvl1pPr>
          </a:lstStyle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‹#›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20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8190" y="2833191"/>
            <a:ext cx="713930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spc="100" dirty="0"/>
              <a:t>Зачем</a:t>
            </a:r>
            <a:r>
              <a:rPr sz="3600" spc="-130" dirty="0"/>
              <a:t> </a:t>
            </a:r>
            <a:r>
              <a:rPr sz="3600" spc="155" dirty="0"/>
              <a:t>нужно</a:t>
            </a:r>
            <a:r>
              <a:rPr sz="3600" spc="-145" dirty="0"/>
              <a:t> </a:t>
            </a:r>
            <a:r>
              <a:rPr sz="3600" spc="-10" dirty="0"/>
              <a:t>формировать </a:t>
            </a:r>
            <a:r>
              <a:rPr sz="3600" spc="105" dirty="0"/>
              <a:t>функциональную</a:t>
            </a:r>
            <a:r>
              <a:rPr sz="3600" spc="-114" dirty="0"/>
              <a:t> </a:t>
            </a:r>
            <a:r>
              <a:rPr sz="3600" spc="65" dirty="0"/>
              <a:t>грамотность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70587" y="249317"/>
            <a:ext cx="3291593" cy="647835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75460" y="523316"/>
            <a:ext cx="1440180" cy="3719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0634" y="563798"/>
            <a:ext cx="1039914" cy="2920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7365" y="521072"/>
            <a:ext cx="1002779" cy="376292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1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72521" y="57657"/>
            <a:ext cx="1796923" cy="168871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383773" y="1879218"/>
            <a:ext cx="1369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65" dirty="0">
                <a:latin typeface="Microsoft Sans Serif"/>
                <a:cs typeface="Microsoft Sans Serif"/>
              </a:rPr>
              <a:t>Г.А.</a:t>
            </a:r>
            <a:r>
              <a:rPr sz="1600" spc="-8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Сидорова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6364" y="1918335"/>
            <a:ext cx="9721215" cy="1569720"/>
          </a:xfrm>
          <a:prstGeom prst="rect">
            <a:avLst/>
          </a:prstGeom>
          <a:ln w="9525">
            <a:solidFill>
              <a:srgbClr val="00A8D5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60"/>
              </a:spcBef>
            </a:pPr>
            <a:r>
              <a:rPr sz="1600" dirty="0">
                <a:latin typeface="Microsoft Sans Serif"/>
                <a:cs typeface="Microsoft Sans Serif"/>
              </a:rPr>
              <a:t>Читательская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грамотность</a:t>
            </a:r>
            <a:r>
              <a:rPr sz="1600" spc="70" dirty="0">
                <a:latin typeface="Microsoft Sans Serif"/>
                <a:cs typeface="Microsoft Sans Serif"/>
              </a:rPr>
              <a:t> </a:t>
            </a:r>
            <a:r>
              <a:rPr sz="1600" spc="380" dirty="0">
                <a:latin typeface="Microsoft Sans Serif"/>
                <a:cs typeface="Microsoft Sans Serif"/>
              </a:rPr>
              <a:t>–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60" dirty="0">
                <a:latin typeface="Microsoft Sans Serif"/>
                <a:cs typeface="Microsoft Sans Serif"/>
              </a:rPr>
              <a:t>это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«межпредметный»,</a:t>
            </a:r>
            <a:r>
              <a:rPr sz="1600" spc="8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или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«надпредметный»,</a:t>
            </a:r>
            <a:r>
              <a:rPr sz="1600" spc="8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результат,</a:t>
            </a:r>
            <a:endParaRPr sz="1600">
              <a:latin typeface="Microsoft Sans Serif"/>
              <a:cs typeface="Microsoft Sans Serif"/>
            </a:endParaRPr>
          </a:p>
          <a:p>
            <a:pPr marL="91440" marR="565150">
              <a:lnSpc>
                <a:spcPct val="100000"/>
              </a:lnSpc>
              <a:spcBef>
                <a:spcPts val="5"/>
              </a:spcBef>
            </a:pPr>
            <a:r>
              <a:rPr sz="1600" spc="-20" dirty="0">
                <a:latin typeface="Microsoft Sans Serif"/>
                <a:cs typeface="Microsoft Sans Serif"/>
              </a:rPr>
              <a:t>к</a:t>
            </a:r>
            <a:r>
              <a:rPr sz="1600" spc="6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которому</a:t>
            </a:r>
            <a:r>
              <a:rPr sz="1600" spc="9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причастны</a:t>
            </a:r>
            <a:r>
              <a:rPr sz="1600" spc="13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разные</a:t>
            </a:r>
            <a:r>
              <a:rPr sz="1600" spc="11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учителя.</a:t>
            </a:r>
            <a:r>
              <a:rPr sz="1600" spc="12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Читательская</a:t>
            </a:r>
            <a:r>
              <a:rPr sz="1600" spc="10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грамотность</a:t>
            </a:r>
            <a:r>
              <a:rPr sz="1600" spc="1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формируется</a:t>
            </a:r>
            <a:r>
              <a:rPr sz="1600" spc="13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средствами </a:t>
            </a:r>
            <a:r>
              <a:rPr sz="1600" dirty="0">
                <a:latin typeface="Microsoft Sans Serif"/>
                <a:cs typeface="Microsoft Sans Serif"/>
              </a:rPr>
              <a:t>разных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учебных</a:t>
            </a:r>
            <a:r>
              <a:rPr sz="1600" spc="5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предметов</a:t>
            </a:r>
            <a:r>
              <a:rPr sz="1600" spc="4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1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разными</a:t>
            </a:r>
            <a:r>
              <a:rPr sz="1600" spc="5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форматами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внеурочной</a:t>
            </a:r>
            <a:r>
              <a:rPr sz="1600" spc="7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деятельности.</a:t>
            </a:r>
            <a:endParaRPr sz="1600">
              <a:latin typeface="Microsoft Sans Serif"/>
              <a:cs typeface="Microsoft Sans Serif"/>
            </a:endParaRPr>
          </a:p>
          <a:p>
            <a:pPr marL="91440">
              <a:lnSpc>
                <a:spcPct val="100000"/>
              </a:lnSpc>
            </a:pPr>
            <a:r>
              <a:rPr sz="1600" dirty="0">
                <a:latin typeface="Microsoft Sans Serif"/>
                <a:cs typeface="Microsoft Sans Serif"/>
              </a:rPr>
              <a:t>Главная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задача,</a:t>
            </a:r>
            <a:r>
              <a:rPr sz="160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как</a:t>
            </a:r>
            <a:r>
              <a:rPr sz="1600" spc="-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органично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«вписать»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60" dirty="0">
                <a:latin typeface="Microsoft Sans Serif"/>
                <a:cs typeface="Microsoft Sans Serif"/>
              </a:rPr>
              <a:t>эту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работу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в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учебный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процесс.</a:t>
            </a:r>
            <a:endParaRPr sz="1600">
              <a:latin typeface="Microsoft Sans Serif"/>
              <a:cs typeface="Microsoft Sans Serif"/>
            </a:endParaRPr>
          </a:p>
          <a:p>
            <a:pPr marL="91440" marR="235585">
              <a:lnSpc>
                <a:spcPct val="100000"/>
              </a:lnSpc>
            </a:pPr>
            <a:r>
              <a:rPr sz="1600" spc="-20" dirty="0">
                <a:latin typeface="Microsoft Sans Serif"/>
                <a:cs typeface="Microsoft Sans Serif"/>
              </a:rPr>
              <a:t>Новыми</a:t>
            </a:r>
            <a:r>
              <a:rPr sz="1600" spc="8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направлениями</a:t>
            </a:r>
            <a:r>
              <a:rPr sz="1600" spc="10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работы</a:t>
            </a:r>
            <a:r>
              <a:rPr sz="1600" spc="5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становятся</a:t>
            </a:r>
            <a:r>
              <a:rPr sz="1600" spc="1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выявление</a:t>
            </a:r>
            <a:r>
              <a:rPr sz="1600" spc="114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подлинных</a:t>
            </a:r>
            <a:r>
              <a:rPr sz="1600" spc="6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коммуникативных</a:t>
            </a:r>
            <a:r>
              <a:rPr sz="1600" spc="10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намерений </a:t>
            </a:r>
            <a:r>
              <a:rPr sz="1600" dirty="0">
                <a:latin typeface="Microsoft Sans Serif"/>
                <a:cs typeface="Microsoft Sans Serif"/>
              </a:rPr>
              <a:t>авторов,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работа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80" dirty="0">
                <a:latin typeface="Microsoft Sans Serif"/>
                <a:cs typeface="Microsoft Sans Serif"/>
              </a:rPr>
              <a:t>с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spc="-35" dirty="0">
                <a:latin typeface="Microsoft Sans Serif"/>
                <a:cs typeface="Microsoft Sans Serif"/>
              </a:rPr>
              <a:t>фейками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-2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манипуляцией</a:t>
            </a:r>
            <a:r>
              <a:rPr sz="1600" spc="4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-20" dirty="0">
                <a:latin typeface="Microsoft Sans Serif"/>
                <a:cs typeface="Microsoft Sans Serif"/>
              </a:rPr>
              <a:t> т.д.</a:t>
            </a:r>
            <a:endParaRPr sz="160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25678" y="3656203"/>
          <a:ext cx="10991850" cy="2850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4980"/>
                <a:gridCol w="3717290"/>
                <a:gridCol w="5529580"/>
              </a:tblGrid>
              <a:tr h="341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15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СРЕДСТВАМИ</a:t>
                      </a:r>
                      <a:r>
                        <a:rPr sz="1200" spc="-12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1200" spc="-204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УЧЕБНЫХ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ПРЕДМЕТОВ</a:t>
                      </a:r>
                      <a:endParaRPr sz="1200">
                        <a:latin typeface="Arial Black"/>
                        <a:cs typeface="Arial Black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8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15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СРЕДСТВАМИ</a:t>
                      </a:r>
                      <a:r>
                        <a:rPr sz="1200" spc="-110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1200" spc="-16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ВНЕУРОЧНОЙ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1200" spc="-70" dirty="0">
                          <a:solidFill>
                            <a:srgbClr val="FFFFFF"/>
                          </a:solidFill>
                          <a:latin typeface="Arial Black"/>
                          <a:cs typeface="Arial Black"/>
                        </a:rPr>
                        <a:t>ДЕЯТЕЛЬНОСТИ</a:t>
                      </a:r>
                      <a:endParaRPr sz="1200">
                        <a:latin typeface="Arial Black"/>
                        <a:cs typeface="Arial Black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8D5"/>
                    </a:solidFill>
                  </a:tcPr>
                </a:tc>
              </a:tr>
              <a:tr h="69659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600" spc="-3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Общий</a:t>
                      </a:r>
                      <a:r>
                        <a:rPr sz="1600" spc="-7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подход</a:t>
                      </a:r>
                      <a:endParaRPr sz="16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8D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25" dirty="0">
                          <a:latin typeface="Microsoft Sans Serif"/>
                          <a:cs typeface="Microsoft Sans Serif"/>
                        </a:rPr>
                        <a:t>Общие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способы</a:t>
                      </a:r>
                      <a:r>
                        <a:rPr sz="12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чтения</a:t>
                      </a:r>
                      <a:r>
                        <a:rPr sz="12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понимания</a:t>
                      </a:r>
                      <a:r>
                        <a:rPr sz="12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текстов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70739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Ориентация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современной</a:t>
                      </a:r>
                      <a:r>
                        <a:rPr sz="12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информационной</a:t>
                      </a:r>
                      <a:r>
                        <a:rPr sz="12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среде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(множество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источников</a:t>
                      </a:r>
                      <a:r>
                        <a:rPr sz="1200" spc="6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информации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разного</a:t>
                      </a:r>
                      <a:r>
                        <a:rPr sz="1200" spc="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качества)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9659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600" spc="-10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Тексты</a:t>
                      </a:r>
                      <a:endParaRPr sz="16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8D5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972819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Выверенные,</a:t>
                      </a:r>
                      <a:r>
                        <a:rPr sz="1200" spc="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научно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обоснованные,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высокохудожественные</a:t>
                      </a:r>
                      <a:r>
                        <a:rPr sz="1200" spc="9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тексты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83185">
                        <a:lnSpc>
                          <a:spcPct val="100000"/>
                        </a:lnSpc>
                        <a:spcBef>
                          <a:spcPts val="320"/>
                        </a:spcBef>
                        <a:tabLst>
                          <a:tab pos="1014094" algn="l"/>
                          <a:tab pos="2832100" algn="l"/>
                          <a:tab pos="4161154" algn="l"/>
                        </a:tabLst>
                      </a:pP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Тексты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	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«повседневности»,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	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содержащие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	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противоречивую,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недостоверную</a:t>
                      </a:r>
                      <a:r>
                        <a:rPr sz="1200" spc="18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или</a:t>
                      </a:r>
                      <a:r>
                        <a:rPr sz="1200" spc="1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неполную</a:t>
                      </a:r>
                      <a:r>
                        <a:rPr sz="1200" spc="19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информацию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1569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600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Умения</a:t>
                      </a:r>
                      <a:r>
                        <a:rPr sz="1600" spc="-5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6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(на</a:t>
                      </a:r>
                      <a:r>
                        <a:rPr sz="1600" spc="-60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чём</a:t>
                      </a:r>
                      <a:endParaRPr sz="1600">
                        <a:latin typeface="Microsoft Sans Serif"/>
                        <a:cs typeface="Microsoft Sans Serif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делаем</a:t>
                      </a:r>
                      <a:r>
                        <a:rPr sz="1600" spc="-3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35" dirty="0">
                          <a:solidFill>
                            <a:srgbClr val="FFFFFF"/>
                          </a:solidFill>
                          <a:latin typeface="Microsoft Sans Serif"/>
                          <a:cs typeface="Microsoft Sans Serif"/>
                        </a:rPr>
                        <a:t>акцент)</a:t>
                      </a:r>
                      <a:endParaRPr sz="16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8D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91440" algn="just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Каждый</a:t>
                      </a:r>
                      <a:r>
                        <a:rPr sz="12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предмет</a:t>
                      </a:r>
                      <a:r>
                        <a:rPr sz="1200" spc="8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«отвечает»</a:t>
                      </a:r>
                      <a:r>
                        <a:rPr sz="12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за</a:t>
                      </a:r>
                      <a:r>
                        <a:rPr sz="1200" spc="7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формирование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определённых</a:t>
                      </a:r>
                      <a:r>
                        <a:rPr sz="1200" spc="9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читательских</a:t>
                      </a:r>
                      <a:r>
                        <a:rPr sz="1200" spc="6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умений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91440" marR="83820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Например,</a:t>
                      </a:r>
                      <a:r>
                        <a:rPr sz="1200" spc="1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Социально-гуманитарные:</a:t>
                      </a:r>
                      <a:r>
                        <a:rPr sz="1200" spc="15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Формирование</a:t>
                      </a:r>
                      <a:r>
                        <a:rPr sz="1200" spc="1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умений</a:t>
                      </a:r>
                      <a:r>
                        <a:rPr sz="1200" spc="17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критически</a:t>
                      </a:r>
                      <a:r>
                        <a:rPr sz="1200" spc="16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оценивать</a:t>
                      </a:r>
                      <a:r>
                        <a:rPr sz="1200" spc="1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информацию,</a:t>
                      </a:r>
                      <a:r>
                        <a:rPr sz="1200" spc="17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определять</a:t>
                      </a:r>
                      <a:r>
                        <a:rPr sz="1200" spc="1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её</a:t>
                      </a:r>
                      <a:r>
                        <a:rPr sz="1200" spc="1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качество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надежность,</a:t>
                      </a:r>
                      <a:r>
                        <a:rPr sz="12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обнаруживать</a:t>
                      </a:r>
                      <a:r>
                        <a:rPr sz="12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устранять</a:t>
                      </a:r>
                      <a:r>
                        <a:rPr sz="1200" spc="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противоречия,</a:t>
                      </a:r>
                      <a:r>
                        <a:rPr sz="1200" spc="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применять</a:t>
                      </a:r>
                      <a:r>
                        <a:rPr sz="12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полученную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информацию</a:t>
                      </a:r>
                      <a:r>
                        <a:rPr sz="1200" spc="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при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решении</a:t>
                      </a:r>
                      <a:r>
                        <a:rPr sz="1200" spc="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широкого</a:t>
                      </a:r>
                      <a:r>
                        <a:rPr sz="1200" spc="5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круга задач.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4019" y="913003"/>
            <a:ext cx="7701280" cy="79311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76200" marR="5080" indent="-64135">
              <a:lnSpc>
                <a:spcPts val="2690"/>
              </a:lnSpc>
              <a:spcBef>
                <a:spcPts val="740"/>
              </a:spcBef>
            </a:pPr>
            <a:r>
              <a:rPr sz="2800" spc="60" dirty="0"/>
              <a:t>Формирование</a:t>
            </a:r>
            <a:r>
              <a:rPr sz="2800" spc="-100" dirty="0"/>
              <a:t> </a:t>
            </a:r>
            <a:r>
              <a:rPr sz="2800" spc="60" dirty="0"/>
              <a:t>читательской</a:t>
            </a:r>
            <a:r>
              <a:rPr sz="2800" spc="-95" dirty="0"/>
              <a:t> </a:t>
            </a:r>
            <a:r>
              <a:rPr sz="2800" spc="60" dirty="0"/>
              <a:t>грамотности </a:t>
            </a:r>
            <a:r>
              <a:rPr sz="2800" spc="290" dirty="0"/>
              <a:t>–</a:t>
            </a:r>
            <a:r>
              <a:rPr sz="2800" spc="-110" dirty="0"/>
              <a:t> </a:t>
            </a:r>
            <a:r>
              <a:rPr sz="2800" spc="60" dirty="0"/>
              <a:t>задача</a:t>
            </a:r>
            <a:r>
              <a:rPr sz="2800" spc="-85" dirty="0"/>
              <a:t> </a:t>
            </a:r>
            <a:r>
              <a:rPr sz="2800" spc="80" dirty="0"/>
              <a:t>каждого</a:t>
            </a:r>
            <a:r>
              <a:rPr sz="2800" spc="-105" dirty="0"/>
              <a:t> </a:t>
            </a:r>
            <a:r>
              <a:rPr sz="2800" spc="50" dirty="0"/>
              <a:t>учителя</a:t>
            </a:r>
            <a:endParaRPr sz="280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6364" y="1733169"/>
            <a:ext cx="8870950" cy="1877695"/>
          </a:xfrm>
          <a:prstGeom prst="rect">
            <a:avLst/>
          </a:prstGeom>
          <a:ln w="9525">
            <a:solidFill>
              <a:srgbClr val="00A8D5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35"/>
              </a:spcBef>
            </a:pPr>
            <a:r>
              <a:rPr sz="2000" spc="50" dirty="0">
                <a:latin typeface="Microsoft Sans Serif"/>
                <a:cs typeface="Microsoft Sans Serif"/>
              </a:rPr>
              <a:t>«</a:t>
            </a:r>
            <a:r>
              <a:rPr sz="2000" b="1" spc="50" dirty="0">
                <a:solidFill>
                  <a:srgbClr val="00A8D5"/>
                </a:solidFill>
                <a:latin typeface="Cambria"/>
                <a:cs typeface="Cambria"/>
              </a:rPr>
              <a:t>Электронные</a:t>
            </a:r>
            <a:r>
              <a:rPr sz="2000" b="1" spc="-10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2000" b="1" spc="55" dirty="0">
                <a:solidFill>
                  <a:srgbClr val="00A8D5"/>
                </a:solidFill>
                <a:latin typeface="Cambria"/>
                <a:cs typeface="Cambria"/>
              </a:rPr>
              <a:t>тексты</a:t>
            </a:r>
            <a:r>
              <a:rPr sz="2000" b="1" spc="-10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1600" spc="-160" dirty="0">
                <a:latin typeface="Arial Black"/>
                <a:cs typeface="Arial Black"/>
              </a:rPr>
              <a:t>отличаются</a:t>
            </a:r>
            <a:r>
              <a:rPr sz="1600" spc="-180" dirty="0">
                <a:latin typeface="Arial Black"/>
                <a:cs typeface="Arial Black"/>
              </a:rPr>
              <a:t> </a:t>
            </a:r>
            <a:r>
              <a:rPr sz="1600" spc="-70" dirty="0">
                <a:latin typeface="Arial Black"/>
                <a:cs typeface="Arial Black"/>
              </a:rPr>
              <a:t>от</a:t>
            </a:r>
            <a:r>
              <a:rPr sz="1600" spc="-155" dirty="0">
                <a:latin typeface="Arial Black"/>
                <a:cs typeface="Arial Black"/>
              </a:rPr>
              <a:t> </a:t>
            </a:r>
            <a:r>
              <a:rPr sz="1600" spc="-190" dirty="0">
                <a:latin typeface="Arial Black"/>
                <a:cs typeface="Arial Black"/>
              </a:rPr>
              <a:t>печатных</a:t>
            </a:r>
            <a:r>
              <a:rPr sz="1600" spc="-145" dirty="0">
                <a:latin typeface="Arial Black"/>
                <a:cs typeface="Arial Black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во</a:t>
            </a:r>
            <a:r>
              <a:rPr sz="1600" spc="-2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многих</a:t>
            </a:r>
            <a:r>
              <a:rPr sz="1600" spc="-3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отношениях.</a:t>
            </a:r>
            <a:endParaRPr sz="1600">
              <a:latin typeface="Microsoft Sans Serif"/>
              <a:cs typeface="Microsoft Sans Serif"/>
            </a:endParaRPr>
          </a:p>
          <a:p>
            <a:pPr marL="91440" marR="120014">
              <a:lnSpc>
                <a:spcPct val="100000"/>
              </a:lnSpc>
              <a:spcBef>
                <a:spcPts val="25"/>
              </a:spcBef>
            </a:pPr>
            <a:r>
              <a:rPr sz="1600" dirty="0">
                <a:latin typeface="Microsoft Sans Serif"/>
                <a:cs typeface="Microsoft Sans Serif"/>
              </a:rPr>
              <a:t>Здесь </a:t>
            </a:r>
            <a:r>
              <a:rPr sz="1600" spc="-240" dirty="0">
                <a:solidFill>
                  <a:srgbClr val="FF5C51"/>
                </a:solidFill>
                <a:latin typeface="Arial Black"/>
                <a:cs typeface="Arial Black"/>
              </a:rPr>
              <a:t>иные</a:t>
            </a:r>
            <a:r>
              <a:rPr sz="1600" spc="-13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10" dirty="0">
                <a:solidFill>
                  <a:srgbClr val="FF5C51"/>
                </a:solidFill>
                <a:latin typeface="Arial Black"/>
                <a:cs typeface="Arial Black"/>
              </a:rPr>
              <a:t>физиологические</a:t>
            </a:r>
            <a:r>
              <a:rPr sz="1600" spc="-15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65" dirty="0">
                <a:solidFill>
                  <a:srgbClr val="FF5C51"/>
                </a:solidFill>
                <a:latin typeface="Arial Black"/>
                <a:cs typeface="Arial Black"/>
              </a:rPr>
              <a:t>условия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25" dirty="0">
                <a:solidFill>
                  <a:srgbClr val="FF5C51"/>
                </a:solidFill>
                <a:latin typeface="Arial Black"/>
                <a:cs typeface="Arial Black"/>
              </a:rPr>
              <a:t>чтения</a:t>
            </a:r>
            <a:r>
              <a:rPr sz="1600" spc="-125" dirty="0">
                <a:latin typeface="Microsoft Sans Serif"/>
                <a:cs typeface="Microsoft Sans Serif"/>
              </a:rPr>
              <a:t>,</a:t>
            </a:r>
            <a:r>
              <a:rPr sz="1600" spc="-55" dirty="0">
                <a:latin typeface="Microsoft Sans Serif"/>
                <a:cs typeface="Microsoft Sans Serif"/>
              </a:rPr>
              <a:t> </a:t>
            </a:r>
            <a:r>
              <a:rPr sz="1600" spc="-195" dirty="0">
                <a:solidFill>
                  <a:srgbClr val="FF5C51"/>
                </a:solidFill>
                <a:latin typeface="Arial Black"/>
                <a:cs typeface="Arial Black"/>
              </a:rPr>
              <a:t>иной</a:t>
            </a:r>
            <a:r>
              <a:rPr sz="1600" spc="-14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00" dirty="0">
                <a:solidFill>
                  <a:srgbClr val="FF5C51"/>
                </a:solidFill>
                <a:latin typeface="Arial Black"/>
                <a:cs typeface="Arial Black"/>
              </a:rPr>
              <a:t>объем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10" dirty="0">
                <a:solidFill>
                  <a:srgbClr val="FF5C51"/>
                </a:solidFill>
                <a:latin typeface="Arial Black"/>
                <a:cs typeface="Arial Black"/>
              </a:rPr>
              <a:t>текста</a:t>
            </a:r>
            <a:r>
              <a:rPr sz="1600" spc="-110" dirty="0">
                <a:latin typeface="Microsoft Sans Serif"/>
                <a:cs typeface="Microsoft Sans Serif"/>
              </a:rPr>
              <a:t>,</a:t>
            </a:r>
            <a:r>
              <a:rPr sz="1600" spc="-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доступный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читателю</a:t>
            </a:r>
            <a:r>
              <a:rPr sz="1600" spc="45" dirty="0">
                <a:latin typeface="Microsoft Sans Serif"/>
                <a:cs typeface="Microsoft Sans Serif"/>
              </a:rPr>
              <a:t> </a:t>
            </a:r>
            <a:r>
              <a:rPr sz="1600" spc="-50" dirty="0">
                <a:latin typeface="Microsoft Sans Serif"/>
                <a:cs typeface="Microsoft Sans Serif"/>
              </a:rPr>
              <a:t>в </a:t>
            </a:r>
            <a:r>
              <a:rPr sz="1600" spc="-25" dirty="0">
                <a:latin typeface="Microsoft Sans Serif"/>
                <a:cs typeface="Microsoft Sans Serif"/>
              </a:rPr>
              <a:t>каждый</a:t>
            </a:r>
            <a:r>
              <a:rPr sz="1600" spc="-4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момент</a:t>
            </a:r>
            <a:r>
              <a:rPr sz="1600" spc="-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чтения,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-240" dirty="0">
                <a:solidFill>
                  <a:srgbClr val="FF5C51"/>
                </a:solidFill>
                <a:latin typeface="Arial Black"/>
                <a:cs typeface="Arial Black"/>
              </a:rPr>
              <a:t>иные</a:t>
            </a:r>
            <a:r>
              <a:rPr sz="1600" spc="-18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90" dirty="0">
                <a:solidFill>
                  <a:srgbClr val="FF5C51"/>
                </a:solidFill>
                <a:latin typeface="Arial Black"/>
                <a:cs typeface="Arial Black"/>
              </a:rPr>
              <a:t>связи</a:t>
            </a:r>
            <a:r>
              <a:rPr sz="1600" spc="-16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00" dirty="0">
                <a:solidFill>
                  <a:srgbClr val="FF5C51"/>
                </a:solidFill>
                <a:latin typeface="Arial Black"/>
                <a:cs typeface="Arial Black"/>
              </a:rPr>
              <a:t>между</a:t>
            </a:r>
            <a:r>
              <a:rPr sz="1600" spc="-18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70" dirty="0">
                <a:solidFill>
                  <a:srgbClr val="FF5C51"/>
                </a:solidFill>
                <a:latin typeface="Arial Black"/>
                <a:cs typeface="Arial Black"/>
              </a:rPr>
              <a:t>частями</a:t>
            </a:r>
            <a:r>
              <a:rPr sz="1600" spc="-19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25" dirty="0">
                <a:solidFill>
                  <a:srgbClr val="FF5C51"/>
                </a:solidFill>
                <a:latin typeface="Arial Black"/>
                <a:cs typeface="Arial Black"/>
              </a:rPr>
              <a:t>текста</a:t>
            </a:r>
            <a:r>
              <a:rPr sz="1600" spc="-19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25" dirty="0">
                <a:solidFill>
                  <a:srgbClr val="FF5C51"/>
                </a:solidFill>
                <a:latin typeface="Arial Black"/>
                <a:cs typeface="Arial Black"/>
              </a:rPr>
              <a:t>и</a:t>
            </a:r>
            <a:r>
              <a:rPr sz="1600" spc="-15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40" dirty="0">
                <a:solidFill>
                  <a:srgbClr val="FF5C51"/>
                </a:solidFill>
                <a:latin typeface="Arial Black"/>
                <a:cs typeface="Arial Black"/>
              </a:rPr>
              <a:t>разными</a:t>
            </a:r>
            <a:r>
              <a:rPr sz="1600" spc="-19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FF5C51"/>
                </a:solidFill>
                <a:latin typeface="Arial Black"/>
                <a:cs typeface="Arial Black"/>
              </a:rPr>
              <a:t>текстами</a:t>
            </a:r>
            <a:endParaRPr sz="1600">
              <a:latin typeface="Arial Black"/>
              <a:cs typeface="Arial Black"/>
            </a:endParaRPr>
          </a:p>
          <a:p>
            <a:pPr marL="91440" marR="65659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Microsoft Sans Serif"/>
                <a:cs typeface="Microsoft Sans Serif"/>
              </a:rPr>
              <a:t>(гипертекстовые</a:t>
            </a:r>
            <a:r>
              <a:rPr sz="1600" spc="7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связи)</a:t>
            </a:r>
            <a:r>
              <a:rPr sz="1600" spc="6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и,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как</a:t>
            </a:r>
            <a:r>
              <a:rPr sz="1600" spc="-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правило,</a:t>
            </a:r>
            <a:r>
              <a:rPr sz="1600" spc="55" dirty="0">
                <a:latin typeface="Microsoft Sans Serif"/>
                <a:cs typeface="Microsoft Sans Serif"/>
              </a:rPr>
              <a:t> </a:t>
            </a:r>
            <a:r>
              <a:rPr sz="1600" spc="-195" dirty="0">
                <a:solidFill>
                  <a:srgbClr val="FF5C51"/>
                </a:solidFill>
                <a:latin typeface="Arial Black"/>
                <a:cs typeface="Arial Black"/>
              </a:rPr>
              <a:t>иной</a:t>
            </a:r>
            <a:r>
              <a:rPr sz="1600" spc="-14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50" dirty="0">
                <a:solidFill>
                  <a:srgbClr val="FF5C51"/>
                </a:solidFill>
                <a:latin typeface="Arial Black"/>
                <a:cs typeface="Arial Black"/>
              </a:rPr>
              <a:t>способ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204" dirty="0">
                <a:solidFill>
                  <a:srgbClr val="FF5C51"/>
                </a:solidFill>
                <a:latin typeface="Arial Black"/>
                <a:cs typeface="Arial Black"/>
              </a:rPr>
              <a:t>включения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35" dirty="0">
                <a:solidFill>
                  <a:srgbClr val="FF5C51"/>
                </a:solidFill>
                <a:latin typeface="Arial Black"/>
                <a:cs typeface="Arial Black"/>
              </a:rPr>
              <a:t>читателя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 в</a:t>
            </a:r>
            <a:r>
              <a:rPr sz="1600" spc="-9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05" dirty="0">
                <a:solidFill>
                  <a:srgbClr val="FF5C51"/>
                </a:solidFill>
                <a:latin typeface="Arial Black"/>
                <a:cs typeface="Arial Black"/>
              </a:rPr>
              <a:t>занятие </a:t>
            </a:r>
            <a:r>
              <a:rPr sz="1600" spc="-150" dirty="0">
                <a:solidFill>
                  <a:srgbClr val="FF5C51"/>
                </a:solidFill>
                <a:latin typeface="Arial Black"/>
                <a:cs typeface="Arial Black"/>
              </a:rPr>
              <a:t>чтением</a:t>
            </a:r>
            <a:r>
              <a:rPr sz="1600" spc="-150" dirty="0">
                <a:latin typeface="Microsoft Sans Serif"/>
                <a:cs typeface="Microsoft Sans Serif"/>
              </a:rPr>
              <a:t>.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От</a:t>
            </a:r>
            <a:r>
              <a:rPr sz="1600" spc="9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читателя</a:t>
            </a:r>
            <a:r>
              <a:rPr sz="1600" spc="114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электронных</a:t>
            </a:r>
            <a:r>
              <a:rPr sz="1600" spc="10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текстов,</a:t>
            </a:r>
            <a:r>
              <a:rPr sz="1600" spc="1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стремящегося</a:t>
            </a:r>
            <a:r>
              <a:rPr sz="1600" spc="13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выполнить</a:t>
            </a:r>
            <a:r>
              <a:rPr sz="1600" spc="114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7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завершить </a:t>
            </a:r>
            <a:r>
              <a:rPr sz="1600" dirty="0">
                <a:latin typeface="Microsoft Sans Serif"/>
                <a:cs typeface="Microsoft Sans Serif"/>
              </a:rPr>
              <a:t>любую</a:t>
            </a:r>
            <a:r>
              <a:rPr sz="1600" spc="12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читательскую</a:t>
            </a:r>
            <a:r>
              <a:rPr sz="1600" spc="14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задачу,</a:t>
            </a:r>
            <a:r>
              <a:rPr sz="1600" spc="15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требуется</a:t>
            </a:r>
            <a:r>
              <a:rPr sz="1600" spc="16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гораздо</a:t>
            </a:r>
            <a:r>
              <a:rPr sz="1600" spc="160" dirty="0">
                <a:latin typeface="Microsoft Sans Serif"/>
                <a:cs typeface="Microsoft Sans Serif"/>
              </a:rPr>
              <a:t> </a:t>
            </a:r>
            <a:r>
              <a:rPr sz="1600" spc="-180" dirty="0">
                <a:solidFill>
                  <a:srgbClr val="FF5C51"/>
                </a:solidFill>
                <a:latin typeface="Arial Black"/>
                <a:cs typeface="Arial Black"/>
              </a:rPr>
              <a:t>большая</a:t>
            </a:r>
            <a:r>
              <a:rPr sz="1600" spc="-6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45" dirty="0">
                <a:solidFill>
                  <a:srgbClr val="FF5C51"/>
                </a:solidFill>
                <a:latin typeface="Arial Black"/>
                <a:cs typeface="Arial Black"/>
              </a:rPr>
              <a:t>самостоятельность</a:t>
            </a:r>
            <a:r>
              <a:rPr sz="1600" spc="-7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50" dirty="0">
                <a:solidFill>
                  <a:srgbClr val="FF5C51"/>
                </a:solidFill>
                <a:latin typeface="Arial Black"/>
                <a:cs typeface="Arial Black"/>
              </a:rPr>
              <a:t>в </a:t>
            </a:r>
            <a:r>
              <a:rPr sz="1600" spc="-200" dirty="0">
                <a:solidFill>
                  <a:srgbClr val="FF5C51"/>
                </a:solidFill>
                <a:latin typeface="Arial Black"/>
                <a:cs typeface="Arial Black"/>
              </a:rPr>
              <a:t>прокладывании</a:t>
            </a:r>
            <a:r>
              <a:rPr sz="1600" spc="-18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35" dirty="0">
                <a:solidFill>
                  <a:srgbClr val="FF5C51"/>
                </a:solidFill>
                <a:latin typeface="Arial Black"/>
                <a:cs typeface="Arial Black"/>
              </a:rPr>
              <a:t>собственного</a:t>
            </a:r>
            <a:r>
              <a:rPr sz="1600" spc="-185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35" dirty="0">
                <a:solidFill>
                  <a:srgbClr val="FF5C51"/>
                </a:solidFill>
                <a:latin typeface="Arial Black"/>
                <a:cs typeface="Arial Black"/>
              </a:rPr>
              <a:t>пути</a:t>
            </a:r>
            <a:r>
              <a:rPr sz="1600" spc="-16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80" dirty="0">
                <a:solidFill>
                  <a:srgbClr val="FF5C51"/>
                </a:solidFill>
                <a:latin typeface="Arial Black"/>
                <a:cs typeface="Arial Black"/>
              </a:rPr>
              <a:t>через</a:t>
            </a:r>
            <a:r>
              <a:rPr sz="1600" spc="-19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35" dirty="0">
                <a:solidFill>
                  <a:srgbClr val="FF5C51"/>
                </a:solidFill>
                <a:latin typeface="Arial Black"/>
                <a:cs typeface="Arial Black"/>
              </a:rPr>
              <a:t>тексты</a:t>
            </a:r>
            <a:r>
              <a:rPr sz="1600" spc="-135" dirty="0">
                <a:latin typeface="Microsoft Sans Serif"/>
                <a:cs typeface="Microsoft Sans Serif"/>
              </a:rPr>
              <a:t>»</a:t>
            </a:r>
            <a:r>
              <a:rPr sz="1600" spc="-70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(Г.А.</a:t>
            </a:r>
            <a:r>
              <a:rPr sz="1600" spc="-4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Цукерман).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34830" y="2338958"/>
            <a:ext cx="2639695" cy="1301115"/>
          </a:xfrm>
          <a:prstGeom prst="rect">
            <a:avLst/>
          </a:prstGeom>
          <a:solidFill>
            <a:srgbClr val="00A9D6"/>
          </a:solidFill>
        </p:spPr>
        <p:txBody>
          <a:bodyPr vert="horz" wrap="square" lIns="0" tIns="150495" rIns="0" bIns="0" rtlCol="0">
            <a:spAutoFit/>
          </a:bodyPr>
          <a:lstStyle/>
          <a:p>
            <a:pPr marL="312420" marR="304800" algn="ctr">
              <a:lnSpc>
                <a:spcPct val="100000"/>
              </a:lnSpc>
              <a:spcBef>
                <a:spcPts val="1185"/>
              </a:spcBef>
            </a:pPr>
            <a:r>
              <a:rPr sz="1600" spc="-155" dirty="0">
                <a:solidFill>
                  <a:srgbClr val="FFFFFF"/>
                </a:solidFill>
                <a:latin typeface="Arial Black"/>
                <a:cs typeface="Arial Black"/>
              </a:rPr>
              <a:t>Мультимодальность </a:t>
            </a:r>
            <a:r>
              <a:rPr sz="1600" spc="-90" dirty="0">
                <a:solidFill>
                  <a:srgbClr val="FFFFFF"/>
                </a:solidFill>
                <a:latin typeface="Arial Black"/>
                <a:cs typeface="Arial Black"/>
              </a:rPr>
              <a:t>Нелинейность </a:t>
            </a:r>
            <a:r>
              <a:rPr sz="1600" spc="-80" dirty="0">
                <a:solidFill>
                  <a:srgbClr val="FFFFFF"/>
                </a:solidFill>
                <a:latin typeface="Arial Black"/>
                <a:cs typeface="Arial Black"/>
              </a:rPr>
              <a:t>Интерактивность</a:t>
            </a:r>
            <a:endParaRPr sz="16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600" spc="-175" dirty="0">
                <a:solidFill>
                  <a:srgbClr val="FFFFFF"/>
                </a:solidFill>
                <a:latin typeface="Arial Black"/>
                <a:cs typeface="Arial Black"/>
              </a:rPr>
              <a:t>Читательский</a:t>
            </a:r>
            <a:r>
              <a:rPr sz="1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 Black"/>
                <a:cs typeface="Arial Black"/>
              </a:rPr>
              <a:t>маршрут</a:t>
            </a:r>
            <a:endParaRPr sz="1600">
              <a:latin typeface="Arial Black"/>
              <a:cs typeface="Arial Blac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25506" y="213995"/>
            <a:ext cx="1458214" cy="145326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417487" y="3764622"/>
            <a:ext cx="11655425" cy="2400935"/>
          </a:xfrm>
          <a:custGeom>
            <a:avLst/>
            <a:gdLst/>
            <a:ahLst/>
            <a:cxnLst/>
            <a:rect l="l" t="t" r="r" b="b"/>
            <a:pathLst>
              <a:path w="11655425" h="2400935">
                <a:moveTo>
                  <a:pt x="0" y="2400680"/>
                </a:moveTo>
                <a:lnTo>
                  <a:pt x="11655171" y="2400680"/>
                </a:lnTo>
                <a:lnTo>
                  <a:pt x="11655171" y="0"/>
                </a:lnTo>
                <a:lnTo>
                  <a:pt x="0" y="0"/>
                </a:lnTo>
                <a:lnTo>
                  <a:pt x="0" y="2400680"/>
                </a:lnTo>
                <a:close/>
              </a:path>
            </a:pathLst>
          </a:custGeom>
          <a:ln w="9525">
            <a:solidFill>
              <a:srgbClr val="00A8D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96316" y="3778453"/>
            <a:ext cx="10805160" cy="2317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85" dirty="0">
                <a:solidFill>
                  <a:srgbClr val="00A8D5"/>
                </a:solidFill>
                <a:latin typeface="Cambria"/>
                <a:cs typeface="Cambria"/>
              </a:rPr>
              <a:t>Умения</a:t>
            </a:r>
            <a:r>
              <a:rPr sz="2400" b="1" spc="-75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2400" b="1" spc="85" dirty="0">
                <a:solidFill>
                  <a:srgbClr val="00A8D5"/>
                </a:solidFill>
                <a:latin typeface="Cambria"/>
                <a:cs typeface="Cambria"/>
              </a:rPr>
              <a:t>при</a:t>
            </a:r>
            <a:r>
              <a:rPr sz="2400" b="1" spc="-95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2400" b="1" spc="75" dirty="0">
                <a:solidFill>
                  <a:srgbClr val="00A8D5"/>
                </a:solidFill>
                <a:latin typeface="Cambria"/>
                <a:cs typeface="Cambria"/>
              </a:rPr>
              <a:t>чтении</a:t>
            </a:r>
            <a:r>
              <a:rPr sz="2400" b="1" spc="-95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2400" b="1" spc="65" dirty="0">
                <a:solidFill>
                  <a:srgbClr val="00A8D5"/>
                </a:solidFill>
                <a:latin typeface="Cambria"/>
                <a:cs typeface="Cambria"/>
              </a:rPr>
              <a:t>электронных</a:t>
            </a:r>
            <a:r>
              <a:rPr sz="2400" b="1" spc="-70" dirty="0">
                <a:solidFill>
                  <a:srgbClr val="00A8D5"/>
                </a:solidFill>
                <a:latin typeface="Cambria"/>
                <a:cs typeface="Cambria"/>
              </a:rPr>
              <a:t> </a:t>
            </a:r>
            <a:r>
              <a:rPr sz="2400" b="1" spc="40" dirty="0">
                <a:solidFill>
                  <a:srgbClr val="00A8D5"/>
                </a:solidFill>
                <a:latin typeface="Cambria"/>
                <a:cs typeface="Cambria"/>
              </a:rPr>
              <a:t>текстов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800" dirty="0">
                <a:latin typeface="Microsoft Sans Serif"/>
                <a:cs typeface="Microsoft Sans Serif"/>
              </a:rPr>
              <a:t>читателям нужно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иметь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минимальную</a:t>
            </a:r>
            <a:r>
              <a:rPr sz="1800" spc="-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55" dirty="0">
                <a:solidFill>
                  <a:srgbClr val="FF5C51"/>
                </a:solidFill>
                <a:latin typeface="Microsoft Sans Serif"/>
                <a:cs typeface="Microsoft Sans Serif"/>
              </a:rPr>
              <a:t>грамотность</a:t>
            </a:r>
            <a:r>
              <a:rPr sz="1800" spc="-4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в</a:t>
            </a:r>
            <a:r>
              <a:rPr sz="1800" spc="-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области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85" dirty="0">
                <a:solidFill>
                  <a:srgbClr val="FF5C51"/>
                </a:solidFill>
                <a:latin typeface="Microsoft Sans Serif"/>
                <a:cs typeface="Microsoft Sans Serif"/>
              </a:rPr>
              <a:t>ИКТ</a:t>
            </a:r>
            <a:r>
              <a:rPr sz="1800" spc="1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для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понимания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работы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90" dirty="0">
                <a:latin typeface="Microsoft Sans Serif"/>
                <a:cs typeface="Microsoft Sans Serif"/>
              </a:rPr>
              <a:t>с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устройствами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и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приложениями;</a:t>
            </a:r>
            <a:endParaRPr sz="1800">
              <a:latin typeface="Microsoft Sans Serif"/>
              <a:cs typeface="Microsoft Sans Serif"/>
            </a:endParaRPr>
          </a:p>
          <a:p>
            <a:pPr marL="12700" marR="45085">
              <a:lnSpc>
                <a:spcPct val="100000"/>
              </a:lnSpc>
            </a:pPr>
            <a:r>
              <a:rPr sz="1800" dirty="0">
                <a:latin typeface="Microsoft Sans Serif"/>
                <a:cs typeface="Microsoft Sans Serif"/>
              </a:rPr>
              <a:t>они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должны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уметь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пользоваться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поисковыми</a:t>
            </a:r>
            <a:r>
              <a:rPr sz="1800" spc="4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системами,</a:t>
            </a:r>
            <a:r>
              <a:rPr sz="1800" spc="3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работать</a:t>
            </a:r>
            <a:r>
              <a:rPr sz="1800" spc="1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90" dirty="0">
                <a:solidFill>
                  <a:srgbClr val="FF5C51"/>
                </a:solidFill>
                <a:latin typeface="Microsoft Sans Serif"/>
                <a:cs typeface="Microsoft Sans Serif"/>
              </a:rPr>
              <a:t>с</a:t>
            </a:r>
            <a:r>
              <a:rPr sz="1800" spc="1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меню, ссылками,</a:t>
            </a:r>
            <a:r>
              <a:rPr sz="1800" spc="4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вкладками,</a:t>
            </a:r>
            <a:r>
              <a:rPr sz="1800" spc="50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90" dirty="0">
                <a:solidFill>
                  <a:srgbClr val="FF5C51"/>
                </a:solidFill>
                <a:latin typeface="Microsoft Sans Serif"/>
                <a:cs typeface="Microsoft Sans Serif"/>
              </a:rPr>
              <a:t>с</a:t>
            </a:r>
            <a:r>
              <a:rPr sz="1800" spc="-1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5C51"/>
                </a:solidFill>
                <a:latin typeface="Microsoft Sans Serif"/>
                <a:cs typeface="Microsoft Sans Serif"/>
              </a:rPr>
              <a:t>функциями </a:t>
            </a:r>
            <a:r>
              <a:rPr sz="1800" spc="50" dirty="0">
                <a:solidFill>
                  <a:srgbClr val="FF5C51"/>
                </a:solidFill>
                <a:latin typeface="Microsoft Sans Serif"/>
                <a:cs typeface="Microsoft Sans Serif"/>
              </a:rPr>
              <a:t>постраничного</a:t>
            </a:r>
            <a:r>
              <a:rPr sz="1800" spc="-5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просмотра</a:t>
            </a:r>
            <a:r>
              <a:rPr sz="1800" spc="-2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и</a:t>
            </a:r>
            <a:r>
              <a:rPr sz="1800" spc="-4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прокрутки,</a:t>
            </a:r>
            <a:r>
              <a:rPr sz="1800" spc="-3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чтобы</a:t>
            </a:r>
            <a:r>
              <a:rPr sz="1800" spc="-5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получать</a:t>
            </a:r>
            <a:r>
              <a:rPr sz="1800" spc="-2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55" dirty="0">
                <a:solidFill>
                  <a:srgbClr val="FF5C51"/>
                </a:solidFill>
                <a:latin typeface="Microsoft Sans Serif"/>
                <a:cs typeface="Microsoft Sans Serif"/>
              </a:rPr>
              <a:t>доступ</a:t>
            </a:r>
            <a:r>
              <a:rPr sz="1800" spc="-2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к</a:t>
            </a:r>
            <a:r>
              <a:rPr sz="1800" spc="-4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нужным</a:t>
            </a:r>
            <a:r>
              <a:rPr sz="1800" spc="-3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5C51"/>
                </a:solidFill>
                <a:latin typeface="Microsoft Sans Serif"/>
                <a:cs typeface="Microsoft Sans Serif"/>
              </a:rPr>
              <a:t>им</a:t>
            </a:r>
            <a:r>
              <a:rPr sz="1800" spc="-1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текстам; </a:t>
            </a:r>
            <a:r>
              <a:rPr sz="1800" dirty="0">
                <a:latin typeface="Microsoft Sans Serif"/>
                <a:cs typeface="Microsoft Sans Serif"/>
              </a:rPr>
              <a:t>нужно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уметь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выбирать</a:t>
            </a:r>
            <a:r>
              <a:rPr sz="1800" spc="6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надёжные,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объективные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источники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информации;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оценивать</a:t>
            </a:r>
            <a:r>
              <a:rPr sz="1800" spc="7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качество,</a:t>
            </a:r>
            <a:r>
              <a:rPr sz="1800" spc="5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полноту</a:t>
            </a:r>
            <a:r>
              <a:rPr sz="1800" spc="7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и</a:t>
            </a:r>
            <a:r>
              <a:rPr sz="1800" spc="5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60" dirty="0">
                <a:solidFill>
                  <a:srgbClr val="FF5C51"/>
                </a:solidFill>
                <a:latin typeface="Microsoft Sans Serif"/>
                <a:cs typeface="Microsoft Sans Serif"/>
              </a:rPr>
              <a:t>достоверность</a:t>
            </a:r>
            <a:r>
              <a:rPr sz="1800" spc="3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5C51"/>
                </a:solidFill>
                <a:latin typeface="Microsoft Sans Serif"/>
                <a:cs typeface="Microsoft Sans Serif"/>
              </a:rPr>
              <a:t>информации;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10" dirty="0">
                <a:solidFill>
                  <a:srgbClr val="FF5C51"/>
                </a:solidFill>
                <a:latin typeface="Microsoft Sans Serif"/>
                <a:cs typeface="Microsoft Sans Serif"/>
              </a:rPr>
              <a:t>сравнивать</a:t>
            </a:r>
            <a:r>
              <a:rPr sz="1800" spc="3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5C51"/>
                </a:solidFill>
                <a:latin typeface="Microsoft Sans Serif"/>
                <a:cs typeface="Microsoft Sans Serif"/>
              </a:rPr>
              <a:t>информацию</a:t>
            </a:r>
            <a:r>
              <a:rPr sz="1800" spc="2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FF5C51"/>
                </a:solidFill>
                <a:latin typeface="Microsoft Sans Serif"/>
                <a:cs typeface="Microsoft Sans Serif"/>
              </a:rPr>
              <a:t>из</a:t>
            </a:r>
            <a:r>
              <a:rPr sz="1800" spc="4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FF5C51"/>
                </a:solidFill>
                <a:latin typeface="Microsoft Sans Serif"/>
                <a:cs typeface="Microsoft Sans Serif"/>
              </a:rPr>
              <a:t>разных</a:t>
            </a:r>
            <a:r>
              <a:rPr sz="1800" spc="20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FF5C51"/>
                </a:solidFill>
                <a:latin typeface="Microsoft Sans Serif"/>
                <a:cs typeface="Microsoft Sans Serif"/>
              </a:rPr>
              <a:t>источников,</a:t>
            </a:r>
            <a:r>
              <a:rPr sz="1800" spc="15" dirty="0">
                <a:solidFill>
                  <a:srgbClr val="FF5C51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обнаруживать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противоречия и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находить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решение.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14019" y="913003"/>
            <a:ext cx="35750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75" dirty="0"/>
              <a:t>О</a:t>
            </a:r>
            <a:r>
              <a:rPr sz="2800" spc="-105" dirty="0"/>
              <a:t> </a:t>
            </a:r>
            <a:r>
              <a:rPr sz="2800" spc="50" dirty="0"/>
              <a:t>цифровом</a:t>
            </a:r>
            <a:r>
              <a:rPr sz="2800" spc="-100" dirty="0"/>
              <a:t> </a:t>
            </a:r>
            <a:r>
              <a:rPr sz="2800" spc="70" dirty="0"/>
              <a:t>чтении</a:t>
            </a:r>
            <a:endParaRPr sz="280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9" name="object 9"/>
          <p:cNvSpPr txBox="1"/>
          <p:nvPr/>
        </p:nvSpPr>
        <p:spPr>
          <a:xfrm>
            <a:off x="10082021" y="1727073"/>
            <a:ext cx="13773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0" dirty="0">
                <a:latin typeface="Microsoft Sans Serif"/>
                <a:cs typeface="Microsoft Sans Serif"/>
              </a:rPr>
              <a:t>Л.Я.</a:t>
            </a:r>
            <a:r>
              <a:rPr sz="1600" spc="-7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Рябинина</a:t>
            </a:r>
            <a:endParaRPr sz="16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93740" y="219836"/>
            <a:ext cx="61080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85" dirty="0">
                <a:solidFill>
                  <a:srgbClr val="00A8D5"/>
                </a:solidFill>
              </a:rPr>
              <a:t>Глобальные</a:t>
            </a:r>
            <a:r>
              <a:rPr sz="3600" spc="-140" dirty="0">
                <a:solidFill>
                  <a:srgbClr val="00A8D5"/>
                </a:solidFill>
              </a:rPr>
              <a:t> </a:t>
            </a:r>
            <a:r>
              <a:rPr sz="3600" spc="114" dirty="0">
                <a:solidFill>
                  <a:srgbClr val="00A8D5"/>
                </a:solidFill>
              </a:rPr>
              <a:t>компетенции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88372" y="1241044"/>
            <a:ext cx="1728216" cy="17282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24441" y="3934637"/>
            <a:ext cx="1893697" cy="199161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807067" y="3209035"/>
            <a:ext cx="1283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5" dirty="0">
                <a:latin typeface="Microsoft Sans Serif"/>
                <a:cs typeface="Microsoft Sans Serif"/>
              </a:rPr>
              <a:t>Т.</a:t>
            </a:r>
            <a:r>
              <a:rPr sz="1800" spc="-105" dirty="0">
                <a:latin typeface="Microsoft Sans Serif"/>
                <a:cs typeface="Microsoft Sans Serif"/>
              </a:rPr>
              <a:t> </a:t>
            </a:r>
            <a:r>
              <a:rPr sz="1800" spc="-85" dirty="0">
                <a:latin typeface="Microsoft Sans Serif"/>
                <a:cs typeface="Microsoft Sans Serif"/>
              </a:rPr>
              <a:t>В.</a:t>
            </a:r>
            <a:r>
              <a:rPr sz="1800" spc="-1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Коваль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84791" y="5945530"/>
            <a:ext cx="1376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>
                <a:latin typeface="Microsoft Sans Serif"/>
                <a:cs typeface="Microsoft Sans Serif"/>
              </a:rPr>
              <a:t>С.</a:t>
            </a:r>
            <a:r>
              <a:rPr sz="1800" spc="-110" dirty="0">
                <a:latin typeface="Microsoft Sans Serif"/>
                <a:cs typeface="Microsoft Sans Serif"/>
              </a:rPr>
              <a:t> </a:t>
            </a:r>
            <a:r>
              <a:rPr sz="1800" spc="-120" dirty="0">
                <a:latin typeface="Microsoft Sans Serif"/>
                <a:cs typeface="Microsoft Sans Serif"/>
              </a:rPr>
              <a:t>Е.</a:t>
            </a:r>
            <a:r>
              <a:rPr sz="1800" spc="-10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Дюкова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244214" y="1262633"/>
            <a:ext cx="6091555" cy="1062990"/>
            <a:chOff x="3244214" y="1262633"/>
            <a:chExt cx="6091555" cy="1062990"/>
          </a:xfrm>
        </p:grpSpPr>
        <p:sp>
          <p:nvSpPr>
            <p:cNvPr id="8" name="object 8"/>
            <p:cNvSpPr/>
            <p:nvPr/>
          </p:nvSpPr>
          <p:spPr>
            <a:xfrm>
              <a:off x="3250564" y="1268983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5903849" y="0"/>
                  </a:moveTo>
                  <a:lnTo>
                    <a:pt x="175006" y="0"/>
                  </a:lnTo>
                  <a:lnTo>
                    <a:pt x="128484" y="6251"/>
                  </a:lnTo>
                  <a:lnTo>
                    <a:pt x="86679" y="23894"/>
                  </a:lnTo>
                  <a:lnTo>
                    <a:pt x="51260" y="51260"/>
                  </a:lnTo>
                  <a:lnTo>
                    <a:pt x="23894" y="86679"/>
                  </a:lnTo>
                  <a:lnTo>
                    <a:pt x="6251" y="128484"/>
                  </a:lnTo>
                  <a:lnTo>
                    <a:pt x="0" y="175005"/>
                  </a:lnTo>
                  <a:lnTo>
                    <a:pt x="0" y="875156"/>
                  </a:lnTo>
                  <a:lnTo>
                    <a:pt x="6251" y="921678"/>
                  </a:lnTo>
                  <a:lnTo>
                    <a:pt x="23894" y="963483"/>
                  </a:lnTo>
                  <a:lnTo>
                    <a:pt x="51260" y="998902"/>
                  </a:lnTo>
                  <a:lnTo>
                    <a:pt x="86679" y="1026268"/>
                  </a:lnTo>
                  <a:lnTo>
                    <a:pt x="128484" y="1043911"/>
                  </a:lnTo>
                  <a:lnTo>
                    <a:pt x="175006" y="1050163"/>
                  </a:lnTo>
                  <a:lnTo>
                    <a:pt x="5903849" y="1050163"/>
                  </a:lnTo>
                  <a:lnTo>
                    <a:pt x="5950370" y="1043911"/>
                  </a:lnTo>
                  <a:lnTo>
                    <a:pt x="5992175" y="1026268"/>
                  </a:lnTo>
                  <a:lnTo>
                    <a:pt x="6027594" y="998902"/>
                  </a:lnTo>
                  <a:lnTo>
                    <a:pt x="6054960" y="963483"/>
                  </a:lnTo>
                  <a:lnTo>
                    <a:pt x="6072603" y="921678"/>
                  </a:lnTo>
                  <a:lnTo>
                    <a:pt x="6078855" y="875156"/>
                  </a:lnTo>
                  <a:lnTo>
                    <a:pt x="6078855" y="175005"/>
                  </a:lnTo>
                  <a:lnTo>
                    <a:pt x="6072603" y="128484"/>
                  </a:lnTo>
                  <a:lnTo>
                    <a:pt x="6054960" y="86679"/>
                  </a:lnTo>
                  <a:lnTo>
                    <a:pt x="6027594" y="51260"/>
                  </a:lnTo>
                  <a:lnTo>
                    <a:pt x="5992175" y="23894"/>
                  </a:lnTo>
                  <a:lnTo>
                    <a:pt x="5950370" y="6251"/>
                  </a:lnTo>
                  <a:lnTo>
                    <a:pt x="5903849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50564" y="1268983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0" y="175005"/>
                  </a:moveTo>
                  <a:lnTo>
                    <a:pt x="6251" y="128484"/>
                  </a:lnTo>
                  <a:lnTo>
                    <a:pt x="23894" y="86679"/>
                  </a:lnTo>
                  <a:lnTo>
                    <a:pt x="51260" y="51260"/>
                  </a:lnTo>
                  <a:lnTo>
                    <a:pt x="86679" y="23894"/>
                  </a:lnTo>
                  <a:lnTo>
                    <a:pt x="128484" y="6251"/>
                  </a:lnTo>
                  <a:lnTo>
                    <a:pt x="175006" y="0"/>
                  </a:lnTo>
                  <a:lnTo>
                    <a:pt x="5903849" y="0"/>
                  </a:lnTo>
                  <a:lnTo>
                    <a:pt x="5950370" y="6251"/>
                  </a:lnTo>
                  <a:lnTo>
                    <a:pt x="5992175" y="23894"/>
                  </a:lnTo>
                  <a:lnTo>
                    <a:pt x="6027594" y="51260"/>
                  </a:lnTo>
                  <a:lnTo>
                    <a:pt x="6054960" y="86679"/>
                  </a:lnTo>
                  <a:lnTo>
                    <a:pt x="6072603" y="128484"/>
                  </a:lnTo>
                  <a:lnTo>
                    <a:pt x="6078855" y="175005"/>
                  </a:lnTo>
                  <a:lnTo>
                    <a:pt x="6078855" y="875156"/>
                  </a:lnTo>
                  <a:lnTo>
                    <a:pt x="6072603" y="921678"/>
                  </a:lnTo>
                  <a:lnTo>
                    <a:pt x="6054960" y="963483"/>
                  </a:lnTo>
                  <a:lnTo>
                    <a:pt x="6027594" y="998902"/>
                  </a:lnTo>
                  <a:lnTo>
                    <a:pt x="5992175" y="1026268"/>
                  </a:lnTo>
                  <a:lnTo>
                    <a:pt x="5950370" y="1043911"/>
                  </a:lnTo>
                  <a:lnTo>
                    <a:pt x="5903849" y="1050163"/>
                  </a:lnTo>
                  <a:lnTo>
                    <a:pt x="175006" y="1050163"/>
                  </a:lnTo>
                  <a:lnTo>
                    <a:pt x="128484" y="1043911"/>
                  </a:lnTo>
                  <a:lnTo>
                    <a:pt x="86679" y="1026268"/>
                  </a:lnTo>
                  <a:lnTo>
                    <a:pt x="51260" y="998902"/>
                  </a:lnTo>
                  <a:lnTo>
                    <a:pt x="23894" y="963483"/>
                  </a:lnTo>
                  <a:lnTo>
                    <a:pt x="6251" y="921678"/>
                  </a:lnTo>
                  <a:lnTo>
                    <a:pt x="0" y="875156"/>
                  </a:lnTo>
                  <a:lnTo>
                    <a:pt x="0" y="175005"/>
                  </a:lnTo>
                  <a:close/>
                </a:path>
              </a:pathLst>
            </a:custGeom>
            <a:ln w="1270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358134" y="1483563"/>
            <a:ext cx="5736590" cy="582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90" dirty="0">
                <a:solidFill>
                  <a:srgbClr val="FFFFFF"/>
                </a:solidFill>
                <a:latin typeface="Arial Black"/>
                <a:cs typeface="Arial Black"/>
              </a:rPr>
              <a:t>Осознать</a:t>
            </a:r>
            <a:r>
              <a:rPr sz="1800" spc="-22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85" dirty="0">
                <a:solidFill>
                  <a:srgbClr val="FFFFFF"/>
                </a:solidFill>
                <a:latin typeface="Arial Black"/>
                <a:cs typeface="Arial Black"/>
              </a:rPr>
              <a:t>собственную</a:t>
            </a: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70" dirty="0">
                <a:solidFill>
                  <a:srgbClr val="FFFFFF"/>
                </a:solidFill>
                <a:latin typeface="Arial Black"/>
                <a:cs typeface="Arial Black"/>
              </a:rPr>
              <a:t>идентичность</a:t>
            </a:r>
            <a:r>
              <a:rPr sz="1800" spc="-21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FFFFFF"/>
                </a:solidFill>
                <a:latin typeface="Arial Black"/>
                <a:cs typeface="Arial Black"/>
              </a:rPr>
              <a:t>в</a:t>
            </a:r>
            <a:r>
              <a:rPr sz="18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FFFFFF"/>
                </a:solidFill>
                <a:latin typeface="Arial Black"/>
                <a:cs typeface="Arial Black"/>
              </a:rPr>
              <a:t>непрерывно</a:t>
            </a:r>
            <a:endParaRPr sz="18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800" spc="-245" dirty="0">
                <a:solidFill>
                  <a:srgbClr val="FFFFFF"/>
                </a:solidFill>
                <a:latin typeface="Arial Black"/>
                <a:cs typeface="Arial Black"/>
              </a:rPr>
              <a:t>изменяющемся</a:t>
            </a:r>
            <a:r>
              <a:rPr sz="18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95" dirty="0">
                <a:solidFill>
                  <a:srgbClr val="FFFFFF"/>
                </a:solidFill>
                <a:latin typeface="Arial Black"/>
                <a:cs typeface="Arial Black"/>
              </a:rPr>
              <a:t>многообразном</a:t>
            </a:r>
            <a:r>
              <a:rPr sz="1800" spc="-1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 Black"/>
                <a:cs typeface="Arial Black"/>
              </a:rPr>
              <a:t>мире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50564" y="2342769"/>
            <a:ext cx="6078855" cy="1050290"/>
          </a:xfrm>
          <a:custGeom>
            <a:avLst/>
            <a:gdLst/>
            <a:ahLst/>
            <a:cxnLst/>
            <a:rect l="l" t="t" r="r" b="b"/>
            <a:pathLst>
              <a:path w="6078855" h="1050289">
                <a:moveTo>
                  <a:pt x="5903849" y="0"/>
                </a:moveTo>
                <a:lnTo>
                  <a:pt x="175006" y="0"/>
                </a:lnTo>
                <a:lnTo>
                  <a:pt x="128484" y="6251"/>
                </a:lnTo>
                <a:lnTo>
                  <a:pt x="86679" y="23894"/>
                </a:lnTo>
                <a:lnTo>
                  <a:pt x="51260" y="51260"/>
                </a:lnTo>
                <a:lnTo>
                  <a:pt x="23894" y="86679"/>
                </a:lnTo>
                <a:lnTo>
                  <a:pt x="6251" y="128484"/>
                </a:lnTo>
                <a:lnTo>
                  <a:pt x="0" y="175005"/>
                </a:lnTo>
                <a:lnTo>
                  <a:pt x="0" y="875156"/>
                </a:lnTo>
                <a:lnTo>
                  <a:pt x="6251" y="921678"/>
                </a:lnTo>
                <a:lnTo>
                  <a:pt x="23894" y="963483"/>
                </a:lnTo>
                <a:lnTo>
                  <a:pt x="51260" y="998902"/>
                </a:lnTo>
                <a:lnTo>
                  <a:pt x="86679" y="1026268"/>
                </a:lnTo>
                <a:lnTo>
                  <a:pt x="128484" y="1043911"/>
                </a:lnTo>
                <a:lnTo>
                  <a:pt x="175006" y="1050163"/>
                </a:lnTo>
                <a:lnTo>
                  <a:pt x="5903849" y="1050163"/>
                </a:lnTo>
                <a:lnTo>
                  <a:pt x="5950370" y="1043911"/>
                </a:lnTo>
                <a:lnTo>
                  <a:pt x="5992175" y="1026268"/>
                </a:lnTo>
                <a:lnTo>
                  <a:pt x="6027594" y="998902"/>
                </a:lnTo>
                <a:lnTo>
                  <a:pt x="6054960" y="963483"/>
                </a:lnTo>
                <a:lnTo>
                  <a:pt x="6072603" y="921678"/>
                </a:lnTo>
                <a:lnTo>
                  <a:pt x="6078855" y="875156"/>
                </a:lnTo>
                <a:lnTo>
                  <a:pt x="6078855" y="175005"/>
                </a:lnTo>
                <a:lnTo>
                  <a:pt x="6072603" y="128484"/>
                </a:lnTo>
                <a:lnTo>
                  <a:pt x="6054960" y="86679"/>
                </a:lnTo>
                <a:lnTo>
                  <a:pt x="6027594" y="51260"/>
                </a:lnTo>
                <a:lnTo>
                  <a:pt x="5992175" y="23894"/>
                </a:lnTo>
                <a:lnTo>
                  <a:pt x="5950370" y="6251"/>
                </a:lnTo>
                <a:lnTo>
                  <a:pt x="5903849" y="0"/>
                </a:lnTo>
                <a:close/>
              </a:path>
            </a:pathLst>
          </a:custGeom>
          <a:solidFill>
            <a:srgbClr val="00A8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358134" y="2558034"/>
            <a:ext cx="5405755" cy="58166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40"/>
              </a:spcBef>
            </a:pPr>
            <a:r>
              <a:rPr sz="1800" spc="-170" dirty="0">
                <a:solidFill>
                  <a:srgbClr val="FFFFFF"/>
                </a:solidFill>
                <a:latin typeface="Arial Black"/>
                <a:cs typeface="Arial Black"/>
              </a:rPr>
              <a:t>Видеть</a:t>
            </a:r>
            <a:r>
              <a:rPr sz="1800" spc="-22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FFFFFF"/>
                </a:solidFill>
                <a:latin typeface="Arial Black"/>
                <a:cs typeface="Arial Black"/>
              </a:rPr>
              <a:t>взаимодействие</a:t>
            </a:r>
            <a:r>
              <a:rPr sz="1800" spc="-2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20" dirty="0">
                <a:solidFill>
                  <a:srgbClr val="FFFFFF"/>
                </a:solidFill>
                <a:latin typeface="Arial Black"/>
                <a:cs typeface="Arial Black"/>
              </a:rPr>
              <a:t>глобальных</a:t>
            </a:r>
            <a:r>
              <a:rPr sz="1800" spc="-2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54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r>
              <a:rPr sz="18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20" dirty="0">
                <a:solidFill>
                  <a:srgbClr val="FFFFFF"/>
                </a:solidFill>
                <a:latin typeface="Arial Black"/>
                <a:cs typeface="Arial Black"/>
              </a:rPr>
              <a:t>локальных </a:t>
            </a:r>
            <a:r>
              <a:rPr sz="1800" spc="-190" dirty="0">
                <a:solidFill>
                  <a:srgbClr val="FFFFFF"/>
                </a:solidFill>
                <a:latin typeface="Arial Black"/>
                <a:cs typeface="Arial Black"/>
              </a:rPr>
              <a:t>проблем</a:t>
            </a:r>
            <a:r>
              <a:rPr sz="1800" spc="-254" dirty="0">
                <a:solidFill>
                  <a:srgbClr val="FFFFFF"/>
                </a:solidFill>
                <a:latin typeface="Arial Black"/>
                <a:cs typeface="Arial Black"/>
              </a:rPr>
              <a:t> и</a:t>
            </a:r>
            <a:r>
              <a:rPr sz="1800" spc="-2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75" dirty="0">
                <a:solidFill>
                  <a:srgbClr val="FFFFFF"/>
                </a:solidFill>
                <a:latin typeface="Arial Black"/>
                <a:cs typeface="Arial Black"/>
              </a:rPr>
              <a:t>вызовов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244214" y="3389757"/>
            <a:ext cx="6091555" cy="1062990"/>
            <a:chOff x="3244214" y="3389757"/>
            <a:chExt cx="6091555" cy="1062990"/>
          </a:xfrm>
        </p:grpSpPr>
        <p:sp>
          <p:nvSpPr>
            <p:cNvPr id="14" name="object 14"/>
            <p:cNvSpPr/>
            <p:nvPr/>
          </p:nvSpPr>
          <p:spPr>
            <a:xfrm>
              <a:off x="3250564" y="3396107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5903849" y="0"/>
                  </a:moveTo>
                  <a:lnTo>
                    <a:pt x="175006" y="0"/>
                  </a:lnTo>
                  <a:lnTo>
                    <a:pt x="128484" y="6251"/>
                  </a:lnTo>
                  <a:lnTo>
                    <a:pt x="86679" y="23894"/>
                  </a:lnTo>
                  <a:lnTo>
                    <a:pt x="51260" y="51260"/>
                  </a:lnTo>
                  <a:lnTo>
                    <a:pt x="23894" y="86679"/>
                  </a:lnTo>
                  <a:lnTo>
                    <a:pt x="6251" y="128484"/>
                  </a:lnTo>
                  <a:lnTo>
                    <a:pt x="0" y="175005"/>
                  </a:lnTo>
                  <a:lnTo>
                    <a:pt x="0" y="875156"/>
                  </a:lnTo>
                  <a:lnTo>
                    <a:pt x="6251" y="921678"/>
                  </a:lnTo>
                  <a:lnTo>
                    <a:pt x="23894" y="963483"/>
                  </a:lnTo>
                  <a:lnTo>
                    <a:pt x="51260" y="998902"/>
                  </a:lnTo>
                  <a:lnTo>
                    <a:pt x="86679" y="1026268"/>
                  </a:lnTo>
                  <a:lnTo>
                    <a:pt x="128484" y="1043911"/>
                  </a:lnTo>
                  <a:lnTo>
                    <a:pt x="175006" y="1050162"/>
                  </a:lnTo>
                  <a:lnTo>
                    <a:pt x="5903849" y="1050162"/>
                  </a:lnTo>
                  <a:lnTo>
                    <a:pt x="5950370" y="1043911"/>
                  </a:lnTo>
                  <a:lnTo>
                    <a:pt x="5992175" y="1026268"/>
                  </a:lnTo>
                  <a:lnTo>
                    <a:pt x="6027594" y="998902"/>
                  </a:lnTo>
                  <a:lnTo>
                    <a:pt x="6054960" y="963483"/>
                  </a:lnTo>
                  <a:lnTo>
                    <a:pt x="6072603" y="921678"/>
                  </a:lnTo>
                  <a:lnTo>
                    <a:pt x="6078855" y="875156"/>
                  </a:lnTo>
                  <a:lnTo>
                    <a:pt x="6078855" y="175005"/>
                  </a:lnTo>
                  <a:lnTo>
                    <a:pt x="6072603" y="128484"/>
                  </a:lnTo>
                  <a:lnTo>
                    <a:pt x="6054960" y="86679"/>
                  </a:lnTo>
                  <a:lnTo>
                    <a:pt x="6027594" y="51260"/>
                  </a:lnTo>
                  <a:lnTo>
                    <a:pt x="5992175" y="23894"/>
                  </a:lnTo>
                  <a:lnTo>
                    <a:pt x="5950370" y="6251"/>
                  </a:lnTo>
                  <a:lnTo>
                    <a:pt x="5903849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250564" y="3396107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0" y="175005"/>
                  </a:moveTo>
                  <a:lnTo>
                    <a:pt x="6251" y="128484"/>
                  </a:lnTo>
                  <a:lnTo>
                    <a:pt x="23894" y="86679"/>
                  </a:lnTo>
                  <a:lnTo>
                    <a:pt x="51260" y="51260"/>
                  </a:lnTo>
                  <a:lnTo>
                    <a:pt x="86679" y="23894"/>
                  </a:lnTo>
                  <a:lnTo>
                    <a:pt x="128484" y="6251"/>
                  </a:lnTo>
                  <a:lnTo>
                    <a:pt x="175006" y="0"/>
                  </a:lnTo>
                  <a:lnTo>
                    <a:pt x="5903849" y="0"/>
                  </a:lnTo>
                  <a:lnTo>
                    <a:pt x="5950370" y="6251"/>
                  </a:lnTo>
                  <a:lnTo>
                    <a:pt x="5992175" y="23894"/>
                  </a:lnTo>
                  <a:lnTo>
                    <a:pt x="6027594" y="51260"/>
                  </a:lnTo>
                  <a:lnTo>
                    <a:pt x="6054960" y="86679"/>
                  </a:lnTo>
                  <a:lnTo>
                    <a:pt x="6072603" y="128484"/>
                  </a:lnTo>
                  <a:lnTo>
                    <a:pt x="6078855" y="175005"/>
                  </a:lnTo>
                  <a:lnTo>
                    <a:pt x="6078855" y="875156"/>
                  </a:lnTo>
                  <a:lnTo>
                    <a:pt x="6072603" y="921678"/>
                  </a:lnTo>
                  <a:lnTo>
                    <a:pt x="6054960" y="963483"/>
                  </a:lnTo>
                  <a:lnTo>
                    <a:pt x="6027594" y="998902"/>
                  </a:lnTo>
                  <a:lnTo>
                    <a:pt x="5992175" y="1026268"/>
                  </a:lnTo>
                  <a:lnTo>
                    <a:pt x="5950370" y="1043911"/>
                  </a:lnTo>
                  <a:lnTo>
                    <a:pt x="5903849" y="1050162"/>
                  </a:lnTo>
                  <a:lnTo>
                    <a:pt x="175006" y="1050162"/>
                  </a:lnTo>
                  <a:lnTo>
                    <a:pt x="128484" y="1043911"/>
                  </a:lnTo>
                  <a:lnTo>
                    <a:pt x="86679" y="1026268"/>
                  </a:lnTo>
                  <a:lnTo>
                    <a:pt x="51260" y="998902"/>
                  </a:lnTo>
                  <a:lnTo>
                    <a:pt x="23894" y="963483"/>
                  </a:lnTo>
                  <a:lnTo>
                    <a:pt x="6251" y="921678"/>
                  </a:lnTo>
                  <a:lnTo>
                    <a:pt x="0" y="875156"/>
                  </a:lnTo>
                  <a:lnTo>
                    <a:pt x="0" y="1750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358134" y="3611626"/>
            <a:ext cx="5205730" cy="58166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40"/>
              </a:spcBef>
            </a:pPr>
            <a:r>
              <a:rPr sz="1800" spc="-185" dirty="0">
                <a:solidFill>
                  <a:srgbClr val="FFFFFF"/>
                </a:solidFill>
                <a:latin typeface="Arial Black"/>
                <a:cs typeface="Arial Black"/>
              </a:rPr>
              <a:t>Научиться</a:t>
            </a: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 критически</a:t>
            </a:r>
            <a:r>
              <a:rPr sz="1800" spc="-200" dirty="0">
                <a:solidFill>
                  <a:srgbClr val="FFFFFF"/>
                </a:solidFill>
                <a:latin typeface="Arial Black"/>
                <a:cs typeface="Arial Black"/>
              </a:rPr>
              <a:t> анализировать</a:t>
            </a:r>
            <a:r>
              <a:rPr sz="1800" spc="-204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50" dirty="0">
                <a:solidFill>
                  <a:srgbClr val="FFFFFF"/>
                </a:solidFill>
                <a:latin typeface="Arial Black"/>
                <a:cs typeface="Arial Black"/>
              </a:rPr>
              <a:t>события, </a:t>
            </a:r>
            <a:r>
              <a:rPr sz="1800" spc="-200" dirty="0">
                <a:solidFill>
                  <a:srgbClr val="FFFFFF"/>
                </a:solidFill>
                <a:latin typeface="Arial Black"/>
                <a:cs typeface="Arial Black"/>
              </a:rPr>
              <a:t>процессы,</a:t>
            </a:r>
            <a:r>
              <a:rPr sz="1800" spc="-1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65" dirty="0">
                <a:solidFill>
                  <a:srgbClr val="FFFFFF"/>
                </a:solidFill>
                <a:latin typeface="Arial Black"/>
                <a:cs typeface="Arial Black"/>
              </a:rPr>
              <a:t>информацию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244214" y="4430267"/>
            <a:ext cx="6091555" cy="1062990"/>
            <a:chOff x="3244214" y="4430267"/>
            <a:chExt cx="6091555" cy="1062990"/>
          </a:xfrm>
        </p:grpSpPr>
        <p:sp>
          <p:nvSpPr>
            <p:cNvPr id="18" name="object 18"/>
            <p:cNvSpPr/>
            <p:nvPr/>
          </p:nvSpPr>
          <p:spPr>
            <a:xfrm>
              <a:off x="3250564" y="4436617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5903849" y="0"/>
                  </a:moveTo>
                  <a:lnTo>
                    <a:pt x="175006" y="0"/>
                  </a:lnTo>
                  <a:lnTo>
                    <a:pt x="128484" y="6251"/>
                  </a:lnTo>
                  <a:lnTo>
                    <a:pt x="86679" y="23894"/>
                  </a:lnTo>
                  <a:lnTo>
                    <a:pt x="51260" y="51260"/>
                  </a:lnTo>
                  <a:lnTo>
                    <a:pt x="23894" y="86679"/>
                  </a:lnTo>
                  <a:lnTo>
                    <a:pt x="6251" y="128484"/>
                  </a:lnTo>
                  <a:lnTo>
                    <a:pt x="0" y="175005"/>
                  </a:lnTo>
                  <a:lnTo>
                    <a:pt x="0" y="875156"/>
                  </a:lnTo>
                  <a:lnTo>
                    <a:pt x="6251" y="921678"/>
                  </a:lnTo>
                  <a:lnTo>
                    <a:pt x="23894" y="963483"/>
                  </a:lnTo>
                  <a:lnTo>
                    <a:pt x="51260" y="998902"/>
                  </a:lnTo>
                  <a:lnTo>
                    <a:pt x="86679" y="1026268"/>
                  </a:lnTo>
                  <a:lnTo>
                    <a:pt x="128484" y="1043911"/>
                  </a:lnTo>
                  <a:lnTo>
                    <a:pt x="175006" y="1050162"/>
                  </a:lnTo>
                  <a:lnTo>
                    <a:pt x="5903849" y="1050162"/>
                  </a:lnTo>
                  <a:lnTo>
                    <a:pt x="5950370" y="1043911"/>
                  </a:lnTo>
                  <a:lnTo>
                    <a:pt x="5992175" y="1026268"/>
                  </a:lnTo>
                  <a:lnTo>
                    <a:pt x="6027594" y="998902"/>
                  </a:lnTo>
                  <a:lnTo>
                    <a:pt x="6054960" y="963483"/>
                  </a:lnTo>
                  <a:lnTo>
                    <a:pt x="6072603" y="921678"/>
                  </a:lnTo>
                  <a:lnTo>
                    <a:pt x="6078855" y="875156"/>
                  </a:lnTo>
                  <a:lnTo>
                    <a:pt x="6078855" y="175005"/>
                  </a:lnTo>
                  <a:lnTo>
                    <a:pt x="6072603" y="128484"/>
                  </a:lnTo>
                  <a:lnTo>
                    <a:pt x="6054960" y="86679"/>
                  </a:lnTo>
                  <a:lnTo>
                    <a:pt x="6027594" y="51260"/>
                  </a:lnTo>
                  <a:lnTo>
                    <a:pt x="5992175" y="23894"/>
                  </a:lnTo>
                  <a:lnTo>
                    <a:pt x="5950370" y="6251"/>
                  </a:lnTo>
                  <a:lnTo>
                    <a:pt x="5903849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50564" y="4436617"/>
              <a:ext cx="6078855" cy="1050290"/>
            </a:xfrm>
            <a:custGeom>
              <a:avLst/>
              <a:gdLst/>
              <a:ahLst/>
              <a:cxnLst/>
              <a:rect l="l" t="t" r="r" b="b"/>
              <a:pathLst>
                <a:path w="6078855" h="1050289">
                  <a:moveTo>
                    <a:pt x="0" y="175005"/>
                  </a:moveTo>
                  <a:lnTo>
                    <a:pt x="6251" y="128484"/>
                  </a:lnTo>
                  <a:lnTo>
                    <a:pt x="23894" y="86679"/>
                  </a:lnTo>
                  <a:lnTo>
                    <a:pt x="51260" y="51260"/>
                  </a:lnTo>
                  <a:lnTo>
                    <a:pt x="86679" y="23894"/>
                  </a:lnTo>
                  <a:lnTo>
                    <a:pt x="128484" y="6251"/>
                  </a:lnTo>
                  <a:lnTo>
                    <a:pt x="175006" y="0"/>
                  </a:lnTo>
                  <a:lnTo>
                    <a:pt x="5903849" y="0"/>
                  </a:lnTo>
                  <a:lnTo>
                    <a:pt x="5950370" y="6251"/>
                  </a:lnTo>
                  <a:lnTo>
                    <a:pt x="5992175" y="23894"/>
                  </a:lnTo>
                  <a:lnTo>
                    <a:pt x="6027594" y="51260"/>
                  </a:lnTo>
                  <a:lnTo>
                    <a:pt x="6054960" y="86679"/>
                  </a:lnTo>
                  <a:lnTo>
                    <a:pt x="6072603" y="128484"/>
                  </a:lnTo>
                  <a:lnTo>
                    <a:pt x="6078855" y="175005"/>
                  </a:lnTo>
                  <a:lnTo>
                    <a:pt x="6078855" y="875156"/>
                  </a:lnTo>
                  <a:lnTo>
                    <a:pt x="6072603" y="921678"/>
                  </a:lnTo>
                  <a:lnTo>
                    <a:pt x="6054960" y="963483"/>
                  </a:lnTo>
                  <a:lnTo>
                    <a:pt x="6027594" y="998902"/>
                  </a:lnTo>
                  <a:lnTo>
                    <a:pt x="5992175" y="1026268"/>
                  </a:lnTo>
                  <a:lnTo>
                    <a:pt x="5950370" y="1043911"/>
                  </a:lnTo>
                  <a:lnTo>
                    <a:pt x="5903849" y="1050162"/>
                  </a:lnTo>
                  <a:lnTo>
                    <a:pt x="175006" y="1050162"/>
                  </a:lnTo>
                  <a:lnTo>
                    <a:pt x="128484" y="1043911"/>
                  </a:lnTo>
                  <a:lnTo>
                    <a:pt x="86679" y="1026268"/>
                  </a:lnTo>
                  <a:lnTo>
                    <a:pt x="51260" y="998902"/>
                  </a:lnTo>
                  <a:lnTo>
                    <a:pt x="23894" y="963483"/>
                  </a:lnTo>
                  <a:lnTo>
                    <a:pt x="6251" y="921678"/>
                  </a:lnTo>
                  <a:lnTo>
                    <a:pt x="0" y="875156"/>
                  </a:lnTo>
                  <a:lnTo>
                    <a:pt x="0" y="1750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358134" y="4511802"/>
            <a:ext cx="5857875" cy="86233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02499"/>
              </a:lnSpc>
              <a:spcBef>
                <a:spcPts val="45"/>
              </a:spcBef>
            </a:pP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Принимать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35" dirty="0">
                <a:solidFill>
                  <a:srgbClr val="FFFFFF"/>
                </a:solidFill>
                <a:latin typeface="Arial Black"/>
                <a:cs typeface="Arial Black"/>
              </a:rPr>
              <a:t>осознанные</a:t>
            </a:r>
            <a:r>
              <a:rPr sz="1800" spc="-24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решения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54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r>
              <a:rPr sz="1800" spc="20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45" dirty="0">
                <a:solidFill>
                  <a:srgbClr val="FFFFFF"/>
                </a:solidFill>
                <a:latin typeface="Arial Black"/>
                <a:cs typeface="Arial Black"/>
              </a:rPr>
              <a:t>действовать, </a:t>
            </a:r>
            <a:r>
              <a:rPr sz="1800" spc="-200" dirty="0">
                <a:solidFill>
                  <a:srgbClr val="FFFFFF"/>
                </a:solidFill>
                <a:latin typeface="Arial Black"/>
                <a:cs typeface="Arial Black"/>
              </a:rPr>
              <a:t>понимая,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29" dirty="0">
                <a:solidFill>
                  <a:srgbClr val="FFFFFF"/>
                </a:solidFill>
                <a:latin typeface="Arial Black"/>
                <a:cs typeface="Arial Black"/>
              </a:rPr>
              <a:t>какие</a:t>
            </a:r>
            <a:r>
              <a:rPr sz="1800" spc="-2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75" dirty="0">
                <a:solidFill>
                  <a:srgbClr val="FFFFFF"/>
                </a:solidFill>
                <a:latin typeface="Arial Black"/>
                <a:cs typeface="Arial Black"/>
              </a:rPr>
              <a:t>ценности</a:t>
            </a:r>
            <a:r>
              <a:rPr sz="1800" spc="-24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лежат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FFFFFF"/>
                </a:solidFill>
                <a:latin typeface="Arial Black"/>
                <a:cs typeface="Arial Black"/>
              </a:rPr>
              <a:t>в</a:t>
            </a:r>
            <a:r>
              <a:rPr sz="1800" spc="-21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75" dirty="0">
                <a:solidFill>
                  <a:srgbClr val="FFFFFF"/>
                </a:solidFill>
                <a:latin typeface="Arial Black"/>
                <a:cs typeface="Arial Black"/>
              </a:rPr>
              <a:t>основе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50" dirty="0">
                <a:solidFill>
                  <a:srgbClr val="FFFFFF"/>
                </a:solidFill>
                <a:latin typeface="Arial Black"/>
                <a:cs typeface="Arial Black"/>
              </a:rPr>
              <a:t>сделанного </a:t>
            </a:r>
            <a:r>
              <a:rPr sz="1800" spc="-45" dirty="0">
                <a:solidFill>
                  <a:srgbClr val="FFFFFF"/>
                </a:solidFill>
                <a:latin typeface="Arial Black"/>
                <a:cs typeface="Arial Black"/>
              </a:rPr>
              <a:t>выбора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250564" y="5526151"/>
            <a:ext cx="6078855" cy="1050290"/>
          </a:xfrm>
          <a:custGeom>
            <a:avLst/>
            <a:gdLst/>
            <a:ahLst/>
            <a:cxnLst/>
            <a:rect l="l" t="t" r="r" b="b"/>
            <a:pathLst>
              <a:path w="6078855" h="1050290">
                <a:moveTo>
                  <a:pt x="5903849" y="0"/>
                </a:moveTo>
                <a:lnTo>
                  <a:pt x="175006" y="0"/>
                </a:lnTo>
                <a:lnTo>
                  <a:pt x="128484" y="6250"/>
                </a:lnTo>
                <a:lnTo>
                  <a:pt x="86679" y="23892"/>
                </a:lnTo>
                <a:lnTo>
                  <a:pt x="51260" y="51257"/>
                </a:lnTo>
                <a:lnTo>
                  <a:pt x="23894" y="86677"/>
                </a:lnTo>
                <a:lnTo>
                  <a:pt x="6251" y="128487"/>
                </a:lnTo>
                <a:lnTo>
                  <a:pt x="0" y="175018"/>
                </a:lnTo>
                <a:lnTo>
                  <a:pt x="0" y="875106"/>
                </a:lnTo>
                <a:lnTo>
                  <a:pt x="6251" y="921638"/>
                </a:lnTo>
                <a:lnTo>
                  <a:pt x="23894" y="963450"/>
                </a:lnTo>
                <a:lnTo>
                  <a:pt x="51260" y="998874"/>
                </a:lnTo>
                <a:lnTo>
                  <a:pt x="86679" y="1026241"/>
                </a:lnTo>
                <a:lnTo>
                  <a:pt x="128484" y="1043885"/>
                </a:lnTo>
                <a:lnTo>
                  <a:pt x="175006" y="1050137"/>
                </a:lnTo>
                <a:lnTo>
                  <a:pt x="5903849" y="1050137"/>
                </a:lnTo>
                <a:lnTo>
                  <a:pt x="5950370" y="1043885"/>
                </a:lnTo>
                <a:lnTo>
                  <a:pt x="5992175" y="1026241"/>
                </a:lnTo>
                <a:lnTo>
                  <a:pt x="6027594" y="998874"/>
                </a:lnTo>
                <a:lnTo>
                  <a:pt x="6054960" y="963450"/>
                </a:lnTo>
                <a:lnTo>
                  <a:pt x="6072603" y="921638"/>
                </a:lnTo>
                <a:lnTo>
                  <a:pt x="6078855" y="875106"/>
                </a:lnTo>
                <a:lnTo>
                  <a:pt x="6078855" y="175018"/>
                </a:lnTo>
                <a:lnTo>
                  <a:pt x="6072603" y="128487"/>
                </a:lnTo>
                <a:lnTo>
                  <a:pt x="6054960" y="86677"/>
                </a:lnTo>
                <a:lnTo>
                  <a:pt x="6027594" y="51257"/>
                </a:lnTo>
                <a:lnTo>
                  <a:pt x="5992175" y="23892"/>
                </a:lnTo>
                <a:lnTo>
                  <a:pt x="5950370" y="6250"/>
                </a:lnTo>
                <a:lnTo>
                  <a:pt x="5903849" y="0"/>
                </a:lnTo>
                <a:close/>
              </a:path>
            </a:pathLst>
          </a:custGeom>
          <a:solidFill>
            <a:srgbClr val="00A8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358134" y="5741619"/>
            <a:ext cx="5239385" cy="582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29" dirty="0">
                <a:solidFill>
                  <a:srgbClr val="FFFFFF"/>
                </a:solidFill>
                <a:latin typeface="Arial Black"/>
                <a:cs typeface="Arial Black"/>
              </a:rPr>
              <a:t>Быть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35" dirty="0">
                <a:solidFill>
                  <a:srgbClr val="FFFFFF"/>
                </a:solidFill>
                <a:latin typeface="Arial Black"/>
                <a:cs typeface="Arial Black"/>
              </a:rPr>
              <a:t>активным</a:t>
            </a:r>
            <a:r>
              <a:rPr sz="1800" spc="-24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54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r>
              <a:rPr sz="1800" spc="-22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FFFFFF"/>
                </a:solidFill>
                <a:latin typeface="Arial Black"/>
                <a:cs typeface="Arial Black"/>
              </a:rPr>
              <a:t>ответственным,</a:t>
            </a:r>
            <a:r>
              <a:rPr sz="1800" spc="15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45" dirty="0">
                <a:solidFill>
                  <a:srgbClr val="FFFFFF"/>
                </a:solidFill>
                <a:latin typeface="Arial Black"/>
                <a:cs typeface="Arial Black"/>
              </a:rPr>
              <a:t>отзывчивым </a:t>
            </a:r>
            <a:r>
              <a:rPr sz="1800" spc="-305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endParaRPr sz="18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800" spc="-120" dirty="0">
                <a:solidFill>
                  <a:srgbClr val="FFFFFF"/>
                </a:solidFill>
                <a:latin typeface="Arial Black"/>
                <a:cs typeface="Arial Black"/>
              </a:rPr>
              <a:t>благодарным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1018" y="1349413"/>
            <a:ext cx="3093720" cy="954405"/>
          </a:xfrm>
          <a:prstGeom prst="rect">
            <a:avLst/>
          </a:prstGeom>
          <a:ln w="28575">
            <a:solidFill>
              <a:srgbClr val="FF5C51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90805" marR="243840">
              <a:lnSpc>
                <a:spcPct val="100000"/>
              </a:lnSpc>
              <a:spcBef>
                <a:spcPts val="270"/>
              </a:spcBef>
            </a:pPr>
            <a:r>
              <a:rPr sz="1400" spc="-60" dirty="0">
                <a:latin typeface="Microsoft Sans Serif"/>
                <a:cs typeface="Microsoft Sans Serif"/>
              </a:rPr>
              <a:t>Язык</a:t>
            </a:r>
            <a:r>
              <a:rPr sz="1400" spc="7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народа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340" dirty="0">
                <a:latin typeface="Microsoft Sans Serif"/>
                <a:cs typeface="Microsoft Sans Serif"/>
              </a:rPr>
              <a:t>–</a:t>
            </a:r>
            <a:r>
              <a:rPr sz="1400" spc="4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богатство</a:t>
            </a:r>
            <a:r>
              <a:rPr sz="1400" spc="4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страны </a:t>
            </a:r>
            <a:r>
              <a:rPr sz="1400" spc="110" dirty="0">
                <a:latin typeface="Microsoft Sans Serif"/>
                <a:cs typeface="Microsoft Sans Serif"/>
              </a:rPr>
              <a:t>(6</a:t>
            </a:r>
            <a:r>
              <a:rPr sz="1400" spc="-10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класс)</a:t>
            </a:r>
            <a:endParaRPr sz="1400">
              <a:latin typeface="Microsoft Sans Serif"/>
              <a:cs typeface="Microsoft Sans Serif"/>
            </a:endParaRPr>
          </a:p>
          <a:p>
            <a:pPr marL="90805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Связь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поколений </a:t>
            </a:r>
            <a:r>
              <a:rPr sz="1400" spc="75" dirty="0">
                <a:latin typeface="Microsoft Sans Serif"/>
                <a:cs typeface="Microsoft Sans Serif"/>
              </a:rPr>
              <a:t>(8)</a:t>
            </a:r>
            <a:endParaRPr sz="1400">
              <a:latin typeface="Microsoft Sans Serif"/>
              <a:cs typeface="Microsoft Sans Serif"/>
            </a:endParaRPr>
          </a:p>
          <a:p>
            <a:pPr marL="90805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Плюсы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минусы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стереотипов </a:t>
            </a:r>
            <a:r>
              <a:rPr sz="1400" spc="110" dirty="0">
                <a:latin typeface="Microsoft Sans Serif"/>
                <a:cs typeface="Microsoft Sans Serif"/>
              </a:rPr>
              <a:t>(9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80" dirty="0">
                <a:latin typeface="Microsoft Sans Serif"/>
                <a:cs typeface="Microsoft Sans Serif"/>
              </a:rPr>
              <a:t>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1018" y="2560091"/>
            <a:ext cx="3050540" cy="523240"/>
          </a:xfrm>
          <a:prstGeom prst="rect">
            <a:avLst/>
          </a:prstGeom>
          <a:ln w="28575">
            <a:solidFill>
              <a:srgbClr val="FF5C51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90805" marR="579755">
              <a:lnSpc>
                <a:spcPct val="100000"/>
              </a:lnSpc>
              <a:spcBef>
                <a:spcPts val="270"/>
              </a:spcBef>
            </a:pPr>
            <a:r>
              <a:rPr sz="1400" dirty="0">
                <a:latin typeface="Microsoft Sans Serif"/>
                <a:cs typeface="Microsoft Sans Serif"/>
              </a:rPr>
              <a:t>Один</a:t>
            </a:r>
            <a:r>
              <a:rPr sz="1400" spc="-7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поле</a:t>
            </a:r>
            <a:r>
              <a:rPr sz="1400" spc="-6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воин</a:t>
            </a:r>
            <a:r>
              <a:rPr sz="1400" spc="-75" dirty="0">
                <a:latin typeface="Microsoft Sans Serif"/>
                <a:cs typeface="Microsoft Sans Serif"/>
              </a:rPr>
              <a:t> </a:t>
            </a:r>
            <a:r>
              <a:rPr sz="1400" spc="100" dirty="0">
                <a:latin typeface="Microsoft Sans Serif"/>
                <a:cs typeface="Microsoft Sans Serif"/>
              </a:rPr>
              <a:t>(5)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Что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мы </a:t>
            </a:r>
            <a:r>
              <a:rPr sz="1400" dirty="0">
                <a:latin typeface="Microsoft Sans Serif"/>
                <a:cs typeface="Microsoft Sans Serif"/>
              </a:rPr>
              <a:t>спасаем,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сажая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леса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90" dirty="0">
                <a:latin typeface="Microsoft Sans Serif"/>
                <a:cs typeface="Microsoft Sans Serif"/>
              </a:rPr>
              <a:t>(9)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7927" y="3352203"/>
            <a:ext cx="3073400" cy="954405"/>
          </a:xfrm>
          <a:prstGeom prst="rect">
            <a:avLst/>
          </a:prstGeom>
          <a:ln w="28575">
            <a:solidFill>
              <a:srgbClr val="FF5C51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90805" marR="271145">
              <a:lnSpc>
                <a:spcPct val="100000"/>
              </a:lnSpc>
              <a:spcBef>
                <a:spcPts val="275"/>
              </a:spcBef>
            </a:pPr>
            <a:r>
              <a:rPr sz="1400" spc="10" dirty="0">
                <a:latin typeface="Microsoft Sans Serif"/>
                <a:cs typeface="Microsoft Sans Serif"/>
              </a:rPr>
              <a:t>Устойчивое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развитие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зеленая </a:t>
            </a:r>
            <a:r>
              <a:rPr sz="1400" spc="20" dirty="0">
                <a:latin typeface="Microsoft Sans Serif"/>
                <a:cs typeface="Microsoft Sans Serif"/>
              </a:rPr>
              <a:t>энергетика</a:t>
            </a:r>
            <a:r>
              <a:rPr sz="1400" spc="90" dirty="0">
                <a:latin typeface="Microsoft Sans Serif"/>
                <a:cs typeface="Microsoft Sans Serif"/>
              </a:rPr>
              <a:t> (9)</a:t>
            </a:r>
            <a:endParaRPr sz="1400">
              <a:latin typeface="Microsoft Sans Serif"/>
              <a:cs typeface="Microsoft Sans Serif"/>
            </a:endParaRPr>
          </a:p>
          <a:p>
            <a:pPr marL="90805" marR="610870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Инженеры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для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будущего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40" dirty="0">
                <a:latin typeface="Microsoft Sans Serif"/>
                <a:cs typeface="Microsoft Sans Serif"/>
              </a:rPr>
              <a:t>(7) </a:t>
            </a:r>
            <a:r>
              <a:rPr sz="1400" dirty="0">
                <a:latin typeface="Microsoft Sans Serif"/>
                <a:cs typeface="Microsoft Sans Serif"/>
              </a:rPr>
              <a:t>Сетикет</a:t>
            </a:r>
            <a:r>
              <a:rPr sz="1400" spc="70" dirty="0">
                <a:latin typeface="Microsoft Sans Serif"/>
                <a:cs typeface="Microsoft Sans Serif"/>
              </a:rPr>
              <a:t> </a:t>
            </a:r>
            <a:r>
              <a:rPr sz="1400" spc="90" dirty="0">
                <a:latin typeface="Microsoft Sans Serif"/>
                <a:cs typeface="Microsoft Sans Serif"/>
              </a:rPr>
              <a:t>(9)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7927" y="4508156"/>
            <a:ext cx="3073400" cy="954405"/>
          </a:xfrm>
          <a:prstGeom prst="rect">
            <a:avLst/>
          </a:prstGeom>
          <a:ln w="28575">
            <a:solidFill>
              <a:srgbClr val="FF5C51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90805" marR="171450">
              <a:lnSpc>
                <a:spcPct val="100000"/>
              </a:lnSpc>
              <a:spcBef>
                <a:spcPts val="275"/>
              </a:spcBef>
            </a:pPr>
            <a:r>
              <a:rPr sz="1400" dirty="0">
                <a:latin typeface="Microsoft Sans Serif"/>
                <a:cs typeface="Microsoft Sans Serif"/>
              </a:rPr>
              <a:t>Леса</a:t>
            </a:r>
            <a:r>
              <a:rPr sz="1400" spc="-7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или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сельскохозяйственные </a:t>
            </a:r>
            <a:r>
              <a:rPr sz="1400" spc="10" dirty="0">
                <a:latin typeface="Microsoft Sans Serif"/>
                <a:cs typeface="Microsoft Sans Serif"/>
              </a:rPr>
              <a:t>угодья?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100" dirty="0">
                <a:latin typeface="Microsoft Sans Serif"/>
                <a:cs typeface="Microsoft Sans Serif"/>
              </a:rPr>
              <a:t>(8)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Шопоголик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или</a:t>
            </a:r>
            <a:endParaRPr sz="1400">
              <a:latin typeface="Microsoft Sans Serif"/>
              <a:cs typeface="Microsoft Sans Serif"/>
            </a:endParaRPr>
          </a:p>
          <a:p>
            <a:pPr marL="90805">
              <a:lnSpc>
                <a:spcPct val="100000"/>
              </a:lnSpc>
            </a:pPr>
            <a:r>
              <a:rPr sz="1400" spc="20" dirty="0">
                <a:latin typeface="Microsoft Sans Serif"/>
                <a:cs typeface="Microsoft Sans Serif"/>
              </a:rPr>
              <a:t>ответственный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20" dirty="0">
                <a:latin typeface="Microsoft Sans Serif"/>
                <a:cs typeface="Microsoft Sans Serif"/>
              </a:rPr>
              <a:t>потребитель?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75" dirty="0">
                <a:latin typeface="Microsoft Sans Serif"/>
                <a:cs typeface="Microsoft Sans Serif"/>
              </a:rPr>
              <a:t>(8)</a:t>
            </a:r>
            <a:endParaRPr sz="1400">
              <a:latin typeface="Microsoft Sans Serif"/>
              <a:cs typeface="Microsoft Sans Serif"/>
            </a:endParaRPr>
          </a:p>
          <a:p>
            <a:pPr marL="90805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Создаем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проект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вместе</a:t>
            </a:r>
            <a:r>
              <a:rPr sz="1400" spc="385" dirty="0">
                <a:latin typeface="Microsoft Sans Serif"/>
                <a:cs typeface="Microsoft Sans Serif"/>
              </a:rPr>
              <a:t> </a:t>
            </a:r>
            <a:r>
              <a:rPr sz="1400" spc="90" dirty="0">
                <a:latin typeface="Microsoft Sans Serif"/>
                <a:cs typeface="Microsoft Sans Serif"/>
              </a:rPr>
              <a:t>(9)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1440" y="5718695"/>
            <a:ext cx="3106420" cy="739140"/>
          </a:xfrm>
          <a:prstGeom prst="rect">
            <a:avLst/>
          </a:prstGeom>
          <a:ln w="28575">
            <a:solidFill>
              <a:srgbClr val="FF5C51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90805" marR="885825">
              <a:lnSpc>
                <a:spcPct val="100000"/>
              </a:lnSpc>
              <a:spcBef>
                <a:spcPts val="280"/>
              </a:spcBef>
            </a:pPr>
            <a:r>
              <a:rPr sz="1400" spc="10" dirty="0">
                <a:latin typeface="Microsoft Sans Serif"/>
                <a:cs typeface="Microsoft Sans Serif"/>
              </a:rPr>
              <a:t>Виртуальные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соседи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75" dirty="0">
                <a:latin typeface="Microsoft Sans Serif"/>
                <a:cs typeface="Microsoft Sans Serif"/>
              </a:rPr>
              <a:t>(8) </a:t>
            </a:r>
            <a:r>
              <a:rPr sz="1400" spc="-25" dirty="0">
                <a:latin typeface="Microsoft Sans Serif"/>
                <a:cs typeface="Microsoft Sans Serif"/>
              </a:rPr>
              <a:t>Во</a:t>
            </a:r>
            <a:r>
              <a:rPr sz="1400" spc="6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дворе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будет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чисто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spc="90" dirty="0">
                <a:latin typeface="Microsoft Sans Serif"/>
                <a:cs typeface="Microsoft Sans Serif"/>
              </a:rPr>
              <a:t>(9) </a:t>
            </a:r>
            <a:r>
              <a:rPr sz="1400" spc="-90" dirty="0">
                <a:latin typeface="Microsoft Sans Serif"/>
                <a:cs typeface="Microsoft Sans Serif"/>
              </a:rPr>
              <a:t>В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новый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коллектив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40" dirty="0">
                <a:latin typeface="Microsoft Sans Serif"/>
                <a:cs typeface="Microsoft Sans Serif"/>
              </a:rPr>
              <a:t>(7)</a:t>
            </a:r>
            <a:endParaRPr sz="1400">
              <a:latin typeface="Microsoft Sans Serif"/>
              <a:cs typeface="Microsoft Sans Serif"/>
            </a:endParaRPr>
          </a:p>
        </p:txBody>
      </p:sp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191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A9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4365" y="1844929"/>
            <a:ext cx="11123270" cy="3397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наши дети овладеют функциональной грамотностью </a:t>
            </a:r>
            <a:b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научатся работать в команде, </a:t>
            </a:r>
            <a:b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тогда не только они смогут выжить, </a:t>
            </a:r>
            <a:b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kern="300" spc="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выживет вся наша цивилизация</a:t>
            </a:r>
            <a:endParaRPr lang="ru-RU" sz="4400" kern="300" spc="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18419" y="1220724"/>
            <a:ext cx="1206500" cy="624205"/>
          </a:xfrm>
          <a:custGeom>
            <a:avLst/>
            <a:gdLst/>
            <a:ahLst/>
            <a:cxnLst/>
            <a:rect l="l" t="t" r="r" b="b"/>
            <a:pathLst>
              <a:path w="1206500" h="624205">
                <a:moveTo>
                  <a:pt x="603123" y="0"/>
                </a:moveTo>
                <a:lnTo>
                  <a:pt x="0" y="624077"/>
                </a:lnTo>
                <a:lnTo>
                  <a:pt x="1206119" y="624077"/>
                </a:lnTo>
                <a:lnTo>
                  <a:pt x="603123" y="0"/>
                </a:lnTo>
                <a:close/>
              </a:path>
            </a:pathLst>
          </a:custGeom>
          <a:solidFill>
            <a:srgbClr val="00A8D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03451" y="533425"/>
            <a:ext cx="1512189" cy="3904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6529" y="549852"/>
            <a:ext cx="952992" cy="35826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0634" y="583229"/>
            <a:ext cx="1039914" cy="292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850" y="195262"/>
            <a:ext cx="11544300" cy="64674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0" dirty="0">
                <a:solidFill>
                  <a:srgbClr val="FFFFFF"/>
                </a:solidFill>
              </a:rPr>
              <a:t>2</a:t>
            </a:fld>
            <a:endParaRPr spc="-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66787" y="1773213"/>
            <a:ext cx="3155710" cy="39872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212" rIns="0" bIns="0" rtlCol="0">
            <a:spAutoFit/>
          </a:bodyPr>
          <a:lstStyle/>
          <a:p>
            <a:pPr marL="6909434" marR="5080" indent="818515">
              <a:lnSpc>
                <a:spcPct val="100000"/>
              </a:lnSpc>
              <a:spcBef>
                <a:spcPts val="100"/>
              </a:spcBef>
            </a:pPr>
            <a:r>
              <a:rPr spc="114" dirty="0"/>
              <a:t>Учимся</a:t>
            </a:r>
            <a:r>
              <a:rPr spc="-114" dirty="0"/>
              <a:t> </a:t>
            </a:r>
            <a:r>
              <a:rPr spc="75" dirty="0"/>
              <a:t>для</a:t>
            </a:r>
            <a:r>
              <a:rPr spc="-114" dirty="0"/>
              <a:t> </a:t>
            </a:r>
            <a:r>
              <a:rPr spc="125" dirty="0"/>
              <a:t>жизни </a:t>
            </a:r>
            <a:r>
              <a:rPr spc="50" dirty="0"/>
              <a:t>в</a:t>
            </a:r>
            <a:r>
              <a:rPr spc="-135" dirty="0"/>
              <a:t> </a:t>
            </a:r>
            <a:r>
              <a:rPr spc="100" dirty="0"/>
              <a:t>изменяющемся</a:t>
            </a:r>
            <a:r>
              <a:rPr spc="-150" dirty="0"/>
              <a:t> </a:t>
            </a:r>
            <a:r>
              <a:rPr spc="75" dirty="0"/>
              <a:t>мире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9679" y="1064894"/>
            <a:ext cx="326644" cy="15087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751202" y="1339976"/>
            <a:ext cx="701040" cy="160020"/>
          </a:xfrm>
          <a:custGeom>
            <a:avLst/>
            <a:gdLst/>
            <a:ahLst/>
            <a:cxnLst/>
            <a:rect l="l" t="t" r="r" b="b"/>
            <a:pathLst>
              <a:path w="701039" h="160019">
                <a:moveTo>
                  <a:pt x="185166" y="144653"/>
                </a:moveTo>
                <a:lnTo>
                  <a:pt x="172339" y="0"/>
                </a:lnTo>
                <a:lnTo>
                  <a:pt x="143256" y="2540"/>
                </a:lnTo>
                <a:lnTo>
                  <a:pt x="153797" y="122809"/>
                </a:lnTo>
                <a:lnTo>
                  <a:pt x="110617" y="126619"/>
                </a:lnTo>
                <a:lnTo>
                  <a:pt x="100076" y="6350"/>
                </a:lnTo>
                <a:lnTo>
                  <a:pt x="70993" y="8890"/>
                </a:lnTo>
                <a:lnTo>
                  <a:pt x="81407" y="129159"/>
                </a:lnTo>
                <a:lnTo>
                  <a:pt x="39624" y="132842"/>
                </a:lnTo>
                <a:lnTo>
                  <a:pt x="29083" y="12573"/>
                </a:lnTo>
                <a:lnTo>
                  <a:pt x="0" y="15113"/>
                </a:lnTo>
                <a:lnTo>
                  <a:pt x="12573" y="159639"/>
                </a:lnTo>
                <a:lnTo>
                  <a:pt x="185166" y="144653"/>
                </a:lnTo>
                <a:close/>
              </a:path>
              <a:path w="701039" h="160019">
                <a:moveTo>
                  <a:pt x="296799" y="136779"/>
                </a:moveTo>
                <a:lnTo>
                  <a:pt x="272694" y="98679"/>
                </a:lnTo>
                <a:lnTo>
                  <a:pt x="266903" y="92379"/>
                </a:lnTo>
                <a:lnTo>
                  <a:pt x="260743" y="88061"/>
                </a:lnTo>
                <a:lnTo>
                  <a:pt x="254254" y="85725"/>
                </a:lnTo>
                <a:lnTo>
                  <a:pt x="260096" y="83058"/>
                </a:lnTo>
                <a:lnTo>
                  <a:pt x="264414" y="76835"/>
                </a:lnTo>
                <a:lnTo>
                  <a:pt x="268732" y="59563"/>
                </a:lnTo>
                <a:lnTo>
                  <a:pt x="270637" y="55118"/>
                </a:lnTo>
                <a:lnTo>
                  <a:pt x="274574" y="51943"/>
                </a:lnTo>
                <a:lnTo>
                  <a:pt x="279146" y="50927"/>
                </a:lnTo>
                <a:lnTo>
                  <a:pt x="286512" y="50419"/>
                </a:lnTo>
                <a:lnTo>
                  <a:pt x="285115" y="32131"/>
                </a:lnTo>
                <a:lnTo>
                  <a:pt x="279908" y="32131"/>
                </a:lnTo>
                <a:lnTo>
                  <a:pt x="274066" y="32385"/>
                </a:lnTo>
                <a:lnTo>
                  <a:pt x="245364" y="66548"/>
                </a:lnTo>
                <a:lnTo>
                  <a:pt x="243459" y="71755"/>
                </a:lnTo>
                <a:lnTo>
                  <a:pt x="240030" y="76581"/>
                </a:lnTo>
                <a:lnTo>
                  <a:pt x="236855" y="78232"/>
                </a:lnTo>
                <a:lnTo>
                  <a:pt x="232283" y="79121"/>
                </a:lnTo>
                <a:lnTo>
                  <a:pt x="229235" y="36195"/>
                </a:lnTo>
                <a:lnTo>
                  <a:pt x="201549" y="38227"/>
                </a:lnTo>
                <a:lnTo>
                  <a:pt x="209042" y="143002"/>
                </a:lnTo>
                <a:lnTo>
                  <a:pt x="236601" y="141097"/>
                </a:lnTo>
                <a:lnTo>
                  <a:pt x="233426" y="96393"/>
                </a:lnTo>
                <a:lnTo>
                  <a:pt x="237490" y="96012"/>
                </a:lnTo>
                <a:lnTo>
                  <a:pt x="240665" y="96774"/>
                </a:lnTo>
                <a:lnTo>
                  <a:pt x="245110" y="99949"/>
                </a:lnTo>
                <a:lnTo>
                  <a:pt x="247777" y="103632"/>
                </a:lnTo>
                <a:lnTo>
                  <a:pt x="267081" y="138938"/>
                </a:lnTo>
                <a:lnTo>
                  <a:pt x="296799" y="136779"/>
                </a:lnTo>
                <a:close/>
              </a:path>
              <a:path w="701039" h="160019">
                <a:moveTo>
                  <a:pt x="409829" y="76962"/>
                </a:moveTo>
                <a:lnTo>
                  <a:pt x="408228" y="65722"/>
                </a:lnTo>
                <a:lnTo>
                  <a:pt x="404774" y="55613"/>
                </a:lnTo>
                <a:lnTo>
                  <a:pt x="400202" y="47879"/>
                </a:lnTo>
                <a:lnTo>
                  <a:pt x="399465" y="46621"/>
                </a:lnTo>
                <a:lnTo>
                  <a:pt x="392303" y="38735"/>
                </a:lnTo>
                <a:lnTo>
                  <a:pt x="383730" y="32499"/>
                </a:lnTo>
                <a:lnTo>
                  <a:pt x="381241" y="31394"/>
                </a:lnTo>
                <a:lnTo>
                  <a:pt x="381241" y="86220"/>
                </a:lnTo>
                <a:lnTo>
                  <a:pt x="380326" y="92456"/>
                </a:lnTo>
                <a:lnTo>
                  <a:pt x="357632" y="112649"/>
                </a:lnTo>
                <a:lnTo>
                  <a:pt x="350393" y="113157"/>
                </a:lnTo>
                <a:lnTo>
                  <a:pt x="330073" y="74663"/>
                </a:lnTo>
                <a:lnTo>
                  <a:pt x="330987" y="68567"/>
                </a:lnTo>
                <a:lnTo>
                  <a:pt x="331050" y="68135"/>
                </a:lnTo>
                <a:lnTo>
                  <a:pt x="333032" y="62471"/>
                </a:lnTo>
                <a:lnTo>
                  <a:pt x="336042" y="57658"/>
                </a:lnTo>
                <a:lnTo>
                  <a:pt x="340614" y="51816"/>
                </a:lnTo>
                <a:lnTo>
                  <a:pt x="346494" y="48818"/>
                </a:lnTo>
                <a:lnTo>
                  <a:pt x="346011" y="48818"/>
                </a:lnTo>
                <a:lnTo>
                  <a:pt x="353822" y="48260"/>
                </a:lnTo>
                <a:lnTo>
                  <a:pt x="361061" y="47879"/>
                </a:lnTo>
                <a:lnTo>
                  <a:pt x="367284" y="50292"/>
                </a:lnTo>
                <a:lnTo>
                  <a:pt x="381241" y="86220"/>
                </a:lnTo>
                <a:lnTo>
                  <a:pt x="381241" y="31394"/>
                </a:lnTo>
                <a:lnTo>
                  <a:pt x="374205" y="28244"/>
                </a:lnTo>
                <a:lnTo>
                  <a:pt x="363728" y="25971"/>
                </a:lnTo>
                <a:lnTo>
                  <a:pt x="352298" y="25654"/>
                </a:lnTo>
                <a:lnTo>
                  <a:pt x="344792" y="26543"/>
                </a:lnTo>
                <a:lnTo>
                  <a:pt x="310108" y="48818"/>
                </a:lnTo>
                <a:lnTo>
                  <a:pt x="301498" y="82296"/>
                </a:lnTo>
                <a:lnTo>
                  <a:pt x="302463" y="90970"/>
                </a:lnTo>
                <a:lnTo>
                  <a:pt x="324827" y="127177"/>
                </a:lnTo>
                <a:lnTo>
                  <a:pt x="352183" y="135382"/>
                </a:lnTo>
                <a:lnTo>
                  <a:pt x="359156" y="135382"/>
                </a:lnTo>
                <a:lnTo>
                  <a:pt x="396875" y="117348"/>
                </a:lnTo>
                <a:lnTo>
                  <a:pt x="399859" y="113157"/>
                </a:lnTo>
                <a:lnTo>
                  <a:pt x="403110" y="108610"/>
                </a:lnTo>
                <a:lnTo>
                  <a:pt x="407352" y="98971"/>
                </a:lnTo>
                <a:lnTo>
                  <a:pt x="409587" y="88417"/>
                </a:lnTo>
                <a:lnTo>
                  <a:pt x="409625" y="86220"/>
                </a:lnTo>
                <a:lnTo>
                  <a:pt x="409714" y="82042"/>
                </a:lnTo>
                <a:lnTo>
                  <a:pt x="409829" y="76962"/>
                </a:lnTo>
                <a:close/>
              </a:path>
              <a:path w="701039" h="160019">
                <a:moveTo>
                  <a:pt x="534543" y="123444"/>
                </a:moveTo>
                <a:lnTo>
                  <a:pt x="529336" y="18542"/>
                </a:lnTo>
                <a:lnTo>
                  <a:pt x="436245" y="23114"/>
                </a:lnTo>
                <a:lnTo>
                  <a:pt x="439928" y="95123"/>
                </a:lnTo>
                <a:lnTo>
                  <a:pt x="439801" y="101981"/>
                </a:lnTo>
                <a:lnTo>
                  <a:pt x="438277" y="107061"/>
                </a:lnTo>
                <a:lnTo>
                  <a:pt x="436118" y="108331"/>
                </a:lnTo>
                <a:lnTo>
                  <a:pt x="430784" y="108712"/>
                </a:lnTo>
                <a:lnTo>
                  <a:pt x="425577" y="108585"/>
                </a:lnTo>
                <a:lnTo>
                  <a:pt x="420878" y="108712"/>
                </a:lnTo>
                <a:lnTo>
                  <a:pt x="422021" y="129159"/>
                </a:lnTo>
                <a:lnTo>
                  <a:pt x="429260" y="129921"/>
                </a:lnTo>
                <a:lnTo>
                  <a:pt x="435102" y="130175"/>
                </a:lnTo>
                <a:lnTo>
                  <a:pt x="447040" y="129667"/>
                </a:lnTo>
                <a:lnTo>
                  <a:pt x="467398" y="99809"/>
                </a:lnTo>
                <a:lnTo>
                  <a:pt x="467233" y="91440"/>
                </a:lnTo>
                <a:lnTo>
                  <a:pt x="464820" y="44323"/>
                </a:lnTo>
                <a:lnTo>
                  <a:pt x="502793" y="42418"/>
                </a:lnTo>
                <a:lnTo>
                  <a:pt x="506857" y="124841"/>
                </a:lnTo>
                <a:lnTo>
                  <a:pt x="534543" y="123444"/>
                </a:lnTo>
                <a:close/>
              </a:path>
              <a:path w="701039" h="160019">
                <a:moveTo>
                  <a:pt x="652526" y="118491"/>
                </a:moveTo>
                <a:lnTo>
                  <a:pt x="646734" y="103759"/>
                </a:lnTo>
                <a:lnTo>
                  <a:pt x="645922" y="100203"/>
                </a:lnTo>
                <a:lnTo>
                  <a:pt x="645185" y="93726"/>
                </a:lnTo>
                <a:lnTo>
                  <a:pt x="645096" y="92202"/>
                </a:lnTo>
                <a:lnTo>
                  <a:pt x="645007" y="89916"/>
                </a:lnTo>
                <a:lnTo>
                  <a:pt x="644918" y="87884"/>
                </a:lnTo>
                <a:lnTo>
                  <a:pt x="644842" y="85852"/>
                </a:lnTo>
                <a:lnTo>
                  <a:pt x="644715" y="82550"/>
                </a:lnTo>
                <a:lnTo>
                  <a:pt x="644639" y="79883"/>
                </a:lnTo>
                <a:lnTo>
                  <a:pt x="644525" y="76327"/>
                </a:lnTo>
                <a:lnTo>
                  <a:pt x="644398" y="72390"/>
                </a:lnTo>
                <a:lnTo>
                  <a:pt x="644309" y="69469"/>
                </a:lnTo>
                <a:lnTo>
                  <a:pt x="644220" y="66675"/>
                </a:lnTo>
                <a:lnTo>
                  <a:pt x="644144" y="64008"/>
                </a:lnTo>
                <a:lnTo>
                  <a:pt x="644055" y="61468"/>
                </a:lnTo>
                <a:lnTo>
                  <a:pt x="643991" y="59309"/>
                </a:lnTo>
                <a:lnTo>
                  <a:pt x="643928" y="57099"/>
                </a:lnTo>
                <a:lnTo>
                  <a:pt x="643801" y="53098"/>
                </a:lnTo>
                <a:lnTo>
                  <a:pt x="643255" y="40005"/>
                </a:lnTo>
                <a:lnTo>
                  <a:pt x="643204" y="39497"/>
                </a:lnTo>
                <a:lnTo>
                  <a:pt x="642518" y="35814"/>
                </a:lnTo>
                <a:lnTo>
                  <a:pt x="642404" y="35179"/>
                </a:lnTo>
                <a:lnTo>
                  <a:pt x="642315" y="34671"/>
                </a:lnTo>
                <a:lnTo>
                  <a:pt x="642213" y="34163"/>
                </a:lnTo>
                <a:lnTo>
                  <a:pt x="641731" y="31496"/>
                </a:lnTo>
                <a:lnTo>
                  <a:pt x="617474" y="14185"/>
                </a:lnTo>
                <a:lnTo>
                  <a:pt x="617474" y="86106"/>
                </a:lnTo>
                <a:lnTo>
                  <a:pt x="616839" y="88519"/>
                </a:lnTo>
                <a:lnTo>
                  <a:pt x="596519" y="103505"/>
                </a:lnTo>
                <a:lnTo>
                  <a:pt x="591947" y="103759"/>
                </a:lnTo>
                <a:lnTo>
                  <a:pt x="580263" y="85852"/>
                </a:lnTo>
                <a:lnTo>
                  <a:pt x="581914" y="82550"/>
                </a:lnTo>
                <a:lnTo>
                  <a:pt x="585470" y="79883"/>
                </a:lnTo>
                <a:lnTo>
                  <a:pt x="587756" y="78105"/>
                </a:lnTo>
                <a:lnTo>
                  <a:pt x="592709" y="76327"/>
                </a:lnTo>
                <a:lnTo>
                  <a:pt x="600456" y="74422"/>
                </a:lnTo>
                <a:lnTo>
                  <a:pt x="608076" y="72390"/>
                </a:lnTo>
                <a:lnTo>
                  <a:pt x="613664" y="70739"/>
                </a:lnTo>
                <a:lnTo>
                  <a:pt x="617093" y="69469"/>
                </a:lnTo>
                <a:lnTo>
                  <a:pt x="617143" y="70739"/>
                </a:lnTo>
                <a:lnTo>
                  <a:pt x="617220" y="72390"/>
                </a:lnTo>
                <a:lnTo>
                  <a:pt x="617347" y="74930"/>
                </a:lnTo>
                <a:lnTo>
                  <a:pt x="617474" y="86106"/>
                </a:lnTo>
                <a:lnTo>
                  <a:pt x="617474" y="14185"/>
                </a:lnTo>
                <a:lnTo>
                  <a:pt x="614146" y="13614"/>
                </a:lnTo>
                <a:lnTo>
                  <a:pt x="608037" y="13208"/>
                </a:lnTo>
                <a:lnTo>
                  <a:pt x="597916" y="13208"/>
                </a:lnTo>
                <a:lnTo>
                  <a:pt x="558800" y="31496"/>
                </a:lnTo>
                <a:lnTo>
                  <a:pt x="553593" y="44958"/>
                </a:lnTo>
                <a:lnTo>
                  <a:pt x="578993" y="48387"/>
                </a:lnTo>
                <a:lnTo>
                  <a:pt x="580517" y="43434"/>
                </a:lnTo>
                <a:lnTo>
                  <a:pt x="582676" y="40005"/>
                </a:lnTo>
                <a:lnTo>
                  <a:pt x="585343" y="37846"/>
                </a:lnTo>
                <a:lnTo>
                  <a:pt x="588010" y="35814"/>
                </a:lnTo>
                <a:lnTo>
                  <a:pt x="591820" y="34671"/>
                </a:lnTo>
                <a:lnTo>
                  <a:pt x="594309" y="34671"/>
                </a:lnTo>
                <a:lnTo>
                  <a:pt x="604139" y="34163"/>
                </a:lnTo>
                <a:lnTo>
                  <a:pt x="616458" y="51308"/>
                </a:lnTo>
                <a:lnTo>
                  <a:pt x="612000" y="53098"/>
                </a:lnTo>
                <a:lnTo>
                  <a:pt x="606056" y="55029"/>
                </a:lnTo>
                <a:lnTo>
                  <a:pt x="598614" y="57099"/>
                </a:lnTo>
                <a:lnTo>
                  <a:pt x="589661" y="59309"/>
                </a:lnTo>
                <a:lnTo>
                  <a:pt x="580136" y="61468"/>
                </a:lnTo>
                <a:lnTo>
                  <a:pt x="572897" y="64008"/>
                </a:lnTo>
                <a:lnTo>
                  <a:pt x="567817" y="66675"/>
                </a:lnTo>
                <a:lnTo>
                  <a:pt x="562724" y="69469"/>
                </a:lnTo>
                <a:lnTo>
                  <a:pt x="559054" y="73025"/>
                </a:lnTo>
                <a:lnTo>
                  <a:pt x="556387" y="77851"/>
                </a:lnTo>
                <a:lnTo>
                  <a:pt x="553720" y="82550"/>
                </a:lnTo>
                <a:lnTo>
                  <a:pt x="552577" y="87884"/>
                </a:lnTo>
                <a:lnTo>
                  <a:pt x="552653" y="89916"/>
                </a:lnTo>
                <a:lnTo>
                  <a:pt x="552754" y="92202"/>
                </a:lnTo>
                <a:lnTo>
                  <a:pt x="552805" y="93472"/>
                </a:lnTo>
                <a:lnTo>
                  <a:pt x="552881" y="95377"/>
                </a:lnTo>
                <a:lnTo>
                  <a:pt x="552996" y="98044"/>
                </a:lnTo>
                <a:lnTo>
                  <a:pt x="553097" y="100203"/>
                </a:lnTo>
                <a:lnTo>
                  <a:pt x="553212" y="102870"/>
                </a:lnTo>
                <a:lnTo>
                  <a:pt x="589026" y="123444"/>
                </a:lnTo>
                <a:lnTo>
                  <a:pt x="593636" y="123253"/>
                </a:lnTo>
                <a:lnTo>
                  <a:pt x="594868" y="123253"/>
                </a:lnTo>
                <a:lnTo>
                  <a:pt x="600379" y="121907"/>
                </a:lnTo>
                <a:lnTo>
                  <a:pt x="600595" y="121907"/>
                </a:lnTo>
                <a:lnTo>
                  <a:pt x="606171" y="119253"/>
                </a:lnTo>
                <a:lnTo>
                  <a:pt x="611378" y="116840"/>
                </a:lnTo>
                <a:lnTo>
                  <a:pt x="616331" y="113157"/>
                </a:lnTo>
                <a:lnTo>
                  <a:pt x="620903" y="108331"/>
                </a:lnTo>
                <a:lnTo>
                  <a:pt x="621195" y="108966"/>
                </a:lnTo>
                <a:lnTo>
                  <a:pt x="621538" y="109855"/>
                </a:lnTo>
                <a:lnTo>
                  <a:pt x="622046" y="111506"/>
                </a:lnTo>
                <a:lnTo>
                  <a:pt x="623316" y="115062"/>
                </a:lnTo>
                <a:lnTo>
                  <a:pt x="624205" y="117856"/>
                </a:lnTo>
                <a:lnTo>
                  <a:pt x="624903" y="119253"/>
                </a:lnTo>
                <a:lnTo>
                  <a:pt x="624967" y="119392"/>
                </a:lnTo>
                <a:lnTo>
                  <a:pt x="625094" y="119634"/>
                </a:lnTo>
                <a:lnTo>
                  <a:pt x="652526" y="118491"/>
                </a:lnTo>
                <a:close/>
              </a:path>
              <a:path w="701039" h="160019">
                <a:moveTo>
                  <a:pt x="700786" y="116967"/>
                </a:moveTo>
                <a:lnTo>
                  <a:pt x="699770" y="89027"/>
                </a:lnTo>
                <a:lnTo>
                  <a:pt x="671957" y="90043"/>
                </a:lnTo>
                <a:lnTo>
                  <a:pt x="672973" y="117729"/>
                </a:lnTo>
                <a:lnTo>
                  <a:pt x="686435" y="117348"/>
                </a:lnTo>
                <a:lnTo>
                  <a:pt x="686562" y="122936"/>
                </a:lnTo>
                <a:lnTo>
                  <a:pt x="685419" y="127381"/>
                </a:lnTo>
                <a:lnTo>
                  <a:pt x="680847" y="133985"/>
                </a:lnTo>
                <a:lnTo>
                  <a:pt x="677037" y="136652"/>
                </a:lnTo>
                <a:lnTo>
                  <a:pt x="671449" y="138684"/>
                </a:lnTo>
                <a:lnTo>
                  <a:pt x="677291" y="149987"/>
                </a:lnTo>
                <a:lnTo>
                  <a:pt x="700278" y="123317"/>
                </a:lnTo>
                <a:lnTo>
                  <a:pt x="700786" y="116967"/>
                </a:lnTo>
                <a:close/>
              </a:path>
            </a:pathLst>
          </a:custGeom>
          <a:solidFill>
            <a:srgbClr val="5C2A0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2537205" y="1064641"/>
            <a:ext cx="1706245" cy="427990"/>
            <a:chOff x="2537205" y="1064641"/>
            <a:chExt cx="1706245" cy="42799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37205" y="1342771"/>
              <a:ext cx="209042" cy="11226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68980" y="1342390"/>
              <a:ext cx="122427" cy="10642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15284" y="1064641"/>
              <a:ext cx="1327705" cy="42799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18586" y="1342009"/>
              <a:ext cx="214756" cy="10528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158362" y="1419733"/>
              <a:ext cx="30480" cy="60325"/>
            </a:xfrm>
            <a:custGeom>
              <a:avLst/>
              <a:gdLst/>
              <a:ahLst/>
              <a:cxnLst/>
              <a:rect l="l" t="t" r="r" b="b"/>
              <a:pathLst>
                <a:path w="30480" h="60325">
                  <a:moveTo>
                    <a:pt x="2667" y="0"/>
                  </a:moveTo>
                  <a:lnTo>
                    <a:pt x="2539" y="27812"/>
                  </a:lnTo>
                  <a:lnTo>
                    <a:pt x="15875" y="27939"/>
                  </a:lnTo>
                  <a:lnTo>
                    <a:pt x="15748" y="33527"/>
                  </a:lnTo>
                  <a:lnTo>
                    <a:pt x="14478" y="37972"/>
                  </a:lnTo>
                  <a:lnTo>
                    <a:pt x="9651" y="44450"/>
                  </a:lnTo>
                  <a:lnTo>
                    <a:pt x="5587" y="46862"/>
                  </a:lnTo>
                  <a:lnTo>
                    <a:pt x="0" y="48640"/>
                  </a:lnTo>
                  <a:lnTo>
                    <a:pt x="5334" y="60197"/>
                  </a:lnTo>
                  <a:lnTo>
                    <a:pt x="30225" y="28193"/>
                  </a:lnTo>
                  <a:lnTo>
                    <a:pt x="30480" y="253"/>
                  </a:lnTo>
                  <a:lnTo>
                    <a:pt x="2667" y="0"/>
                  </a:lnTo>
                  <a:close/>
                </a:path>
              </a:pathLst>
            </a:custGeom>
            <a:solidFill>
              <a:srgbClr val="5C2A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53269" y="5349942"/>
            <a:ext cx="9191505" cy="443743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953380" y="5765698"/>
            <a:ext cx="23895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FF5C51"/>
                </a:solidFill>
                <a:latin typeface="Arial Black"/>
                <a:cs typeface="Arial Black"/>
              </a:rPr>
              <a:t>РЕШЕНИЕ</a:t>
            </a:r>
            <a:r>
              <a:rPr sz="1600" spc="-40" dirty="0">
                <a:solidFill>
                  <a:srgbClr val="FF5C51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FF5C51"/>
                </a:solidFill>
                <a:latin typeface="Arial Black"/>
                <a:cs typeface="Arial Black"/>
              </a:rPr>
              <a:t>ПРОБЛЕМ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32097" y="6382308"/>
            <a:ext cx="46450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A8D5"/>
                </a:solidFill>
                <a:latin typeface="Arial Black"/>
                <a:cs typeface="Arial Black"/>
              </a:rPr>
              <a:t>ФУНКЦИОНАЛЬНАЯ</a:t>
            </a:r>
            <a:r>
              <a:rPr sz="1800" spc="-15" dirty="0">
                <a:solidFill>
                  <a:srgbClr val="00A8D5"/>
                </a:solidFill>
                <a:latin typeface="Arial Black"/>
                <a:cs typeface="Arial Black"/>
              </a:rPr>
              <a:t> </a:t>
            </a:r>
            <a:r>
              <a:rPr sz="1800" spc="-10" dirty="0">
                <a:solidFill>
                  <a:srgbClr val="00A8D5"/>
                </a:solidFill>
                <a:latin typeface="Arial Black"/>
                <a:cs typeface="Arial Black"/>
              </a:rPr>
              <a:t>ГРАМОТНОСТЬ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992454" y="1618361"/>
            <a:ext cx="9655175" cy="3933825"/>
            <a:chOff x="992454" y="1618361"/>
            <a:chExt cx="9655175" cy="3933825"/>
          </a:xfrm>
        </p:grpSpPr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2454" y="1618361"/>
              <a:ext cx="4027932" cy="393369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15683" y="2591371"/>
              <a:ext cx="300012" cy="60471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90002" y="3397829"/>
              <a:ext cx="395490" cy="52583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08801" y="3555555"/>
              <a:ext cx="300012" cy="60471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51953" y="3900614"/>
              <a:ext cx="300012" cy="60471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30669" y="2412055"/>
              <a:ext cx="395490" cy="52583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82993" y="3155518"/>
              <a:ext cx="227164" cy="45788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74076" y="2277186"/>
              <a:ext cx="227164" cy="45788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54032" y="4245935"/>
              <a:ext cx="395490" cy="52583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708138" y="2658681"/>
              <a:ext cx="300012" cy="6047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38130" y="3264598"/>
              <a:ext cx="300012" cy="60471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56370" y="3659949"/>
              <a:ext cx="300012" cy="60471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49692" y="4116133"/>
              <a:ext cx="300012" cy="60471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392666" y="3312358"/>
              <a:ext cx="395490" cy="52583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90915" y="3000959"/>
              <a:ext cx="227164" cy="45788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20682" y="2736151"/>
              <a:ext cx="300012" cy="60471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788143" y="4097477"/>
              <a:ext cx="227164" cy="45788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67954" y="2480500"/>
              <a:ext cx="300012" cy="60471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015346" y="2625280"/>
              <a:ext cx="300012" cy="60471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71355" y="2900813"/>
              <a:ext cx="151091" cy="26694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29827" y="3751713"/>
              <a:ext cx="151091" cy="266947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19443" y="4451356"/>
              <a:ext cx="151091" cy="26694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494396" y="3527939"/>
              <a:ext cx="151091" cy="266947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36537" y="3397129"/>
              <a:ext cx="151091" cy="26694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802624" y="2354021"/>
              <a:ext cx="227164" cy="45788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471662" y="4452182"/>
              <a:ext cx="443699" cy="78161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203815" y="3817480"/>
              <a:ext cx="443699" cy="89434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5221096" y="3196082"/>
              <a:ext cx="784860" cy="586740"/>
            </a:xfrm>
            <a:custGeom>
              <a:avLst/>
              <a:gdLst/>
              <a:ahLst/>
              <a:cxnLst/>
              <a:rect l="l" t="t" r="r" b="b"/>
              <a:pathLst>
                <a:path w="784860" h="586739">
                  <a:moveTo>
                    <a:pt x="491363" y="0"/>
                  </a:moveTo>
                  <a:lnTo>
                    <a:pt x="491363" y="146684"/>
                  </a:lnTo>
                  <a:lnTo>
                    <a:pt x="0" y="146684"/>
                  </a:lnTo>
                  <a:lnTo>
                    <a:pt x="0" y="439927"/>
                  </a:lnTo>
                  <a:lnTo>
                    <a:pt x="491363" y="439927"/>
                  </a:lnTo>
                  <a:lnTo>
                    <a:pt x="491363" y="586612"/>
                  </a:lnTo>
                  <a:lnTo>
                    <a:pt x="784605" y="293242"/>
                  </a:lnTo>
                  <a:lnTo>
                    <a:pt x="491363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/>
          <p:nvPr/>
        </p:nvSpPr>
        <p:spPr>
          <a:xfrm>
            <a:off x="5855715" y="6046406"/>
            <a:ext cx="586740" cy="300990"/>
          </a:xfrm>
          <a:custGeom>
            <a:avLst/>
            <a:gdLst/>
            <a:ahLst/>
            <a:cxnLst/>
            <a:rect l="l" t="t" r="r" b="b"/>
            <a:pathLst>
              <a:path w="586739" h="300989">
                <a:moveTo>
                  <a:pt x="439928" y="0"/>
                </a:moveTo>
                <a:lnTo>
                  <a:pt x="146685" y="0"/>
                </a:lnTo>
                <a:lnTo>
                  <a:pt x="146685" y="150482"/>
                </a:lnTo>
                <a:lnTo>
                  <a:pt x="0" y="150482"/>
                </a:lnTo>
                <a:lnTo>
                  <a:pt x="293370" y="300964"/>
                </a:lnTo>
                <a:lnTo>
                  <a:pt x="586613" y="150482"/>
                </a:lnTo>
                <a:lnTo>
                  <a:pt x="439928" y="150482"/>
                </a:lnTo>
                <a:lnTo>
                  <a:pt x="439928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792204" y="6348171"/>
            <a:ext cx="1365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40" dirty="0">
                <a:solidFill>
                  <a:srgbClr val="FF5C51"/>
                </a:solidFill>
                <a:latin typeface="Microsoft Sans Serif"/>
                <a:cs typeface="Microsoft Sans Serif"/>
              </a:rPr>
              <a:t>6</a:t>
            </a:r>
            <a:endParaRPr sz="1400">
              <a:latin typeface="Microsoft Sans Serif"/>
              <a:cs typeface="Microsoft Sans Serif"/>
            </a:endParaRPr>
          </a:p>
        </p:txBody>
      </p:sp>
      <p:pic>
        <p:nvPicPr>
          <p:cNvPr id="46" name="object 4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23392" y="1316888"/>
            <a:ext cx="10566400" cy="5278120"/>
            <a:chOff x="623392" y="1316888"/>
            <a:chExt cx="10566400" cy="52781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3392" y="1316888"/>
              <a:ext cx="10566400" cy="527773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0935" y="1480858"/>
              <a:ext cx="1047902" cy="1108671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909064" y="1311655"/>
            <a:ext cx="13703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А.А.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Леонтьев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13540" y="6348171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FF5C51"/>
                </a:solidFill>
                <a:latin typeface="Microsoft Sans Serif"/>
                <a:cs typeface="Microsoft Sans Serif"/>
              </a:rPr>
              <a:t>7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6364" y="126492"/>
            <a:ext cx="11564620" cy="1077595"/>
            <a:chOff x="426364" y="126492"/>
            <a:chExt cx="11564620" cy="107759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364" y="344512"/>
              <a:ext cx="4145661" cy="38408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572000" y="126492"/>
              <a:ext cx="7418705" cy="1077595"/>
            </a:xfrm>
            <a:custGeom>
              <a:avLst/>
              <a:gdLst/>
              <a:ahLst/>
              <a:cxnLst/>
              <a:rect l="l" t="t" r="r" b="b"/>
              <a:pathLst>
                <a:path w="7418705" h="1077595">
                  <a:moveTo>
                    <a:pt x="7418451" y="0"/>
                  </a:moveTo>
                  <a:lnTo>
                    <a:pt x="0" y="0"/>
                  </a:lnTo>
                  <a:lnTo>
                    <a:pt x="0" y="1077213"/>
                  </a:lnTo>
                  <a:lnTo>
                    <a:pt x="7418451" y="1077213"/>
                  </a:lnTo>
                  <a:lnTo>
                    <a:pt x="7418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100"/>
              </a:spcBef>
            </a:pPr>
            <a:r>
              <a:rPr spc="85" dirty="0"/>
              <a:t>Авторитеты</a:t>
            </a:r>
            <a:r>
              <a:rPr spc="-114" dirty="0"/>
              <a:t> </a:t>
            </a:r>
            <a:r>
              <a:rPr dirty="0"/>
              <a:t>о</a:t>
            </a:r>
            <a:r>
              <a:rPr spc="-110" dirty="0"/>
              <a:t> </a:t>
            </a:r>
            <a:r>
              <a:rPr spc="65" dirty="0"/>
              <a:t>функциональной</a:t>
            </a:r>
          </a:p>
          <a:p>
            <a:pPr marR="5080" algn="r">
              <a:lnSpc>
                <a:spcPct val="100000"/>
              </a:lnSpc>
            </a:pPr>
            <a:r>
              <a:rPr spc="75" dirty="0"/>
              <a:t>грамотности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5850" y="875537"/>
            <a:ext cx="104184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75" dirty="0"/>
              <a:t>Зачем</a:t>
            </a:r>
            <a:r>
              <a:rPr sz="2800" spc="-30" dirty="0"/>
              <a:t> </a:t>
            </a:r>
            <a:r>
              <a:rPr sz="2800" spc="114" dirty="0"/>
              <a:t>нужно</a:t>
            </a:r>
            <a:r>
              <a:rPr sz="2800" spc="-25" dirty="0"/>
              <a:t> </a:t>
            </a:r>
            <a:r>
              <a:rPr sz="2800" dirty="0"/>
              <a:t>формировать</a:t>
            </a:r>
            <a:r>
              <a:rPr sz="2800" spc="-30" dirty="0"/>
              <a:t> </a:t>
            </a:r>
            <a:r>
              <a:rPr sz="2800" spc="80" dirty="0"/>
              <a:t>функциональную</a:t>
            </a:r>
            <a:r>
              <a:rPr sz="2800" spc="-5" dirty="0"/>
              <a:t> </a:t>
            </a:r>
            <a:r>
              <a:rPr sz="2800" spc="45" dirty="0"/>
              <a:t>грамотность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691629" y="2246502"/>
            <a:ext cx="7414895" cy="3618865"/>
          </a:xfrm>
          <a:custGeom>
            <a:avLst/>
            <a:gdLst/>
            <a:ahLst/>
            <a:cxnLst/>
            <a:rect l="l" t="t" r="r" b="b"/>
            <a:pathLst>
              <a:path w="7414895" h="3618865">
                <a:moveTo>
                  <a:pt x="7305929" y="2481440"/>
                </a:moveTo>
                <a:lnTo>
                  <a:pt x="0" y="2481440"/>
                </a:lnTo>
                <a:lnTo>
                  <a:pt x="0" y="3618344"/>
                </a:lnTo>
                <a:lnTo>
                  <a:pt x="7305929" y="3618344"/>
                </a:lnTo>
                <a:lnTo>
                  <a:pt x="7305929" y="2481440"/>
                </a:lnTo>
                <a:close/>
              </a:path>
              <a:path w="7414895" h="3618865">
                <a:moveTo>
                  <a:pt x="7414641" y="0"/>
                </a:moveTo>
                <a:lnTo>
                  <a:pt x="0" y="0"/>
                </a:lnTo>
                <a:lnTo>
                  <a:pt x="0" y="1461770"/>
                </a:lnTo>
                <a:lnTo>
                  <a:pt x="7414641" y="1461770"/>
                </a:lnTo>
                <a:lnTo>
                  <a:pt x="741464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4235" y="1582974"/>
            <a:ext cx="6254750" cy="407733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8415" marR="517525" indent="-6350">
              <a:lnSpc>
                <a:spcPts val="3850"/>
              </a:lnSpc>
              <a:spcBef>
                <a:spcPts val="385"/>
              </a:spcBef>
            </a:pPr>
            <a:r>
              <a:rPr sz="2400" spc="-254" dirty="0">
                <a:solidFill>
                  <a:srgbClr val="00A8D5"/>
                </a:solidFill>
                <a:latin typeface="Arial Black"/>
                <a:cs typeface="Arial Black"/>
              </a:rPr>
              <a:t>Человек,</a:t>
            </a:r>
            <a:r>
              <a:rPr sz="2400" spc="-340" dirty="0">
                <a:solidFill>
                  <a:srgbClr val="00A8D5"/>
                </a:solidFill>
                <a:latin typeface="Arial Black"/>
                <a:cs typeface="Arial Black"/>
              </a:rPr>
              <a:t> </a:t>
            </a:r>
            <a:r>
              <a:rPr sz="2400" spc="-305" dirty="0">
                <a:solidFill>
                  <a:srgbClr val="00A8D5"/>
                </a:solidFill>
                <a:latin typeface="Arial Black"/>
                <a:cs typeface="Arial Black"/>
              </a:rPr>
              <a:t>функционально</a:t>
            </a:r>
            <a:r>
              <a:rPr sz="2400" spc="-300" dirty="0">
                <a:solidFill>
                  <a:srgbClr val="00A8D5"/>
                </a:solidFill>
                <a:latin typeface="Arial Black"/>
                <a:cs typeface="Arial Black"/>
              </a:rPr>
              <a:t> </a:t>
            </a:r>
            <a:r>
              <a:rPr sz="2400" spc="-295" dirty="0">
                <a:solidFill>
                  <a:srgbClr val="00A8D5"/>
                </a:solidFill>
                <a:latin typeface="Arial Black"/>
                <a:cs typeface="Arial Black"/>
              </a:rPr>
              <a:t>НЕграмотный </a:t>
            </a:r>
            <a:r>
              <a:rPr sz="2400" spc="50" dirty="0">
                <a:latin typeface="Microsoft Sans Serif"/>
                <a:cs typeface="Microsoft Sans Serif"/>
              </a:rPr>
              <a:t>знает</a:t>
            </a:r>
            <a:r>
              <a:rPr sz="2400" spc="-9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правило,</a:t>
            </a:r>
            <a:r>
              <a:rPr sz="2400" spc="-7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может</a:t>
            </a:r>
            <a:r>
              <a:rPr sz="2400" spc="-70" dirty="0">
                <a:latin typeface="Microsoft Sans Serif"/>
                <a:cs typeface="Microsoft Sans Serif"/>
              </a:rPr>
              <a:t> </a:t>
            </a:r>
            <a:r>
              <a:rPr sz="2400" spc="105" dirty="0">
                <a:latin typeface="Microsoft Sans Serif"/>
                <a:cs typeface="Microsoft Sans Serif"/>
              </a:rPr>
              <a:t>его</a:t>
            </a:r>
            <a:r>
              <a:rPr sz="2400" spc="-7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применить</a:t>
            </a:r>
            <a:endParaRPr sz="2400">
              <a:latin typeface="Microsoft Sans Serif"/>
              <a:cs typeface="Microsoft Sans Serif"/>
            </a:endParaRPr>
          </a:p>
          <a:p>
            <a:pPr marL="18415">
              <a:lnSpc>
                <a:spcPts val="1730"/>
              </a:lnSpc>
            </a:pP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50" dirty="0">
                <a:latin typeface="Microsoft Sans Serif"/>
                <a:cs typeface="Microsoft Sans Serif"/>
              </a:rPr>
              <a:t>типичной</a:t>
            </a:r>
            <a:r>
              <a:rPr sz="2400" spc="-5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учебной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ситуации,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80" dirty="0">
                <a:latin typeface="Microsoft Sans Serif"/>
                <a:cs typeface="Microsoft Sans Serif"/>
              </a:rPr>
              <a:t>но</a:t>
            </a:r>
            <a:r>
              <a:rPr sz="2400" spc="-10" dirty="0">
                <a:latin typeface="Microsoft Sans Serif"/>
                <a:cs typeface="Microsoft Sans Serif"/>
              </a:rPr>
              <a:t> забывает</a:t>
            </a:r>
            <a:endParaRPr sz="2400">
              <a:latin typeface="Microsoft Sans Serif"/>
              <a:cs typeface="Microsoft Sans Serif"/>
            </a:endParaRPr>
          </a:p>
          <a:p>
            <a:pPr marL="18415" marR="1238885">
              <a:lnSpc>
                <a:spcPts val="2300"/>
              </a:lnSpc>
              <a:spcBef>
                <a:spcPts val="270"/>
              </a:spcBef>
            </a:pPr>
            <a:r>
              <a:rPr sz="2400" spc="50" dirty="0">
                <a:latin typeface="Microsoft Sans Serif"/>
                <a:cs typeface="Microsoft Sans Serif"/>
              </a:rPr>
              <a:t>руководствоваться</a:t>
            </a:r>
            <a:r>
              <a:rPr sz="2400" spc="-1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им</a:t>
            </a:r>
            <a:r>
              <a:rPr sz="2400" spc="-16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-1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реальной </a:t>
            </a:r>
            <a:r>
              <a:rPr sz="2400" spc="10" dirty="0">
                <a:latin typeface="Microsoft Sans Serif"/>
                <a:cs typeface="Microsoft Sans Serif"/>
              </a:rPr>
              <a:t>практической</a:t>
            </a:r>
            <a:r>
              <a:rPr sz="2400" spc="220" dirty="0">
                <a:latin typeface="Microsoft Sans Serif"/>
                <a:cs typeface="Microsoft Sans Serif"/>
              </a:rPr>
              <a:t> </a:t>
            </a:r>
            <a:r>
              <a:rPr sz="2400" spc="40" dirty="0">
                <a:latin typeface="Microsoft Sans Serif"/>
                <a:cs typeface="Microsoft Sans Serif"/>
              </a:rPr>
              <a:t>ситуации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2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400" spc="-330" dirty="0">
                <a:solidFill>
                  <a:srgbClr val="00A8D5"/>
                </a:solidFill>
                <a:latin typeface="Arial Black"/>
                <a:cs typeface="Arial Black"/>
              </a:rPr>
              <a:t>Примеры</a:t>
            </a:r>
            <a:endParaRPr sz="2400">
              <a:latin typeface="Arial Black"/>
              <a:cs typeface="Arial Black"/>
            </a:endParaRPr>
          </a:p>
          <a:p>
            <a:pPr marL="31115">
              <a:lnSpc>
                <a:spcPts val="2590"/>
              </a:lnSpc>
              <a:spcBef>
                <a:spcPts val="1190"/>
              </a:spcBef>
            </a:pPr>
            <a:r>
              <a:rPr sz="2400" dirty="0">
                <a:latin typeface="Microsoft Sans Serif"/>
                <a:cs typeface="Microsoft Sans Serif"/>
              </a:rPr>
              <a:t>Знает,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70" dirty="0">
                <a:latin typeface="Microsoft Sans Serif"/>
                <a:cs typeface="Microsoft Sans Serif"/>
              </a:rPr>
              <a:t>что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нельзя пользоваться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лифтом</a:t>
            </a:r>
            <a:endParaRPr sz="2400">
              <a:latin typeface="Microsoft Sans Serif"/>
              <a:cs typeface="Microsoft Sans Serif"/>
            </a:endParaRPr>
          </a:p>
          <a:p>
            <a:pPr marL="31115">
              <a:lnSpc>
                <a:spcPts val="2305"/>
              </a:lnSpc>
            </a:pPr>
            <a:r>
              <a:rPr sz="2400" dirty="0">
                <a:latin typeface="Microsoft Sans Serif"/>
                <a:cs typeface="Microsoft Sans Serif"/>
              </a:rPr>
              <a:t>во</a:t>
            </a:r>
            <a:r>
              <a:rPr sz="2400" spc="-9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время</a:t>
            </a:r>
            <a:r>
              <a:rPr sz="2400" spc="-10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пожара,</a:t>
            </a:r>
            <a:r>
              <a:rPr sz="2400" spc="-95" dirty="0">
                <a:latin typeface="Microsoft Sans Serif"/>
                <a:cs typeface="Microsoft Sans Serif"/>
              </a:rPr>
              <a:t> </a:t>
            </a:r>
            <a:r>
              <a:rPr sz="2400" spc="80" dirty="0">
                <a:latin typeface="Microsoft Sans Serif"/>
                <a:cs typeface="Microsoft Sans Serif"/>
              </a:rPr>
              <a:t>но</a:t>
            </a:r>
            <a:r>
              <a:rPr sz="2400" spc="-9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во</a:t>
            </a:r>
            <a:r>
              <a:rPr sz="2400" spc="-9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время</a:t>
            </a:r>
            <a:r>
              <a:rPr sz="2400" spc="-95" dirty="0">
                <a:latin typeface="Microsoft Sans Serif"/>
                <a:cs typeface="Microsoft Sans Serif"/>
              </a:rPr>
              <a:t> </a:t>
            </a:r>
            <a:r>
              <a:rPr sz="2400" spc="35" dirty="0">
                <a:latin typeface="Microsoft Sans Serif"/>
                <a:cs typeface="Microsoft Sans Serif"/>
              </a:rPr>
              <a:t>учебной</a:t>
            </a:r>
            <a:endParaRPr sz="2400">
              <a:latin typeface="Microsoft Sans Serif"/>
              <a:cs typeface="Microsoft Sans Serif"/>
            </a:endParaRPr>
          </a:p>
          <a:p>
            <a:pPr marL="31115">
              <a:lnSpc>
                <a:spcPts val="2595"/>
              </a:lnSpc>
            </a:pPr>
            <a:r>
              <a:rPr sz="2400" spc="70" dirty="0">
                <a:latin typeface="Microsoft Sans Serif"/>
                <a:cs typeface="Microsoft Sans Serif"/>
              </a:rPr>
              <a:t>тревоги</a:t>
            </a:r>
            <a:r>
              <a:rPr sz="2400" spc="-150" dirty="0">
                <a:latin typeface="Microsoft Sans Serif"/>
                <a:cs typeface="Microsoft Sans Serif"/>
              </a:rPr>
              <a:t> </a:t>
            </a:r>
            <a:r>
              <a:rPr sz="2400" spc="50" dirty="0">
                <a:latin typeface="Microsoft Sans Serif"/>
                <a:cs typeface="Microsoft Sans Serif"/>
              </a:rPr>
              <a:t>идёт</a:t>
            </a:r>
            <a:r>
              <a:rPr sz="2400" spc="-16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к</a:t>
            </a:r>
            <a:r>
              <a:rPr sz="2400" spc="-1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лифту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8143" y="2249525"/>
            <a:ext cx="4664202" cy="361530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766804" y="6336402"/>
            <a:ext cx="200660" cy="26924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9845">
              <a:lnSpc>
                <a:spcPct val="100000"/>
              </a:lnSpc>
              <a:spcBef>
                <a:spcPts val="335"/>
              </a:spcBef>
            </a:pPr>
            <a:fld id="{81D60167-4931-47E6-BA6A-407CBD079E47}" type="slidenum">
              <a:rPr sz="1200" spc="-25" dirty="0">
                <a:solidFill>
                  <a:srgbClr val="FF5C51"/>
                </a:solidFill>
                <a:latin typeface="Microsoft Sans Serif"/>
                <a:cs typeface="Microsoft Sans Serif"/>
              </a:rPr>
              <a:t>5</a:t>
            </a:fld>
            <a:endParaRPr sz="1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7901" y="5019421"/>
            <a:ext cx="610235" cy="458470"/>
          </a:xfrm>
          <a:custGeom>
            <a:avLst/>
            <a:gdLst/>
            <a:ahLst/>
            <a:cxnLst/>
            <a:rect l="l" t="t" r="r" b="b"/>
            <a:pathLst>
              <a:path w="610235" h="458470">
                <a:moveTo>
                  <a:pt x="609981" y="0"/>
                </a:moveTo>
                <a:lnTo>
                  <a:pt x="0" y="458088"/>
                </a:lnTo>
              </a:path>
            </a:pathLst>
          </a:custGeom>
          <a:ln w="92075">
            <a:solidFill>
              <a:srgbClr val="00A8D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233041" y="2003805"/>
            <a:ext cx="7390765" cy="4172585"/>
            <a:chOff x="2233041" y="2003805"/>
            <a:chExt cx="7390765" cy="41725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46591" y="3549707"/>
              <a:ext cx="1494393" cy="63140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33041" y="2003805"/>
              <a:ext cx="7390257" cy="417222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97256" y="1398524"/>
            <a:ext cx="1088707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Microsoft Sans Serif"/>
                <a:cs typeface="Microsoft Sans Serif"/>
              </a:rPr>
              <a:t>Функциональная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грамотность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340" dirty="0">
                <a:latin typeface="Microsoft Sans Serif"/>
                <a:cs typeface="Microsoft Sans Serif"/>
              </a:rPr>
              <a:t>–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50" dirty="0">
                <a:solidFill>
                  <a:srgbClr val="FF0000"/>
                </a:solidFill>
                <a:latin typeface="Microsoft Sans Serif"/>
                <a:cs typeface="Microsoft Sans Serif"/>
              </a:rPr>
              <a:t>способность</a:t>
            </a:r>
            <a:r>
              <a:rPr sz="1400" spc="-10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применять</a:t>
            </a:r>
            <a:r>
              <a:rPr sz="1400" spc="-70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приобретаемые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течение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жизни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знания,</a:t>
            </a:r>
            <a:r>
              <a:rPr sz="1400" spc="1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умения</a:t>
            </a:r>
            <a:r>
              <a:rPr sz="1400" spc="-1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и</a:t>
            </a:r>
            <a:r>
              <a:rPr sz="1400" spc="2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навыки</a:t>
            </a:r>
            <a:r>
              <a:rPr sz="1400" spc="1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для</a:t>
            </a:r>
            <a:r>
              <a:rPr sz="1400" spc="20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0000"/>
                </a:solidFill>
                <a:latin typeface="Microsoft Sans Serif"/>
                <a:cs typeface="Microsoft Sans Serif"/>
              </a:rPr>
              <a:t>решения </a:t>
            </a:r>
            <a:r>
              <a:rPr sz="1400" spc="10" dirty="0">
                <a:latin typeface="Microsoft Sans Serif"/>
                <a:cs typeface="Microsoft Sans Serif"/>
              </a:rPr>
              <a:t>максимально</a:t>
            </a:r>
            <a:r>
              <a:rPr sz="1400" spc="-70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широкого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диапазона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solidFill>
                  <a:srgbClr val="FF0000"/>
                </a:solidFill>
                <a:latin typeface="Microsoft Sans Serif"/>
                <a:cs typeface="Microsoft Sans Serif"/>
              </a:rPr>
              <a:t>жизненных</a:t>
            </a:r>
            <a:r>
              <a:rPr sz="1400" spc="-4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0000"/>
                </a:solidFill>
                <a:latin typeface="Microsoft Sans Serif"/>
                <a:cs typeface="Microsoft Sans Serif"/>
              </a:rPr>
              <a:t>задач</a:t>
            </a:r>
            <a:r>
              <a:rPr sz="1400" spc="-2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различных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сферах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spc="10" dirty="0">
                <a:latin typeface="Microsoft Sans Serif"/>
                <a:cs typeface="Microsoft Sans Serif"/>
              </a:rPr>
              <a:t>человеческой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деятельности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32653" y="2360167"/>
            <a:ext cx="13779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5720">
              <a:lnSpc>
                <a:spcPct val="100000"/>
              </a:lnSpc>
              <a:spcBef>
                <a:spcPts val="95"/>
              </a:spcBef>
            </a:pPr>
            <a:r>
              <a:rPr sz="1600" spc="-160" dirty="0">
                <a:latin typeface="Arial Black"/>
                <a:cs typeface="Arial Black"/>
              </a:rPr>
              <a:t>Читательская </a:t>
            </a:r>
            <a:r>
              <a:rPr sz="1600" spc="-95" dirty="0">
                <a:latin typeface="Arial Black"/>
                <a:cs typeface="Arial Black"/>
              </a:rPr>
              <a:t>грамотность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74077" y="2956051"/>
            <a:ext cx="137287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spc="-114" dirty="0">
                <a:latin typeface="Arial Black"/>
                <a:cs typeface="Arial Black"/>
              </a:rPr>
              <a:t>Естественно- </a:t>
            </a:r>
            <a:r>
              <a:rPr sz="1600" spc="-35" dirty="0">
                <a:latin typeface="Arial Black"/>
                <a:cs typeface="Arial Black"/>
              </a:rPr>
              <a:t>научная </a:t>
            </a:r>
            <a:r>
              <a:rPr sz="1600" spc="-70" dirty="0">
                <a:latin typeface="Arial Black"/>
                <a:cs typeface="Arial Black"/>
              </a:rPr>
              <a:t>грамотность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71715" y="4345051"/>
            <a:ext cx="13271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9055">
              <a:lnSpc>
                <a:spcPct val="100000"/>
              </a:lnSpc>
              <a:spcBef>
                <a:spcPts val="95"/>
              </a:spcBef>
            </a:pPr>
            <a:r>
              <a:rPr sz="1600" spc="-155" dirty="0">
                <a:latin typeface="Arial Black"/>
                <a:cs typeface="Arial Black"/>
              </a:rPr>
              <a:t>Глобальные </a:t>
            </a:r>
            <a:r>
              <a:rPr sz="1600" spc="-165" dirty="0">
                <a:latin typeface="Arial Black"/>
                <a:cs typeface="Arial Black"/>
              </a:rPr>
              <a:t>компетенции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21300" y="4863210"/>
            <a:ext cx="11906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0645" marR="5080" indent="-68580">
              <a:lnSpc>
                <a:spcPct val="100000"/>
              </a:lnSpc>
              <a:spcBef>
                <a:spcPts val="95"/>
              </a:spcBef>
            </a:pPr>
            <a:r>
              <a:rPr sz="1600" spc="-145" dirty="0">
                <a:latin typeface="Arial Black"/>
                <a:cs typeface="Arial Black"/>
              </a:rPr>
              <a:t>Креативное </a:t>
            </a:r>
            <a:r>
              <a:rPr sz="1600" spc="-165" dirty="0">
                <a:latin typeface="Arial Black"/>
                <a:cs typeface="Arial Black"/>
              </a:rPr>
              <a:t>мышление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02939" y="2981324"/>
            <a:ext cx="128778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Arial Black"/>
                <a:cs typeface="Arial Black"/>
              </a:rPr>
              <a:t>Математи- ческая </a:t>
            </a:r>
            <a:r>
              <a:rPr sz="1600" spc="-130" dirty="0">
                <a:latin typeface="Arial Black"/>
                <a:cs typeface="Arial Black"/>
              </a:rPr>
              <a:t>грамотность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43147" y="4323715"/>
            <a:ext cx="12877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">
              <a:lnSpc>
                <a:spcPct val="100000"/>
              </a:lnSpc>
              <a:spcBef>
                <a:spcPts val="95"/>
              </a:spcBef>
            </a:pPr>
            <a:r>
              <a:rPr sz="1600" spc="-160" dirty="0">
                <a:latin typeface="Arial Black"/>
                <a:cs typeface="Arial Black"/>
              </a:rPr>
              <a:t>Финансовая </a:t>
            </a:r>
            <a:r>
              <a:rPr sz="1600" spc="-130" dirty="0">
                <a:latin typeface="Arial Black"/>
                <a:cs typeface="Arial Black"/>
              </a:rPr>
              <a:t>грамотность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89552" y="6129020"/>
            <a:ext cx="34099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70" dirty="0">
                <a:latin typeface="Arial Black"/>
                <a:cs typeface="Arial Black"/>
              </a:rPr>
              <a:t>Совместное</a:t>
            </a:r>
            <a:r>
              <a:rPr sz="1800" spc="-210" dirty="0">
                <a:latin typeface="Arial Black"/>
                <a:cs typeface="Arial Black"/>
              </a:rPr>
              <a:t> решение</a:t>
            </a:r>
            <a:r>
              <a:rPr sz="1800" spc="-204" dirty="0">
                <a:latin typeface="Arial Black"/>
                <a:cs typeface="Arial Black"/>
              </a:rPr>
              <a:t> </a:t>
            </a:r>
            <a:r>
              <a:rPr sz="1800" spc="-155" dirty="0">
                <a:latin typeface="Arial Black"/>
                <a:cs typeface="Arial Black"/>
              </a:rPr>
              <a:t>проблем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32688" y="5260855"/>
            <a:ext cx="2045335" cy="1529080"/>
            <a:chOff x="932688" y="5260855"/>
            <a:chExt cx="2045335" cy="1529080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2688" y="5260855"/>
              <a:ext cx="2045208" cy="152857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196" y="5718048"/>
              <a:ext cx="1566672" cy="66753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78141" y="5287264"/>
              <a:ext cx="1959610" cy="1442085"/>
            </a:xfrm>
            <a:custGeom>
              <a:avLst/>
              <a:gdLst/>
              <a:ahLst/>
              <a:cxnLst/>
              <a:rect l="l" t="t" r="r" b="b"/>
              <a:pathLst>
                <a:path w="1959610" h="1442084">
                  <a:moveTo>
                    <a:pt x="0" y="720750"/>
                  </a:moveTo>
                  <a:lnTo>
                    <a:pt x="1550" y="679849"/>
                  </a:lnTo>
                  <a:lnTo>
                    <a:pt x="6147" y="639548"/>
                  </a:lnTo>
                  <a:lnTo>
                    <a:pt x="13707" y="599905"/>
                  </a:lnTo>
                  <a:lnTo>
                    <a:pt x="24147" y="560983"/>
                  </a:lnTo>
                  <a:lnTo>
                    <a:pt x="37386" y="522843"/>
                  </a:lnTo>
                  <a:lnTo>
                    <a:pt x="53340" y="485544"/>
                  </a:lnTo>
                  <a:lnTo>
                    <a:pt x="71927" y="449148"/>
                  </a:lnTo>
                  <a:lnTo>
                    <a:pt x="93064" y="413716"/>
                  </a:lnTo>
                  <a:lnTo>
                    <a:pt x="116668" y="379308"/>
                  </a:lnTo>
                  <a:lnTo>
                    <a:pt x="142657" y="345986"/>
                  </a:lnTo>
                  <a:lnTo>
                    <a:pt x="170947" y="313810"/>
                  </a:lnTo>
                  <a:lnTo>
                    <a:pt x="201457" y="282841"/>
                  </a:lnTo>
                  <a:lnTo>
                    <a:pt x="234104" y="253140"/>
                  </a:lnTo>
                  <a:lnTo>
                    <a:pt x="268804" y="224768"/>
                  </a:lnTo>
                  <a:lnTo>
                    <a:pt x="305476" y="197785"/>
                  </a:lnTo>
                  <a:lnTo>
                    <a:pt x="344036" y="172253"/>
                  </a:lnTo>
                  <a:lnTo>
                    <a:pt x="384403" y="148232"/>
                  </a:lnTo>
                  <a:lnTo>
                    <a:pt x="426492" y="125782"/>
                  </a:lnTo>
                  <a:lnTo>
                    <a:pt x="470222" y="104966"/>
                  </a:lnTo>
                  <a:lnTo>
                    <a:pt x="515510" y="85844"/>
                  </a:lnTo>
                  <a:lnTo>
                    <a:pt x="562273" y="68476"/>
                  </a:lnTo>
                  <a:lnTo>
                    <a:pt x="610428" y="52924"/>
                  </a:lnTo>
                  <a:lnTo>
                    <a:pt x="659894" y="39248"/>
                  </a:lnTo>
                  <a:lnTo>
                    <a:pt x="710586" y="27509"/>
                  </a:lnTo>
                  <a:lnTo>
                    <a:pt x="762424" y="17768"/>
                  </a:lnTo>
                  <a:lnTo>
                    <a:pt x="815322" y="10085"/>
                  </a:lnTo>
                  <a:lnTo>
                    <a:pt x="869200" y="4523"/>
                  </a:lnTo>
                  <a:lnTo>
                    <a:pt x="923975" y="1140"/>
                  </a:lnTo>
                  <a:lnTo>
                    <a:pt x="979563" y="0"/>
                  </a:lnTo>
                  <a:lnTo>
                    <a:pt x="1035152" y="1140"/>
                  </a:lnTo>
                  <a:lnTo>
                    <a:pt x="1089927" y="4523"/>
                  </a:lnTo>
                  <a:lnTo>
                    <a:pt x="1143807" y="10085"/>
                  </a:lnTo>
                  <a:lnTo>
                    <a:pt x="1196709" y="17768"/>
                  </a:lnTo>
                  <a:lnTo>
                    <a:pt x="1248549" y="27509"/>
                  </a:lnTo>
                  <a:lnTo>
                    <a:pt x="1299245" y="39248"/>
                  </a:lnTo>
                  <a:lnTo>
                    <a:pt x="1348715" y="52924"/>
                  </a:lnTo>
                  <a:lnTo>
                    <a:pt x="1396875" y="68476"/>
                  </a:lnTo>
                  <a:lnTo>
                    <a:pt x="1443643" y="85844"/>
                  </a:lnTo>
                  <a:lnTo>
                    <a:pt x="1488936" y="104966"/>
                  </a:lnTo>
                  <a:lnTo>
                    <a:pt x="1532671" y="125782"/>
                  </a:lnTo>
                  <a:lnTo>
                    <a:pt x="1574766" y="148232"/>
                  </a:lnTo>
                  <a:lnTo>
                    <a:pt x="1615138" y="172253"/>
                  </a:lnTo>
                  <a:lnTo>
                    <a:pt x="1653705" y="197785"/>
                  </a:lnTo>
                  <a:lnTo>
                    <a:pt x="1690382" y="224768"/>
                  </a:lnTo>
                  <a:lnTo>
                    <a:pt x="1725089" y="253140"/>
                  </a:lnTo>
                  <a:lnTo>
                    <a:pt x="1757741" y="282841"/>
                  </a:lnTo>
                  <a:lnTo>
                    <a:pt x="1788257" y="313810"/>
                  </a:lnTo>
                  <a:lnTo>
                    <a:pt x="1816553" y="345986"/>
                  </a:lnTo>
                  <a:lnTo>
                    <a:pt x="1842547" y="379308"/>
                  </a:lnTo>
                  <a:lnTo>
                    <a:pt x="1866156" y="413716"/>
                  </a:lnTo>
                  <a:lnTo>
                    <a:pt x="1887297" y="449148"/>
                  </a:lnTo>
                  <a:lnTo>
                    <a:pt x="1905888" y="485544"/>
                  </a:lnTo>
                  <a:lnTo>
                    <a:pt x="1921845" y="522843"/>
                  </a:lnTo>
                  <a:lnTo>
                    <a:pt x="1935087" y="560983"/>
                  </a:lnTo>
                  <a:lnTo>
                    <a:pt x="1945531" y="599905"/>
                  </a:lnTo>
                  <a:lnTo>
                    <a:pt x="1953092" y="639548"/>
                  </a:lnTo>
                  <a:lnTo>
                    <a:pt x="1957690" y="679849"/>
                  </a:lnTo>
                  <a:lnTo>
                    <a:pt x="1959241" y="720750"/>
                  </a:lnTo>
                  <a:lnTo>
                    <a:pt x="1957690" y="761652"/>
                  </a:lnTo>
                  <a:lnTo>
                    <a:pt x="1953092" y="801955"/>
                  </a:lnTo>
                  <a:lnTo>
                    <a:pt x="1945531" y="841598"/>
                  </a:lnTo>
                  <a:lnTo>
                    <a:pt x="1935087" y="880522"/>
                  </a:lnTo>
                  <a:lnTo>
                    <a:pt x="1921845" y="918664"/>
                  </a:lnTo>
                  <a:lnTo>
                    <a:pt x="1905888" y="955964"/>
                  </a:lnTo>
                  <a:lnTo>
                    <a:pt x="1887297" y="992361"/>
                  </a:lnTo>
                  <a:lnTo>
                    <a:pt x="1866156" y="1027794"/>
                  </a:lnTo>
                  <a:lnTo>
                    <a:pt x="1842547" y="1062203"/>
                  </a:lnTo>
                  <a:lnTo>
                    <a:pt x="1816553" y="1095526"/>
                  </a:lnTo>
                  <a:lnTo>
                    <a:pt x="1788257" y="1127703"/>
                  </a:lnTo>
                  <a:lnTo>
                    <a:pt x="1757741" y="1158673"/>
                  </a:lnTo>
                  <a:lnTo>
                    <a:pt x="1725089" y="1188376"/>
                  </a:lnTo>
                  <a:lnTo>
                    <a:pt x="1690382" y="1216749"/>
                  </a:lnTo>
                  <a:lnTo>
                    <a:pt x="1653705" y="1243733"/>
                  </a:lnTo>
                  <a:lnTo>
                    <a:pt x="1615138" y="1269266"/>
                  </a:lnTo>
                  <a:lnTo>
                    <a:pt x="1574766" y="1293288"/>
                  </a:lnTo>
                  <a:lnTo>
                    <a:pt x="1532671" y="1315738"/>
                  </a:lnTo>
                  <a:lnTo>
                    <a:pt x="1488936" y="1336555"/>
                  </a:lnTo>
                  <a:lnTo>
                    <a:pt x="1443643" y="1355678"/>
                  </a:lnTo>
                  <a:lnTo>
                    <a:pt x="1396875" y="1373046"/>
                  </a:lnTo>
                  <a:lnTo>
                    <a:pt x="1348715" y="1388599"/>
                  </a:lnTo>
                  <a:lnTo>
                    <a:pt x="1299245" y="1402276"/>
                  </a:lnTo>
                  <a:lnTo>
                    <a:pt x="1248549" y="1414015"/>
                  </a:lnTo>
                  <a:lnTo>
                    <a:pt x="1196709" y="1423757"/>
                  </a:lnTo>
                  <a:lnTo>
                    <a:pt x="1143807" y="1431439"/>
                  </a:lnTo>
                  <a:lnTo>
                    <a:pt x="1089927" y="1437002"/>
                  </a:lnTo>
                  <a:lnTo>
                    <a:pt x="1035152" y="1440385"/>
                  </a:lnTo>
                  <a:lnTo>
                    <a:pt x="979563" y="1441526"/>
                  </a:lnTo>
                  <a:lnTo>
                    <a:pt x="923975" y="1440385"/>
                  </a:lnTo>
                  <a:lnTo>
                    <a:pt x="869200" y="1437002"/>
                  </a:lnTo>
                  <a:lnTo>
                    <a:pt x="815322" y="1431439"/>
                  </a:lnTo>
                  <a:lnTo>
                    <a:pt x="762424" y="1423757"/>
                  </a:lnTo>
                  <a:lnTo>
                    <a:pt x="710586" y="1414015"/>
                  </a:lnTo>
                  <a:lnTo>
                    <a:pt x="659894" y="1402276"/>
                  </a:lnTo>
                  <a:lnTo>
                    <a:pt x="610428" y="1388599"/>
                  </a:lnTo>
                  <a:lnTo>
                    <a:pt x="562273" y="1373046"/>
                  </a:lnTo>
                  <a:lnTo>
                    <a:pt x="515510" y="1355678"/>
                  </a:lnTo>
                  <a:lnTo>
                    <a:pt x="470222" y="1336555"/>
                  </a:lnTo>
                  <a:lnTo>
                    <a:pt x="426492" y="1315738"/>
                  </a:lnTo>
                  <a:lnTo>
                    <a:pt x="384403" y="1293288"/>
                  </a:lnTo>
                  <a:lnTo>
                    <a:pt x="344036" y="1269266"/>
                  </a:lnTo>
                  <a:lnTo>
                    <a:pt x="305476" y="1243733"/>
                  </a:lnTo>
                  <a:lnTo>
                    <a:pt x="268804" y="1216749"/>
                  </a:lnTo>
                  <a:lnTo>
                    <a:pt x="234104" y="1188376"/>
                  </a:lnTo>
                  <a:lnTo>
                    <a:pt x="201457" y="1158673"/>
                  </a:lnTo>
                  <a:lnTo>
                    <a:pt x="170947" y="1127703"/>
                  </a:lnTo>
                  <a:lnTo>
                    <a:pt x="142657" y="1095526"/>
                  </a:lnTo>
                  <a:lnTo>
                    <a:pt x="116668" y="1062203"/>
                  </a:lnTo>
                  <a:lnTo>
                    <a:pt x="93064" y="1027794"/>
                  </a:lnTo>
                  <a:lnTo>
                    <a:pt x="71927" y="992361"/>
                  </a:lnTo>
                  <a:lnTo>
                    <a:pt x="53340" y="955964"/>
                  </a:lnTo>
                  <a:lnTo>
                    <a:pt x="37386" y="918664"/>
                  </a:lnTo>
                  <a:lnTo>
                    <a:pt x="24147" y="880522"/>
                  </a:lnTo>
                  <a:lnTo>
                    <a:pt x="13707" y="841598"/>
                  </a:lnTo>
                  <a:lnTo>
                    <a:pt x="6147" y="801955"/>
                  </a:lnTo>
                  <a:lnTo>
                    <a:pt x="1550" y="761652"/>
                  </a:lnTo>
                  <a:lnTo>
                    <a:pt x="0" y="720750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324736" y="5771184"/>
            <a:ext cx="126428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3510" marR="5080" indent="-131445">
              <a:lnSpc>
                <a:spcPct val="100000"/>
              </a:lnSpc>
              <a:spcBef>
                <a:spcPts val="100"/>
              </a:spcBef>
            </a:pPr>
            <a:r>
              <a:rPr sz="1400" spc="10" dirty="0">
                <a:latin typeface="Microsoft Sans Serif"/>
                <a:cs typeface="Microsoft Sans Serif"/>
              </a:rPr>
              <a:t>Грамотность</a:t>
            </a:r>
            <a:r>
              <a:rPr sz="1400" spc="100" dirty="0">
                <a:latin typeface="Microsoft Sans Serif"/>
                <a:cs typeface="Microsoft Sans Serif"/>
              </a:rPr>
              <a:t> </a:t>
            </a:r>
            <a:r>
              <a:rPr sz="1400" spc="-50" dirty="0">
                <a:latin typeface="Microsoft Sans Serif"/>
                <a:cs typeface="Microsoft Sans Serif"/>
              </a:rPr>
              <a:t>в </a:t>
            </a:r>
            <a:r>
              <a:rPr sz="1400" dirty="0">
                <a:latin typeface="Microsoft Sans Serif"/>
                <a:cs typeface="Microsoft Sans Serif"/>
              </a:rPr>
              <a:t>области</a:t>
            </a:r>
            <a:r>
              <a:rPr sz="1400" spc="8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ИИ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9514331" y="1880616"/>
            <a:ext cx="2146300" cy="1582420"/>
            <a:chOff x="9514331" y="1880616"/>
            <a:chExt cx="2146300" cy="1582420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14331" y="1880616"/>
              <a:ext cx="2145792" cy="15819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791699" y="2365222"/>
              <a:ext cx="1623059" cy="66753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9560178" y="1906778"/>
              <a:ext cx="2059939" cy="1494790"/>
            </a:xfrm>
            <a:custGeom>
              <a:avLst/>
              <a:gdLst/>
              <a:ahLst/>
              <a:cxnLst/>
              <a:rect l="l" t="t" r="r" b="b"/>
              <a:pathLst>
                <a:path w="2059940" h="1494789">
                  <a:moveTo>
                    <a:pt x="0" y="747395"/>
                  </a:moveTo>
                  <a:lnTo>
                    <a:pt x="1427" y="707703"/>
                  </a:lnTo>
                  <a:lnTo>
                    <a:pt x="5661" y="668552"/>
                  </a:lnTo>
                  <a:lnTo>
                    <a:pt x="12632" y="629991"/>
                  </a:lnTo>
                  <a:lnTo>
                    <a:pt x="22267" y="592073"/>
                  </a:lnTo>
                  <a:lnTo>
                    <a:pt x="34496" y="554849"/>
                  </a:lnTo>
                  <a:lnTo>
                    <a:pt x="49247" y="518371"/>
                  </a:lnTo>
                  <a:lnTo>
                    <a:pt x="66450" y="482691"/>
                  </a:lnTo>
                  <a:lnTo>
                    <a:pt x="86033" y="447860"/>
                  </a:lnTo>
                  <a:lnTo>
                    <a:pt x="107925" y="413930"/>
                  </a:lnTo>
                  <a:lnTo>
                    <a:pt x="132055" y="380953"/>
                  </a:lnTo>
                  <a:lnTo>
                    <a:pt x="158352" y="348980"/>
                  </a:lnTo>
                  <a:lnTo>
                    <a:pt x="186744" y="318063"/>
                  </a:lnTo>
                  <a:lnTo>
                    <a:pt x="217161" y="288254"/>
                  </a:lnTo>
                  <a:lnTo>
                    <a:pt x="249531" y="259604"/>
                  </a:lnTo>
                  <a:lnTo>
                    <a:pt x="283783" y="232165"/>
                  </a:lnTo>
                  <a:lnTo>
                    <a:pt x="319846" y="205989"/>
                  </a:lnTo>
                  <a:lnTo>
                    <a:pt x="357649" y="181127"/>
                  </a:lnTo>
                  <a:lnTo>
                    <a:pt x="397120" y="157631"/>
                  </a:lnTo>
                  <a:lnTo>
                    <a:pt x="438189" y="135553"/>
                  </a:lnTo>
                  <a:lnTo>
                    <a:pt x="480784" y="114944"/>
                  </a:lnTo>
                  <a:lnTo>
                    <a:pt x="524835" y="95856"/>
                  </a:lnTo>
                  <a:lnTo>
                    <a:pt x="570269" y="78341"/>
                  </a:lnTo>
                  <a:lnTo>
                    <a:pt x="617016" y="62450"/>
                  </a:lnTo>
                  <a:lnTo>
                    <a:pt x="665005" y="48235"/>
                  </a:lnTo>
                  <a:lnTo>
                    <a:pt x="714164" y="35748"/>
                  </a:lnTo>
                  <a:lnTo>
                    <a:pt x="764423" y="25040"/>
                  </a:lnTo>
                  <a:lnTo>
                    <a:pt x="815709" y="16163"/>
                  </a:lnTo>
                  <a:lnTo>
                    <a:pt x="867953" y="9169"/>
                  </a:lnTo>
                  <a:lnTo>
                    <a:pt x="921083" y="4109"/>
                  </a:lnTo>
                  <a:lnTo>
                    <a:pt x="975027" y="1036"/>
                  </a:lnTo>
                  <a:lnTo>
                    <a:pt x="1029716" y="0"/>
                  </a:lnTo>
                  <a:lnTo>
                    <a:pt x="1084404" y="1036"/>
                  </a:lnTo>
                  <a:lnTo>
                    <a:pt x="1138348" y="4109"/>
                  </a:lnTo>
                  <a:lnTo>
                    <a:pt x="1191478" y="9169"/>
                  </a:lnTo>
                  <a:lnTo>
                    <a:pt x="1243722" y="16163"/>
                  </a:lnTo>
                  <a:lnTo>
                    <a:pt x="1295008" y="25040"/>
                  </a:lnTo>
                  <a:lnTo>
                    <a:pt x="1345267" y="35748"/>
                  </a:lnTo>
                  <a:lnTo>
                    <a:pt x="1394426" y="48235"/>
                  </a:lnTo>
                  <a:lnTo>
                    <a:pt x="1442415" y="62450"/>
                  </a:lnTo>
                  <a:lnTo>
                    <a:pt x="1489162" y="78341"/>
                  </a:lnTo>
                  <a:lnTo>
                    <a:pt x="1534596" y="95856"/>
                  </a:lnTo>
                  <a:lnTo>
                    <a:pt x="1578647" y="114944"/>
                  </a:lnTo>
                  <a:lnTo>
                    <a:pt x="1621242" y="135553"/>
                  </a:lnTo>
                  <a:lnTo>
                    <a:pt x="1662311" y="157631"/>
                  </a:lnTo>
                  <a:lnTo>
                    <a:pt x="1701782" y="181127"/>
                  </a:lnTo>
                  <a:lnTo>
                    <a:pt x="1739585" y="205989"/>
                  </a:lnTo>
                  <a:lnTo>
                    <a:pt x="1775648" y="232165"/>
                  </a:lnTo>
                  <a:lnTo>
                    <a:pt x="1809900" y="259604"/>
                  </a:lnTo>
                  <a:lnTo>
                    <a:pt x="1842270" y="288254"/>
                  </a:lnTo>
                  <a:lnTo>
                    <a:pt x="1872687" y="318063"/>
                  </a:lnTo>
                  <a:lnTo>
                    <a:pt x="1901079" y="348980"/>
                  </a:lnTo>
                  <a:lnTo>
                    <a:pt x="1927376" y="380953"/>
                  </a:lnTo>
                  <a:lnTo>
                    <a:pt x="1951506" y="413930"/>
                  </a:lnTo>
                  <a:lnTo>
                    <a:pt x="1973398" y="447860"/>
                  </a:lnTo>
                  <a:lnTo>
                    <a:pt x="1992981" y="482691"/>
                  </a:lnTo>
                  <a:lnTo>
                    <a:pt x="2010184" y="518371"/>
                  </a:lnTo>
                  <a:lnTo>
                    <a:pt x="2024935" y="554849"/>
                  </a:lnTo>
                  <a:lnTo>
                    <a:pt x="2037164" y="592073"/>
                  </a:lnTo>
                  <a:lnTo>
                    <a:pt x="2046799" y="629991"/>
                  </a:lnTo>
                  <a:lnTo>
                    <a:pt x="2053770" y="668552"/>
                  </a:lnTo>
                  <a:lnTo>
                    <a:pt x="2058004" y="707703"/>
                  </a:lnTo>
                  <a:lnTo>
                    <a:pt x="2059431" y="747395"/>
                  </a:lnTo>
                  <a:lnTo>
                    <a:pt x="2058004" y="787086"/>
                  </a:lnTo>
                  <a:lnTo>
                    <a:pt x="2053770" y="826237"/>
                  </a:lnTo>
                  <a:lnTo>
                    <a:pt x="2046799" y="864798"/>
                  </a:lnTo>
                  <a:lnTo>
                    <a:pt x="2037164" y="902716"/>
                  </a:lnTo>
                  <a:lnTo>
                    <a:pt x="2024935" y="939940"/>
                  </a:lnTo>
                  <a:lnTo>
                    <a:pt x="2010184" y="976418"/>
                  </a:lnTo>
                  <a:lnTo>
                    <a:pt x="1992981" y="1012098"/>
                  </a:lnTo>
                  <a:lnTo>
                    <a:pt x="1973398" y="1046929"/>
                  </a:lnTo>
                  <a:lnTo>
                    <a:pt x="1951506" y="1080859"/>
                  </a:lnTo>
                  <a:lnTo>
                    <a:pt x="1927376" y="1113836"/>
                  </a:lnTo>
                  <a:lnTo>
                    <a:pt x="1901079" y="1145809"/>
                  </a:lnTo>
                  <a:lnTo>
                    <a:pt x="1872687" y="1176726"/>
                  </a:lnTo>
                  <a:lnTo>
                    <a:pt x="1842270" y="1206535"/>
                  </a:lnTo>
                  <a:lnTo>
                    <a:pt x="1809900" y="1235185"/>
                  </a:lnTo>
                  <a:lnTo>
                    <a:pt x="1775648" y="1262624"/>
                  </a:lnTo>
                  <a:lnTo>
                    <a:pt x="1739585" y="1288800"/>
                  </a:lnTo>
                  <a:lnTo>
                    <a:pt x="1701782" y="1313662"/>
                  </a:lnTo>
                  <a:lnTo>
                    <a:pt x="1662311" y="1337158"/>
                  </a:lnTo>
                  <a:lnTo>
                    <a:pt x="1621242" y="1359236"/>
                  </a:lnTo>
                  <a:lnTo>
                    <a:pt x="1578647" y="1379845"/>
                  </a:lnTo>
                  <a:lnTo>
                    <a:pt x="1534596" y="1398933"/>
                  </a:lnTo>
                  <a:lnTo>
                    <a:pt x="1489162" y="1416448"/>
                  </a:lnTo>
                  <a:lnTo>
                    <a:pt x="1442415" y="1432339"/>
                  </a:lnTo>
                  <a:lnTo>
                    <a:pt x="1394426" y="1446554"/>
                  </a:lnTo>
                  <a:lnTo>
                    <a:pt x="1345267" y="1459041"/>
                  </a:lnTo>
                  <a:lnTo>
                    <a:pt x="1295008" y="1469749"/>
                  </a:lnTo>
                  <a:lnTo>
                    <a:pt x="1243722" y="1478626"/>
                  </a:lnTo>
                  <a:lnTo>
                    <a:pt x="1191478" y="1485620"/>
                  </a:lnTo>
                  <a:lnTo>
                    <a:pt x="1138348" y="1490680"/>
                  </a:lnTo>
                  <a:lnTo>
                    <a:pt x="1084404" y="1493753"/>
                  </a:lnTo>
                  <a:lnTo>
                    <a:pt x="1029716" y="1494789"/>
                  </a:lnTo>
                  <a:lnTo>
                    <a:pt x="975027" y="1493753"/>
                  </a:lnTo>
                  <a:lnTo>
                    <a:pt x="921083" y="1490680"/>
                  </a:lnTo>
                  <a:lnTo>
                    <a:pt x="867953" y="1485620"/>
                  </a:lnTo>
                  <a:lnTo>
                    <a:pt x="815709" y="1478626"/>
                  </a:lnTo>
                  <a:lnTo>
                    <a:pt x="764423" y="1469749"/>
                  </a:lnTo>
                  <a:lnTo>
                    <a:pt x="714164" y="1459041"/>
                  </a:lnTo>
                  <a:lnTo>
                    <a:pt x="665005" y="1446554"/>
                  </a:lnTo>
                  <a:lnTo>
                    <a:pt x="617016" y="1432339"/>
                  </a:lnTo>
                  <a:lnTo>
                    <a:pt x="570269" y="1416448"/>
                  </a:lnTo>
                  <a:lnTo>
                    <a:pt x="524835" y="1398933"/>
                  </a:lnTo>
                  <a:lnTo>
                    <a:pt x="480784" y="1379845"/>
                  </a:lnTo>
                  <a:lnTo>
                    <a:pt x="438189" y="1359236"/>
                  </a:lnTo>
                  <a:lnTo>
                    <a:pt x="397120" y="1337158"/>
                  </a:lnTo>
                  <a:lnTo>
                    <a:pt x="357649" y="1313662"/>
                  </a:lnTo>
                  <a:lnTo>
                    <a:pt x="319846" y="1288800"/>
                  </a:lnTo>
                  <a:lnTo>
                    <a:pt x="283783" y="1262624"/>
                  </a:lnTo>
                  <a:lnTo>
                    <a:pt x="249531" y="1235185"/>
                  </a:lnTo>
                  <a:lnTo>
                    <a:pt x="217161" y="1206535"/>
                  </a:lnTo>
                  <a:lnTo>
                    <a:pt x="186744" y="1176726"/>
                  </a:lnTo>
                  <a:lnTo>
                    <a:pt x="158352" y="1145809"/>
                  </a:lnTo>
                  <a:lnTo>
                    <a:pt x="132055" y="1113836"/>
                  </a:lnTo>
                  <a:lnTo>
                    <a:pt x="107925" y="1080859"/>
                  </a:lnTo>
                  <a:lnTo>
                    <a:pt x="86033" y="1046929"/>
                  </a:lnTo>
                  <a:lnTo>
                    <a:pt x="66450" y="1012098"/>
                  </a:lnTo>
                  <a:lnTo>
                    <a:pt x="49247" y="976418"/>
                  </a:lnTo>
                  <a:lnTo>
                    <a:pt x="34496" y="939940"/>
                  </a:lnTo>
                  <a:lnTo>
                    <a:pt x="22267" y="902716"/>
                  </a:lnTo>
                  <a:lnTo>
                    <a:pt x="12632" y="864798"/>
                  </a:lnTo>
                  <a:lnTo>
                    <a:pt x="5661" y="826237"/>
                  </a:lnTo>
                  <a:lnTo>
                    <a:pt x="1427" y="787086"/>
                  </a:lnTo>
                  <a:lnTo>
                    <a:pt x="0" y="747395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9929876" y="2416556"/>
            <a:ext cx="13220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9855" marR="5080" indent="-9779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Microsoft Sans Serif"/>
                <a:cs typeface="Microsoft Sans Serif"/>
              </a:rPr>
              <a:t>Экологическая грамотность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8947404" y="5233428"/>
            <a:ext cx="2005964" cy="1446530"/>
            <a:chOff x="8947404" y="5233428"/>
            <a:chExt cx="2005964" cy="1446530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47404" y="5233428"/>
              <a:ext cx="2005583" cy="144627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12452" y="5710427"/>
              <a:ext cx="477037" cy="56084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993886" y="5259069"/>
              <a:ext cx="1917700" cy="1358900"/>
            </a:xfrm>
            <a:custGeom>
              <a:avLst/>
              <a:gdLst/>
              <a:ahLst/>
              <a:cxnLst/>
              <a:rect l="l" t="t" r="r" b="b"/>
              <a:pathLst>
                <a:path w="1917700" h="1358900">
                  <a:moveTo>
                    <a:pt x="0" y="679322"/>
                  </a:moveTo>
                  <a:lnTo>
                    <a:pt x="1627" y="639409"/>
                  </a:lnTo>
                  <a:lnTo>
                    <a:pt x="6450" y="600103"/>
                  </a:lnTo>
                  <a:lnTo>
                    <a:pt x="14378" y="561468"/>
                  </a:lnTo>
                  <a:lnTo>
                    <a:pt x="25321" y="523567"/>
                  </a:lnTo>
                  <a:lnTo>
                    <a:pt x="39190" y="486464"/>
                  </a:lnTo>
                  <a:lnTo>
                    <a:pt x="55894" y="450223"/>
                  </a:lnTo>
                  <a:lnTo>
                    <a:pt x="75344" y="414908"/>
                  </a:lnTo>
                  <a:lnTo>
                    <a:pt x="97450" y="380583"/>
                  </a:lnTo>
                  <a:lnTo>
                    <a:pt x="122121" y="347311"/>
                  </a:lnTo>
                  <a:lnTo>
                    <a:pt x="149267" y="315155"/>
                  </a:lnTo>
                  <a:lnTo>
                    <a:pt x="178800" y="284180"/>
                  </a:lnTo>
                  <a:lnTo>
                    <a:pt x="210628" y="254450"/>
                  </a:lnTo>
                  <a:lnTo>
                    <a:pt x="244662" y="226027"/>
                  </a:lnTo>
                  <a:lnTo>
                    <a:pt x="280812" y="198977"/>
                  </a:lnTo>
                  <a:lnTo>
                    <a:pt x="318989" y="173362"/>
                  </a:lnTo>
                  <a:lnTo>
                    <a:pt x="359101" y="149246"/>
                  </a:lnTo>
                  <a:lnTo>
                    <a:pt x="401059" y="126693"/>
                  </a:lnTo>
                  <a:lnTo>
                    <a:pt x="444774" y="105767"/>
                  </a:lnTo>
                  <a:lnTo>
                    <a:pt x="490154" y="86532"/>
                  </a:lnTo>
                  <a:lnTo>
                    <a:pt x="537111" y="69050"/>
                  </a:lnTo>
                  <a:lnTo>
                    <a:pt x="585555" y="53387"/>
                  </a:lnTo>
                  <a:lnTo>
                    <a:pt x="635395" y="39605"/>
                  </a:lnTo>
                  <a:lnTo>
                    <a:pt x="686541" y="27769"/>
                  </a:lnTo>
                  <a:lnTo>
                    <a:pt x="738904" y="17942"/>
                  </a:lnTo>
                  <a:lnTo>
                    <a:pt x="792394" y="10188"/>
                  </a:lnTo>
                  <a:lnTo>
                    <a:pt x="846920" y="4570"/>
                  </a:lnTo>
                  <a:lnTo>
                    <a:pt x="902393" y="1153"/>
                  </a:lnTo>
                  <a:lnTo>
                    <a:pt x="958723" y="0"/>
                  </a:lnTo>
                  <a:lnTo>
                    <a:pt x="1015052" y="1153"/>
                  </a:lnTo>
                  <a:lnTo>
                    <a:pt x="1070523" y="4570"/>
                  </a:lnTo>
                  <a:lnTo>
                    <a:pt x="1125047" y="10188"/>
                  </a:lnTo>
                  <a:lnTo>
                    <a:pt x="1178534" y="17942"/>
                  </a:lnTo>
                  <a:lnTo>
                    <a:pt x="1230893" y="27769"/>
                  </a:lnTo>
                  <a:lnTo>
                    <a:pt x="1282035" y="39605"/>
                  </a:lnTo>
                  <a:lnTo>
                    <a:pt x="1331870" y="53387"/>
                  </a:lnTo>
                  <a:lnTo>
                    <a:pt x="1380308" y="69050"/>
                  </a:lnTo>
                  <a:lnTo>
                    <a:pt x="1427260" y="86532"/>
                  </a:lnTo>
                  <a:lnTo>
                    <a:pt x="1472634" y="105767"/>
                  </a:lnTo>
                  <a:lnTo>
                    <a:pt x="1516343" y="126693"/>
                  </a:lnTo>
                  <a:lnTo>
                    <a:pt x="1558294" y="149246"/>
                  </a:lnTo>
                  <a:lnTo>
                    <a:pt x="1598400" y="173362"/>
                  </a:lnTo>
                  <a:lnTo>
                    <a:pt x="1636569" y="198977"/>
                  </a:lnTo>
                  <a:lnTo>
                    <a:pt x="1672712" y="226027"/>
                  </a:lnTo>
                  <a:lnTo>
                    <a:pt x="1706740" y="254450"/>
                  </a:lnTo>
                  <a:lnTo>
                    <a:pt x="1738562" y="284180"/>
                  </a:lnTo>
                  <a:lnTo>
                    <a:pt x="1768088" y="315155"/>
                  </a:lnTo>
                  <a:lnTo>
                    <a:pt x="1795228" y="347311"/>
                  </a:lnTo>
                  <a:lnTo>
                    <a:pt x="1819894" y="380583"/>
                  </a:lnTo>
                  <a:lnTo>
                    <a:pt x="1841994" y="414908"/>
                  </a:lnTo>
                  <a:lnTo>
                    <a:pt x="1861439" y="450223"/>
                  </a:lnTo>
                  <a:lnTo>
                    <a:pt x="1878139" y="486464"/>
                  </a:lnTo>
                  <a:lnTo>
                    <a:pt x="1892004" y="523567"/>
                  </a:lnTo>
                  <a:lnTo>
                    <a:pt x="1902944" y="561468"/>
                  </a:lnTo>
                  <a:lnTo>
                    <a:pt x="1910870" y="600103"/>
                  </a:lnTo>
                  <a:lnTo>
                    <a:pt x="1915691" y="639409"/>
                  </a:lnTo>
                  <a:lnTo>
                    <a:pt x="1917319" y="679322"/>
                  </a:lnTo>
                  <a:lnTo>
                    <a:pt x="1915691" y="719238"/>
                  </a:lnTo>
                  <a:lnTo>
                    <a:pt x="1910870" y="758547"/>
                  </a:lnTo>
                  <a:lnTo>
                    <a:pt x="1902944" y="797184"/>
                  </a:lnTo>
                  <a:lnTo>
                    <a:pt x="1892004" y="835086"/>
                  </a:lnTo>
                  <a:lnTo>
                    <a:pt x="1878139" y="872190"/>
                  </a:lnTo>
                  <a:lnTo>
                    <a:pt x="1861439" y="908432"/>
                  </a:lnTo>
                  <a:lnTo>
                    <a:pt x="1841994" y="943747"/>
                  </a:lnTo>
                  <a:lnTo>
                    <a:pt x="1819894" y="978073"/>
                  </a:lnTo>
                  <a:lnTo>
                    <a:pt x="1795228" y="1011346"/>
                  </a:lnTo>
                  <a:lnTo>
                    <a:pt x="1768088" y="1043501"/>
                  </a:lnTo>
                  <a:lnTo>
                    <a:pt x="1738562" y="1074476"/>
                  </a:lnTo>
                  <a:lnTo>
                    <a:pt x="1706740" y="1104206"/>
                  </a:lnTo>
                  <a:lnTo>
                    <a:pt x="1672712" y="1132628"/>
                  </a:lnTo>
                  <a:lnTo>
                    <a:pt x="1636569" y="1159678"/>
                  </a:lnTo>
                  <a:lnTo>
                    <a:pt x="1598400" y="1185292"/>
                  </a:lnTo>
                  <a:lnTo>
                    <a:pt x="1558294" y="1209407"/>
                  </a:lnTo>
                  <a:lnTo>
                    <a:pt x="1516343" y="1231959"/>
                  </a:lnTo>
                  <a:lnTo>
                    <a:pt x="1472634" y="1252884"/>
                  </a:lnTo>
                  <a:lnTo>
                    <a:pt x="1427260" y="1272119"/>
                  </a:lnTo>
                  <a:lnTo>
                    <a:pt x="1380308" y="1289599"/>
                  </a:lnTo>
                  <a:lnTo>
                    <a:pt x="1331870" y="1305261"/>
                  </a:lnTo>
                  <a:lnTo>
                    <a:pt x="1282035" y="1319042"/>
                  </a:lnTo>
                  <a:lnTo>
                    <a:pt x="1230893" y="1330878"/>
                  </a:lnTo>
                  <a:lnTo>
                    <a:pt x="1178534" y="1340704"/>
                  </a:lnTo>
                  <a:lnTo>
                    <a:pt x="1125047" y="1348458"/>
                  </a:lnTo>
                  <a:lnTo>
                    <a:pt x="1070523" y="1354075"/>
                  </a:lnTo>
                  <a:lnTo>
                    <a:pt x="1015052" y="1357492"/>
                  </a:lnTo>
                  <a:lnTo>
                    <a:pt x="958723" y="1358645"/>
                  </a:lnTo>
                  <a:lnTo>
                    <a:pt x="902393" y="1357492"/>
                  </a:lnTo>
                  <a:lnTo>
                    <a:pt x="846920" y="1354075"/>
                  </a:lnTo>
                  <a:lnTo>
                    <a:pt x="792394" y="1348458"/>
                  </a:lnTo>
                  <a:lnTo>
                    <a:pt x="738904" y="1340704"/>
                  </a:lnTo>
                  <a:lnTo>
                    <a:pt x="686541" y="1330878"/>
                  </a:lnTo>
                  <a:lnTo>
                    <a:pt x="635395" y="1319042"/>
                  </a:lnTo>
                  <a:lnTo>
                    <a:pt x="585555" y="1305261"/>
                  </a:lnTo>
                  <a:lnTo>
                    <a:pt x="537111" y="1289599"/>
                  </a:lnTo>
                  <a:lnTo>
                    <a:pt x="490154" y="1272119"/>
                  </a:lnTo>
                  <a:lnTo>
                    <a:pt x="444774" y="1252884"/>
                  </a:lnTo>
                  <a:lnTo>
                    <a:pt x="401059" y="1231959"/>
                  </a:lnTo>
                  <a:lnTo>
                    <a:pt x="359101" y="1209407"/>
                  </a:lnTo>
                  <a:lnTo>
                    <a:pt x="318989" y="1185292"/>
                  </a:lnTo>
                  <a:lnTo>
                    <a:pt x="280812" y="1159678"/>
                  </a:lnTo>
                  <a:lnTo>
                    <a:pt x="244662" y="1132628"/>
                  </a:lnTo>
                  <a:lnTo>
                    <a:pt x="210628" y="1104206"/>
                  </a:lnTo>
                  <a:lnTo>
                    <a:pt x="178800" y="1074476"/>
                  </a:lnTo>
                  <a:lnTo>
                    <a:pt x="149267" y="1043501"/>
                  </a:lnTo>
                  <a:lnTo>
                    <a:pt x="122121" y="1011346"/>
                  </a:lnTo>
                  <a:lnTo>
                    <a:pt x="97450" y="978073"/>
                  </a:lnTo>
                  <a:lnTo>
                    <a:pt x="75344" y="943747"/>
                  </a:lnTo>
                  <a:lnTo>
                    <a:pt x="55894" y="908432"/>
                  </a:lnTo>
                  <a:lnTo>
                    <a:pt x="39190" y="872190"/>
                  </a:lnTo>
                  <a:lnTo>
                    <a:pt x="25321" y="835086"/>
                  </a:lnTo>
                  <a:lnTo>
                    <a:pt x="14378" y="797184"/>
                  </a:lnTo>
                  <a:lnTo>
                    <a:pt x="6450" y="758547"/>
                  </a:lnTo>
                  <a:lnTo>
                    <a:pt x="1627" y="719238"/>
                  </a:lnTo>
                  <a:lnTo>
                    <a:pt x="0" y="679322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9880472" y="5774232"/>
            <a:ext cx="14541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5" dirty="0">
                <a:latin typeface="Arial Black"/>
                <a:cs typeface="Arial Black"/>
              </a:rPr>
              <a:t>?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9973042" y="3578331"/>
            <a:ext cx="1981835" cy="1359535"/>
            <a:chOff x="9973042" y="3578331"/>
            <a:chExt cx="1981835" cy="1359535"/>
          </a:xfrm>
        </p:grpSpPr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73042" y="3578331"/>
              <a:ext cx="1981227" cy="135944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265664" y="3843515"/>
              <a:ext cx="1394459" cy="88088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009886" y="3594989"/>
              <a:ext cx="1912620" cy="1290320"/>
            </a:xfrm>
            <a:custGeom>
              <a:avLst/>
              <a:gdLst/>
              <a:ahLst/>
              <a:cxnLst/>
              <a:rect l="l" t="t" r="r" b="b"/>
              <a:pathLst>
                <a:path w="1912620" h="1290320">
                  <a:moveTo>
                    <a:pt x="0" y="645160"/>
                  </a:moveTo>
                  <a:lnTo>
                    <a:pt x="6433" y="569911"/>
                  </a:lnTo>
                  <a:lnTo>
                    <a:pt x="25254" y="497214"/>
                  </a:lnTo>
                  <a:lnTo>
                    <a:pt x="55744" y="427554"/>
                  </a:lnTo>
                  <a:lnTo>
                    <a:pt x="75142" y="394013"/>
                  </a:lnTo>
                  <a:lnTo>
                    <a:pt x="97187" y="361413"/>
                  </a:lnTo>
                  <a:lnTo>
                    <a:pt x="121792" y="329813"/>
                  </a:lnTo>
                  <a:lnTo>
                    <a:pt x="148865" y="299275"/>
                  </a:lnTo>
                  <a:lnTo>
                    <a:pt x="178317" y="269858"/>
                  </a:lnTo>
                  <a:lnTo>
                    <a:pt x="210058" y="241624"/>
                  </a:lnTo>
                  <a:lnTo>
                    <a:pt x="243999" y="214632"/>
                  </a:lnTo>
                  <a:lnTo>
                    <a:pt x="280050" y="188944"/>
                  </a:lnTo>
                  <a:lnTo>
                    <a:pt x="318122" y="164619"/>
                  </a:lnTo>
                  <a:lnTo>
                    <a:pt x="358123" y="141718"/>
                  </a:lnTo>
                  <a:lnTo>
                    <a:pt x="399966" y="120302"/>
                  </a:lnTo>
                  <a:lnTo>
                    <a:pt x="443559" y="100431"/>
                  </a:lnTo>
                  <a:lnTo>
                    <a:pt x="488813" y="82165"/>
                  </a:lnTo>
                  <a:lnTo>
                    <a:pt x="535640" y="65566"/>
                  </a:lnTo>
                  <a:lnTo>
                    <a:pt x="583947" y="50692"/>
                  </a:lnTo>
                  <a:lnTo>
                    <a:pt x="633647" y="37606"/>
                  </a:lnTo>
                  <a:lnTo>
                    <a:pt x="684650" y="26367"/>
                  </a:lnTo>
                  <a:lnTo>
                    <a:pt x="736865" y="17036"/>
                  </a:lnTo>
                  <a:lnTo>
                    <a:pt x="790202" y="9673"/>
                  </a:lnTo>
                  <a:lnTo>
                    <a:pt x="844573" y="4339"/>
                  </a:lnTo>
                  <a:lnTo>
                    <a:pt x="899888" y="1095"/>
                  </a:lnTo>
                  <a:lnTo>
                    <a:pt x="956056" y="0"/>
                  </a:lnTo>
                  <a:lnTo>
                    <a:pt x="1012237" y="1095"/>
                  </a:lnTo>
                  <a:lnTo>
                    <a:pt x="1067563" y="4339"/>
                  </a:lnTo>
                  <a:lnTo>
                    <a:pt x="1121945" y="9673"/>
                  </a:lnTo>
                  <a:lnTo>
                    <a:pt x="1175293" y="17036"/>
                  </a:lnTo>
                  <a:lnTo>
                    <a:pt x="1227518" y="26367"/>
                  </a:lnTo>
                  <a:lnTo>
                    <a:pt x="1278529" y="37606"/>
                  </a:lnTo>
                  <a:lnTo>
                    <a:pt x="1328237" y="50692"/>
                  </a:lnTo>
                  <a:lnTo>
                    <a:pt x="1376552" y="65566"/>
                  </a:lnTo>
                  <a:lnTo>
                    <a:pt x="1423385" y="82165"/>
                  </a:lnTo>
                  <a:lnTo>
                    <a:pt x="1468645" y="100431"/>
                  </a:lnTo>
                  <a:lnTo>
                    <a:pt x="1512244" y="120302"/>
                  </a:lnTo>
                  <a:lnTo>
                    <a:pt x="1554091" y="141718"/>
                  </a:lnTo>
                  <a:lnTo>
                    <a:pt x="1594097" y="164619"/>
                  </a:lnTo>
                  <a:lnTo>
                    <a:pt x="1632172" y="188944"/>
                  </a:lnTo>
                  <a:lnTo>
                    <a:pt x="1668226" y="214632"/>
                  </a:lnTo>
                  <a:lnTo>
                    <a:pt x="1702170" y="241624"/>
                  </a:lnTo>
                  <a:lnTo>
                    <a:pt x="1733914" y="269858"/>
                  </a:lnTo>
                  <a:lnTo>
                    <a:pt x="1763368" y="299275"/>
                  </a:lnTo>
                  <a:lnTo>
                    <a:pt x="1790442" y="329813"/>
                  </a:lnTo>
                  <a:lnTo>
                    <a:pt x="1815048" y="361413"/>
                  </a:lnTo>
                  <a:lnTo>
                    <a:pt x="1837094" y="394013"/>
                  </a:lnTo>
                  <a:lnTo>
                    <a:pt x="1856492" y="427554"/>
                  </a:lnTo>
                  <a:lnTo>
                    <a:pt x="1873152" y="461974"/>
                  </a:lnTo>
                  <a:lnTo>
                    <a:pt x="1897898" y="533214"/>
                  </a:lnTo>
                  <a:lnTo>
                    <a:pt x="1910615" y="607246"/>
                  </a:lnTo>
                  <a:lnTo>
                    <a:pt x="1912239" y="645160"/>
                  </a:lnTo>
                  <a:lnTo>
                    <a:pt x="1910615" y="683060"/>
                  </a:lnTo>
                  <a:lnTo>
                    <a:pt x="1897898" y="757073"/>
                  </a:lnTo>
                  <a:lnTo>
                    <a:pt x="1873152" y="828299"/>
                  </a:lnTo>
                  <a:lnTo>
                    <a:pt x="1856492" y="862715"/>
                  </a:lnTo>
                  <a:lnTo>
                    <a:pt x="1837094" y="896252"/>
                  </a:lnTo>
                  <a:lnTo>
                    <a:pt x="1815048" y="928851"/>
                  </a:lnTo>
                  <a:lnTo>
                    <a:pt x="1790442" y="960450"/>
                  </a:lnTo>
                  <a:lnTo>
                    <a:pt x="1763368" y="990988"/>
                  </a:lnTo>
                  <a:lnTo>
                    <a:pt x="1733914" y="1020406"/>
                  </a:lnTo>
                  <a:lnTo>
                    <a:pt x="1702170" y="1048642"/>
                  </a:lnTo>
                  <a:lnTo>
                    <a:pt x="1668226" y="1075636"/>
                  </a:lnTo>
                  <a:lnTo>
                    <a:pt x="1632172" y="1101328"/>
                  </a:lnTo>
                  <a:lnTo>
                    <a:pt x="1594097" y="1125656"/>
                  </a:lnTo>
                  <a:lnTo>
                    <a:pt x="1554091" y="1148561"/>
                  </a:lnTo>
                  <a:lnTo>
                    <a:pt x="1512244" y="1169981"/>
                  </a:lnTo>
                  <a:lnTo>
                    <a:pt x="1468645" y="1189857"/>
                  </a:lnTo>
                  <a:lnTo>
                    <a:pt x="1423385" y="1208127"/>
                  </a:lnTo>
                  <a:lnTo>
                    <a:pt x="1376552" y="1224731"/>
                  </a:lnTo>
                  <a:lnTo>
                    <a:pt x="1328237" y="1239609"/>
                  </a:lnTo>
                  <a:lnTo>
                    <a:pt x="1278529" y="1252699"/>
                  </a:lnTo>
                  <a:lnTo>
                    <a:pt x="1227518" y="1263942"/>
                  </a:lnTo>
                  <a:lnTo>
                    <a:pt x="1175293" y="1273276"/>
                  </a:lnTo>
                  <a:lnTo>
                    <a:pt x="1121945" y="1280642"/>
                  </a:lnTo>
                  <a:lnTo>
                    <a:pt x="1067563" y="1285978"/>
                  </a:lnTo>
                  <a:lnTo>
                    <a:pt x="1012237" y="1289224"/>
                  </a:lnTo>
                  <a:lnTo>
                    <a:pt x="956056" y="1290320"/>
                  </a:lnTo>
                  <a:lnTo>
                    <a:pt x="899888" y="1289224"/>
                  </a:lnTo>
                  <a:lnTo>
                    <a:pt x="844573" y="1285978"/>
                  </a:lnTo>
                  <a:lnTo>
                    <a:pt x="790202" y="1280642"/>
                  </a:lnTo>
                  <a:lnTo>
                    <a:pt x="736865" y="1273276"/>
                  </a:lnTo>
                  <a:lnTo>
                    <a:pt x="684650" y="1263942"/>
                  </a:lnTo>
                  <a:lnTo>
                    <a:pt x="633647" y="1252699"/>
                  </a:lnTo>
                  <a:lnTo>
                    <a:pt x="583947" y="1239609"/>
                  </a:lnTo>
                  <a:lnTo>
                    <a:pt x="535640" y="1224731"/>
                  </a:lnTo>
                  <a:lnTo>
                    <a:pt x="488813" y="1208127"/>
                  </a:lnTo>
                  <a:lnTo>
                    <a:pt x="443559" y="1189857"/>
                  </a:lnTo>
                  <a:lnTo>
                    <a:pt x="399966" y="1169981"/>
                  </a:lnTo>
                  <a:lnTo>
                    <a:pt x="358123" y="1148561"/>
                  </a:lnTo>
                  <a:lnTo>
                    <a:pt x="318122" y="1125656"/>
                  </a:lnTo>
                  <a:lnTo>
                    <a:pt x="280050" y="1101328"/>
                  </a:lnTo>
                  <a:lnTo>
                    <a:pt x="243999" y="1075636"/>
                  </a:lnTo>
                  <a:lnTo>
                    <a:pt x="210058" y="1048642"/>
                  </a:lnTo>
                  <a:lnTo>
                    <a:pt x="178317" y="1020406"/>
                  </a:lnTo>
                  <a:lnTo>
                    <a:pt x="148865" y="990988"/>
                  </a:lnTo>
                  <a:lnTo>
                    <a:pt x="121792" y="960450"/>
                  </a:lnTo>
                  <a:lnTo>
                    <a:pt x="97187" y="928851"/>
                  </a:lnTo>
                  <a:lnTo>
                    <a:pt x="75142" y="896252"/>
                  </a:lnTo>
                  <a:lnTo>
                    <a:pt x="55744" y="862715"/>
                  </a:lnTo>
                  <a:lnTo>
                    <a:pt x="39085" y="828299"/>
                  </a:lnTo>
                  <a:lnTo>
                    <a:pt x="14340" y="757073"/>
                  </a:lnTo>
                  <a:lnTo>
                    <a:pt x="1623" y="683060"/>
                  </a:lnTo>
                  <a:lnTo>
                    <a:pt x="0" y="645160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0404093" y="3896105"/>
            <a:ext cx="112522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8745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Microsoft Sans Serif"/>
                <a:cs typeface="Microsoft Sans Serif"/>
              </a:rPr>
              <a:t>Цифровая грамотность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83463" y="1982723"/>
            <a:ext cx="9812655" cy="3499485"/>
            <a:chOff x="283463" y="1982723"/>
            <a:chExt cx="9812655" cy="3499485"/>
          </a:xfrm>
        </p:grpSpPr>
        <p:sp>
          <p:nvSpPr>
            <p:cNvPr id="35" name="object 35"/>
            <p:cNvSpPr/>
            <p:nvPr/>
          </p:nvSpPr>
          <p:spPr>
            <a:xfrm>
              <a:off x="2019681" y="2628391"/>
              <a:ext cx="8030209" cy="2807970"/>
            </a:xfrm>
            <a:custGeom>
              <a:avLst/>
              <a:gdLst/>
              <a:ahLst/>
              <a:cxnLst/>
              <a:rect l="l" t="t" r="r" b="b"/>
              <a:pathLst>
                <a:path w="8030209" h="2807970">
                  <a:moveTo>
                    <a:pt x="448056" y="1638300"/>
                  </a:moveTo>
                  <a:lnTo>
                    <a:pt x="0" y="1713865"/>
                  </a:lnTo>
                </a:path>
                <a:path w="8030209" h="2807970">
                  <a:moveTo>
                    <a:pt x="1057529" y="85217"/>
                  </a:moveTo>
                  <a:lnTo>
                    <a:pt x="131318" y="16256"/>
                  </a:lnTo>
                </a:path>
                <a:path w="8030209" h="2807970">
                  <a:moveTo>
                    <a:pt x="7584567" y="0"/>
                  </a:moveTo>
                  <a:lnTo>
                    <a:pt x="6915785" y="156718"/>
                  </a:lnTo>
                </a:path>
                <a:path w="8030209" h="2807970">
                  <a:moveTo>
                    <a:pt x="7325868" y="2807716"/>
                  </a:moveTo>
                  <a:lnTo>
                    <a:pt x="6792722" y="2323465"/>
                  </a:lnTo>
                </a:path>
                <a:path w="8030209" h="2807970">
                  <a:moveTo>
                    <a:pt x="8030083" y="1433703"/>
                  </a:moveTo>
                  <a:lnTo>
                    <a:pt x="7564247" y="1433703"/>
                  </a:lnTo>
                </a:path>
              </a:pathLst>
            </a:custGeom>
            <a:ln w="92075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3463" y="1982723"/>
              <a:ext cx="2046732" cy="15819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9600" y="2467330"/>
              <a:ext cx="1394460" cy="667537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29717" y="2009012"/>
              <a:ext cx="1959610" cy="1495425"/>
            </a:xfrm>
            <a:custGeom>
              <a:avLst/>
              <a:gdLst/>
              <a:ahLst/>
              <a:cxnLst/>
              <a:rect l="l" t="t" r="r" b="b"/>
              <a:pathLst>
                <a:path w="1959610" h="1495425">
                  <a:moveTo>
                    <a:pt x="0" y="747522"/>
                  </a:moveTo>
                  <a:lnTo>
                    <a:pt x="1449" y="706504"/>
                  </a:lnTo>
                  <a:lnTo>
                    <a:pt x="5748" y="666065"/>
                  </a:lnTo>
                  <a:lnTo>
                    <a:pt x="12821" y="626262"/>
                  </a:lnTo>
                  <a:lnTo>
                    <a:pt x="22594" y="587151"/>
                  </a:lnTo>
                  <a:lnTo>
                    <a:pt x="34992" y="548789"/>
                  </a:lnTo>
                  <a:lnTo>
                    <a:pt x="49941" y="511234"/>
                  </a:lnTo>
                  <a:lnTo>
                    <a:pt x="67365" y="474543"/>
                  </a:lnTo>
                  <a:lnTo>
                    <a:pt x="87190" y="438772"/>
                  </a:lnTo>
                  <a:lnTo>
                    <a:pt x="109342" y="403978"/>
                  </a:lnTo>
                  <a:lnTo>
                    <a:pt x="133746" y="370219"/>
                  </a:lnTo>
                  <a:lnTo>
                    <a:pt x="160326" y="337551"/>
                  </a:lnTo>
                  <a:lnTo>
                    <a:pt x="189009" y="306031"/>
                  </a:lnTo>
                  <a:lnTo>
                    <a:pt x="219719" y="275717"/>
                  </a:lnTo>
                  <a:lnTo>
                    <a:pt x="252383" y="246664"/>
                  </a:lnTo>
                  <a:lnTo>
                    <a:pt x="286924" y="218932"/>
                  </a:lnTo>
                  <a:lnTo>
                    <a:pt x="323269" y="192575"/>
                  </a:lnTo>
                  <a:lnTo>
                    <a:pt x="361344" y="167652"/>
                  </a:lnTo>
                  <a:lnTo>
                    <a:pt x="401072" y="144219"/>
                  </a:lnTo>
                  <a:lnTo>
                    <a:pt x="442380" y="122333"/>
                  </a:lnTo>
                  <a:lnTo>
                    <a:pt x="485192" y="102051"/>
                  </a:lnTo>
                  <a:lnTo>
                    <a:pt x="529435" y="83430"/>
                  </a:lnTo>
                  <a:lnTo>
                    <a:pt x="575033" y="66528"/>
                  </a:lnTo>
                  <a:lnTo>
                    <a:pt x="621912" y="51401"/>
                  </a:lnTo>
                  <a:lnTo>
                    <a:pt x="669997" y="38106"/>
                  </a:lnTo>
                  <a:lnTo>
                    <a:pt x="719213" y="26699"/>
                  </a:lnTo>
                  <a:lnTo>
                    <a:pt x="769487" y="17239"/>
                  </a:lnTo>
                  <a:lnTo>
                    <a:pt x="820742" y="9782"/>
                  </a:lnTo>
                  <a:lnTo>
                    <a:pt x="872904" y="4385"/>
                  </a:lnTo>
                  <a:lnTo>
                    <a:pt x="925899" y="1105"/>
                  </a:lnTo>
                  <a:lnTo>
                    <a:pt x="979652" y="0"/>
                  </a:lnTo>
                  <a:lnTo>
                    <a:pt x="1033400" y="1105"/>
                  </a:lnTo>
                  <a:lnTo>
                    <a:pt x="1086390" y="4385"/>
                  </a:lnTo>
                  <a:lnTo>
                    <a:pt x="1138547" y="9782"/>
                  </a:lnTo>
                  <a:lnTo>
                    <a:pt x="1189797" y="17239"/>
                  </a:lnTo>
                  <a:lnTo>
                    <a:pt x="1240066" y="26699"/>
                  </a:lnTo>
                  <a:lnTo>
                    <a:pt x="1289277" y="38106"/>
                  </a:lnTo>
                  <a:lnTo>
                    <a:pt x="1337357" y="51401"/>
                  </a:lnTo>
                  <a:lnTo>
                    <a:pt x="1384231" y="66528"/>
                  </a:lnTo>
                  <a:lnTo>
                    <a:pt x="1429825" y="83430"/>
                  </a:lnTo>
                  <a:lnTo>
                    <a:pt x="1474063" y="102051"/>
                  </a:lnTo>
                  <a:lnTo>
                    <a:pt x="1516871" y="122333"/>
                  </a:lnTo>
                  <a:lnTo>
                    <a:pt x="1558175" y="144219"/>
                  </a:lnTo>
                  <a:lnTo>
                    <a:pt x="1597899" y="167652"/>
                  </a:lnTo>
                  <a:lnTo>
                    <a:pt x="1635969" y="192575"/>
                  </a:lnTo>
                  <a:lnTo>
                    <a:pt x="1672310" y="218932"/>
                  </a:lnTo>
                  <a:lnTo>
                    <a:pt x="1706848" y="246664"/>
                  </a:lnTo>
                  <a:lnTo>
                    <a:pt x="1739508" y="275717"/>
                  </a:lnTo>
                  <a:lnTo>
                    <a:pt x="1770215" y="306031"/>
                  </a:lnTo>
                  <a:lnTo>
                    <a:pt x="1798895" y="337551"/>
                  </a:lnTo>
                  <a:lnTo>
                    <a:pt x="1825472" y="370219"/>
                  </a:lnTo>
                  <a:lnTo>
                    <a:pt x="1849873" y="403978"/>
                  </a:lnTo>
                  <a:lnTo>
                    <a:pt x="1872022" y="438772"/>
                  </a:lnTo>
                  <a:lnTo>
                    <a:pt x="1891845" y="474543"/>
                  </a:lnTo>
                  <a:lnTo>
                    <a:pt x="1909268" y="511234"/>
                  </a:lnTo>
                  <a:lnTo>
                    <a:pt x="1924215" y="548789"/>
                  </a:lnTo>
                  <a:lnTo>
                    <a:pt x="1936611" y="587151"/>
                  </a:lnTo>
                  <a:lnTo>
                    <a:pt x="1946383" y="626262"/>
                  </a:lnTo>
                  <a:lnTo>
                    <a:pt x="1953456" y="666065"/>
                  </a:lnTo>
                  <a:lnTo>
                    <a:pt x="1957754" y="706504"/>
                  </a:lnTo>
                  <a:lnTo>
                    <a:pt x="1959203" y="747522"/>
                  </a:lnTo>
                  <a:lnTo>
                    <a:pt x="1957754" y="788527"/>
                  </a:lnTo>
                  <a:lnTo>
                    <a:pt x="1953456" y="828954"/>
                  </a:lnTo>
                  <a:lnTo>
                    <a:pt x="1946383" y="868747"/>
                  </a:lnTo>
                  <a:lnTo>
                    <a:pt x="1936611" y="907848"/>
                  </a:lnTo>
                  <a:lnTo>
                    <a:pt x="1924215" y="946200"/>
                  </a:lnTo>
                  <a:lnTo>
                    <a:pt x="1909268" y="983747"/>
                  </a:lnTo>
                  <a:lnTo>
                    <a:pt x="1891845" y="1020430"/>
                  </a:lnTo>
                  <a:lnTo>
                    <a:pt x="1872022" y="1056194"/>
                  </a:lnTo>
                  <a:lnTo>
                    <a:pt x="1849873" y="1090982"/>
                  </a:lnTo>
                  <a:lnTo>
                    <a:pt x="1825472" y="1124735"/>
                  </a:lnTo>
                  <a:lnTo>
                    <a:pt x="1798895" y="1157398"/>
                  </a:lnTo>
                  <a:lnTo>
                    <a:pt x="1770215" y="1188913"/>
                  </a:lnTo>
                  <a:lnTo>
                    <a:pt x="1739508" y="1219223"/>
                  </a:lnTo>
                  <a:lnTo>
                    <a:pt x="1706848" y="1248271"/>
                  </a:lnTo>
                  <a:lnTo>
                    <a:pt x="1672310" y="1276000"/>
                  </a:lnTo>
                  <a:lnTo>
                    <a:pt x="1635969" y="1302354"/>
                  </a:lnTo>
                  <a:lnTo>
                    <a:pt x="1597899" y="1327275"/>
                  </a:lnTo>
                  <a:lnTo>
                    <a:pt x="1558175" y="1350705"/>
                  </a:lnTo>
                  <a:lnTo>
                    <a:pt x="1516871" y="1372589"/>
                  </a:lnTo>
                  <a:lnTo>
                    <a:pt x="1474063" y="1392870"/>
                  </a:lnTo>
                  <a:lnTo>
                    <a:pt x="1429825" y="1411489"/>
                  </a:lnTo>
                  <a:lnTo>
                    <a:pt x="1384231" y="1428390"/>
                  </a:lnTo>
                  <a:lnTo>
                    <a:pt x="1337357" y="1443517"/>
                  </a:lnTo>
                  <a:lnTo>
                    <a:pt x="1289277" y="1456811"/>
                  </a:lnTo>
                  <a:lnTo>
                    <a:pt x="1240066" y="1468217"/>
                  </a:lnTo>
                  <a:lnTo>
                    <a:pt x="1189797" y="1477677"/>
                  </a:lnTo>
                  <a:lnTo>
                    <a:pt x="1138547" y="1485134"/>
                  </a:lnTo>
                  <a:lnTo>
                    <a:pt x="1086390" y="1490531"/>
                  </a:lnTo>
                  <a:lnTo>
                    <a:pt x="1033400" y="1493811"/>
                  </a:lnTo>
                  <a:lnTo>
                    <a:pt x="979652" y="1494916"/>
                  </a:lnTo>
                  <a:lnTo>
                    <a:pt x="925899" y="1493811"/>
                  </a:lnTo>
                  <a:lnTo>
                    <a:pt x="872904" y="1490531"/>
                  </a:lnTo>
                  <a:lnTo>
                    <a:pt x="820742" y="1485134"/>
                  </a:lnTo>
                  <a:lnTo>
                    <a:pt x="769487" y="1477677"/>
                  </a:lnTo>
                  <a:lnTo>
                    <a:pt x="719213" y="1468217"/>
                  </a:lnTo>
                  <a:lnTo>
                    <a:pt x="669997" y="1456811"/>
                  </a:lnTo>
                  <a:lnTo>
                    <a:pt x="621912" y="1443517"/>
                  </a:lnTo>
                  <a:lnTo>
                    <a:pt x="575033" y="1428390"/>
                  </a:lnTo>
                  <a:lnTo>
                    <a:pt x="529435" y="1411489"/>
                  </a:lnTo>
                  <a:lnTo>
                    <a:pt x="485192" y="1392870"/>
                  </a:lnTo>
                  <a:lnTo>
                    <a:pt x="442380" y="1372589"/>
                  </a:lnTo>
                  <a:lnTo>
                    <a:pt x="401072" y="1350705"/>
                  </a:lnTo>
                  <a:lnTo>
                    <a:pt x="361344" y="1327275"/>
                  </a:lnTo>
                  <a:lnTo>
                    <a:pt x="323269" y="1302354"/>
                  </a:lnTo>
                  <a:lnTo>
                    <a:pt x="286924" y="1276000"/>
                  </a:lnTo>
                  <a:lnTo>
                    <a:pt x="252383" y="1248271"/>
                  </a:lnTo>
                  <a:lnTo>
                    <a:pt x="219719" y="1219223"/>
                  </a:lnTo>
                  <a:lnTo>
                    <a:pt x="189009" y="1188913"/>
                  </a:lnTo>
                  <a:lnTo>
                    <a:pt x="160326" y="1157398"/>
                  </a:lnTo>
                  <a:lnTo>
                    <a:pt x="133746" y="1124735"/>
                  </a:lnTo>
                  <a:lnTo>
                    <a:pt x="109342" y="1090982"/>
                  </a:lnTo>
                  <a:lnTo>
                    <a:pt x="87190" y="1056194"/>
                  </a:lnTo>
                  <a:lnTo>
                    <a:pt x="67365" y="1020430"/>
                  </a:lnTo>
                  <a:lnTo>
                    <a:pt x="49941" y="983747"/>
                  </a:lnTo>
                  <a:lnTo>
                    <a:pt x="34992" y="946200"/>
                  </a:lnTo>
                  <a:lnTo>
                    <a:pt x="22594" y="907848"/>
                  </a:lnTo>
                  <a:lnTo>
                    <a:pt x="12821" y="868747"/>
                  </a:lnTo>
                  <a:lnTo>
                    <a:pt x="5748" y="828954"/>
                  </a:lnTo>
                  <a:lnTo>
                    <a:pt x="1449" y="788527"/>
                  </a:lnTo>
                  <a:lnTo>
                    <a:pt x="0" y="747522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9" name="object 3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746251" y="2518918"/>
            <a:ext cx="112522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9906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Microsoft Sans Serif"/>
                <a:cs typeface="Microsoft Sans Serif"/>
              </a:rPr>
              <a:t>Городская грамотность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30708" y="3826764"/>
            <a:ext cx="1934210" cy="1351915"/>
            <a:chOff x="330708" y="3826764"/>
            <a:chExt cx="1934210" cy="1351915"/>
          </a:xfrm>
        </p:grpSpPr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0708" y="3826764"/>
              <a:ext cx="1933956" cy="135178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00456" y="4165066"/>
              <a:ext cx="1394459" cy="667537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376262" y="3852037"/>
              <a:ext cx="1846580" cy="1265555"/>
            </a:xfrm>
            <a:custGeom>
              <a:avLst/>
              <a:gdLst/>
              <a:ahLst/>
              <a:cxnLst/>
              <a:rect l="l" t="t" r="r" b="b"/>
              <a:pathLst>
                <a:path w="1846580" h="1265554">
                  <a:moveTo>
                    <a:pt x="0" y="632587"/>
                  </a:moveTo>
                  <a:lnTo>
                    <a:pt x="1684" y="594050"/>
                  </a:lnTo>
                  <a:lnTo>
                    <a:pt x="6675" y="556125"/>
                  </a:lnTo>
                  <a:lnTo>
                    <a:pt x="14874" y="518876"/>
                  </a:lnTo>
                  <a:lnTo>
                    <a:pt x="26186" y="482370"/>
                  </a:lnTo>
                  <a:lnTo>
                    <a:pt x="40513" y="446674"/>
                  </a:lnTo>
                  <a:lnTo>
                    <a:pt x="57759" y="411853"/>
                  </a:lnTo>
                  <a:lnTo>
                    <a:pt x="77828" y="377973"/>
                  </a:lnTo>
                  <a:lnTo>
                    <a:pt x="100623" y="345102"/>
                  </a:lnTo>
                  <a:lnTo>
                    <a:pt x="126047" y="313304"/>
                  </a:lnTo>
                  <a:lnTo>
                    <a:pt x="154004" y="282646"/>
                  </a:lnTo>
                  <a:lnTo>
                    <a:pt x="184397" y="253194"/>
                  </a:lnTo>
                  <a:lnTo>
                    <a:pt x="217130" y="225015"/>
                  </a:lnTo>
                  <a:lnTo>
                    <a:pt x="252106" y="198174"/>
                  </a:lnTo>
                  <a:lnTo>
                    <a:pt x="289228" y="172738"/>
                  </a:lnTo>
                  <a:lnTo>
                    <a:pt x="328400" y="148773"/>
                  </a:lnTo>
                  <a:lnTo>
                    <a:pt x="369526" y="126345"/>
                  </a:lnTo>
                  <a:lnTo>
                    <a:pt x="412508" y="105520"/>
                  </a:lnTo>
                  <a:lnTo>
                    <a:pt x="457250" y="86364"/>
                  </a:lnTo>
                  <a:lnTo>
                    <a:pt x="503656" y="68944"/>
                  </a:lnTo>
                  <a:lnTo>
                    <a:pt x="551629" y="53325"/>
                  </a:lnTo>
                  <a:lnTo>
                    <a:pt x="601072" y="39575"/>
                  </a:lnTo>
                  <a:lnTo>
                    <a:pt x="651889" y="27758"/>
                  </a:lnTo>
                  <a:lnTo>
                    <a:pt x="703983" y="17941"/>
                  </a:lnTo>
                  <a:lnTo>
                    <a:pt x="757258" y="10191"/>
                  </a:lnTo>
                  <a:lnTo>
                    <a:pt x="811617" y="4573"/>
                  </a:lnTo>
                  <a:lnTo>
                    <a:pt x="866963" y="1154"/>
                  </a:lnTo>
                  <a:lnTo>
                    <a:pt x="923201" y="0"/>
                  </a:lnTo>
                  <a:lnTo>
                    <a:pt x="979443" y="1154"/>
                  </a:lnTo>
                  <a:lnTo>
                    <a:pt x="1034795" y="4573"/>
                  </a:lnTo>
                  <a:lnTo>
                    <a:pt x="1089159" y="10191"/>
                  </a:lnTo>
                  <a:lnTo>
                    <a:pt x="1142440" y="17941"/>
                  </a:lnTo>
                  <a:lnTo>
                    <a:pt x="1194539" y="27758"/>
                  </a:lnTo>
                  <a:lnTo>
                    <a:pt x="1245361" y="39575"/>
                  </a:lnTo>
                  <a:lnTo>
                    <a:pt x="1294809" y="53325"/>
                  </a:lnTo>
                  <a:lnTo>
                    <a:pt x="1342786" y="68944"/>
                  </a:lnTo>
                  <a:lnTo>
                    <a:pt x="1389197" y="86364"/>
                  </a:lnTo>
                  <a:lnTo>
                    <a:pt x="1433943" y="105520"/>
                  </a:lnTo>
                  <a:lnTo>
                    <a:pt x="1476929" y="126345"/>
                  </a:lnTo>
                  <a:lnTo>
                    <a:pt x="1518059" y="148773"/>
                  </a:lnTo>
                  <a:lnTo>
                    <a:pt x="1557235" y="172738"/>
                  </a:lnTo>
                  <a:lnTo>
                    <a:pt x="1594361" y="198174"/>
                  </a:lnTo>
                  <a:lnTo>
                    <a:pt x="1629340" y="225015"/>
                  </a:lnTo>
                  <a:lnTo>
                    <a:pt x="1662076" y="253194"/>
                  </a:lnTo>
                  <a:lnTo>
                    <a:pt x="1692472" y="282646"/>
                  </a:lnTo>
                  <a:lnTo>
                    <a:pt x="1720431" y="313304"/>
                  </a:lnTo>
                  <a:lnTo>
                    <a:pt x="1745858" y="345102"/>
                  </a:lnTo>
                  <a:lnTo>
                    <a:pt x="1768655" y="377973"/>
                  </a:lnTo>
                  <a:lnTo>
                    <a:pt x="1788726" y="411853"/>
                  </a:lnTo>
                  <a:lnTo>
                    <a:pt x="1805974" y="446674"/>
                  </a:lnTo>
                  <a:lnTo>
                    <a:pt x="1820302" y="482370"/>
                  </a:lnTo>
                  <a:lnTo>
                    <a:pt x="1831615" y="518876"/>
                  </a:lnTo>
                  <a:lnTo>
                    <a:pt x="1839815" y="556125"/>
                  </a:lnTo>
                  <a:lnTo>
                    <a:pt x="1844806" y="594050"/>
                  </a:lnTo>
                  <a:lnTo>
                    <a:pt x="1846491" y="632587"/>
                  </a:lnTo>
                  <a:lnTo>
                    <a:pt x="1844806" y="671123"/>
                  </a:lnTo>
                  <a:lnTo>
                    <a:pt x="1839815" y="709048"/>
                  </a:lnTo>
                  <a:lnTo>
                    <a:pt x="1831615" y="746297"/>
                  </a:lnTo>
                  <a:lnTo>
                    <a:pt x="1820302" y="782803"/>
                  </a:lnTo>
                  <a:lnTo>
                    <a:pt x="1805974" y="818499"/>
                  </a:lnTo>
                  <a:lnTo>
                    <a:pt x="1788726" y="853320"/>
                  </a:lnTo>
                  <a:lnTo>
                    <a:pt x="1768655" y="887200"/>
                  </a:lnTo>
                  <a:lnTo>
                    <a:pt x="1745858" y="920071"/>
                  </a:lnTo>
                  <a:lnTo>
                    <a:pt x="1720431" y="951869"/>
                  </a:lnTo>
                  <a:lnTo>
                    <a:pt x="1692472" y="982527"/>
                  </a:lnTo>
                  <a:lnTo>
                    <a:pt x="1662076" y="1011979"/>
                  </a:lnTo>
                  <a:lnTo>
                    <a:pt x="1629340" y="1040158"/>
                  </a:lnTo>
                  <a:lnTo>
                    <a:pt x="1594361" y="1066999"/>
                  </a:lnTo>
                  <a:lnTo>
                    <a:pt x="1557235" y="1092435"/>
                  </a:lnTo>
                  <a:lnTo>
                    <a:pt x="1518059" y="1116400"/>
                  </a:lnTo>
                  <a:lnTo>
                    <a:pt x="1476929" y="1138828"/>
                  </a:lnTo>
                  <a:lnTo>
                    <a:pt x="1433943" y="1159653"/>
                  </a:lnTo>
                  <a:lnTo>
                    <a:pt x="1389197" y="1178809"/>
                  </a:lnTo>
                  <a:lnTo>
                    <a:pt x="1342786" y="1196229"/>
                  </a:lnTo>
                  <a:lnTo>
                    <a:pt x="1294809" y="1211848"/>
                  </a:lnTo>
                  <a:lnTo>
                    <a:pt x="1245361" y="1225598"/>
                  </a:lnTo>
                  <a:lnTo>
                    <a:pt x="1194539" y="1237415"/>
                  </a:lnTo>
                  <a:lnTo>
                    <a:pt x="1142440" y="1247232"/>
                  </a:lnTo>
                  <a:lnTo>
                    <a:pt x="1089159" y="1254982"/>
                  </a:lnTo>
                  <a:lnTo>
                    <a:pt x="1034795" y="1260600"/>
                  </a:lnTo>
                  <a:lnTo>
                    <a:pt x="979443" y="1264019"/>
                  </a:lnTo>
                  <a:lnTo>
                    <a:pt x="923201" y="1265174"/>
                  </a:lnTo>
                  <a:lnTo>
                    <a:pt x="866963" y="1264019"/>
                  </a:lnTo>
                  <a:lnTo>
                    <a:pt x="811617" y="1260600"/>
                  </a:lnTo>
                  <a:lnTo>
                    <a:pt x="757258" y="1254982"/>
                  </a:lnTo>
                  <a:lnTo>
                    <a:pt x="703983" y="1247232"/>
                  </a:lnTo>
                  <a:lnTo>
                    <a:pt x="651889" y="1237415"/>
                  </a:lnTo>
                  <a:lnTo>
                    <a:pt x="601072" y="1225598"/>
                  </a:lnTo>
                  <a:lnTo>
                    <a:pt x="551629" y="1211848"/>
                  </a:lnTo>
                  <a:lnTo>
                    <a:pt x="503656" y="1196229"/>
                  </a:lnTo>
                  <a:lnTo>
                    <a:pt x="457250" y="1178809"/>
                  </a:lnTo>
                  <a:lnTo>
                    <a:pt x="412508" y="1159653"/>
                  </a:lnTo>
                  <a:lnTo>
                    <a:pt x="369526" y="1138828"/>
                  </a:lnTo>
                  <a:lnTo>
                    <a:pt x="328400" y="1116400"/>
                  </a:lnTo>
                  <a:lnTo>
                    <a:pt x="289228" y="1092435"/>
                  </a:lnTo>
                  <a:lnTo>
                    <a:pt x="252106" y="1066999"/>
                  </a:lnTo>
                  <a:lnTo>
                    <a:pt x="217130" y="1040158"/>
                  </a:lnTo>
                  <a:lnTo>
                    <a:pt x="184397" y="1011979"/>
                  </a:lnTo>
                  <a:lnTo>
                    <a:pt x="154004" y="982527"/>
                  </a:lnTo>
                  <a:lnTo>
                    <a:pt x="126047" y="951869"/>
                  </a:lnTo>
                  <a:lnTo>
                    <a:pt x="100623" y="920071"/>
                  </a:lnTo>
                  <a:lnTo>
                    <a:pt x="77828" y="887200"/>
                  </a:lnTo>
                  <a:lnTo>
                    <a:pt x="57759" y="853320"/>
                  </a:lnTo>
                  <a:lnTo>
                    <a:pt x="40513" y="818499"/>
                  </a:lnTo>
                  <a:lnTo>
                    <a:pt x="26186" y="782803"/>
                  </a:lnTo>
                  <a:lnTo>
                    <a:pt x="14874" y="746297"/>
                  </a:lnTo>
                  <a:lnTo>
                    <a:pt x="6675" y="709048"/>
                  </a:lnTo>
                  <a:lnTo>
                    <a:pt x="1684" y="671123"/>
                  </a:lnTo>
                  <a:lnTo>
                    <a:pt x="0" y="632587"/>
                  </a:lnTo>
                  <a:close/>
                </a:path>
              </a:pathLst>
            </a:custGeom>
            <a:ln w="6350">
              <a:solidFill>
                <a:srgbClr val="00A8D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736498" y="4217034"/>
            <a:ext cx="112522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398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Microsoft Sans Serif"/>
                <a:cs typeface="Microsoft Sans Serif"/>
              </a:rPr>
              <a:t>Налоговая грамотность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1766804" y="6336402"/>
            <a:ext cx="200660" cy="26924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9845">
              <a:lnSpc>
                <a:spcPct val="100000"/>
              </a:lnSpc>
              <a:spcBef>
                <a:spcPts val="335"/>
              </a:spcBef>
            </a:pPr>
            <a:fld id="{81D60167-4931-47E6-BA6A-407CBD079E47}" type="slidenum">
              <a:rPr sz="1200" spc="-25" dirty="0">
                <a:solidFill>
                  <a:srgbClr val="FF5C51"/>
                </a:solidFill>
                <a:latin typeface="Microsoft Sans Serif"/>
                <a:cs typeface="Microsoft Sans Serif"/>
              </a:rPr>
              <a:t>6</a:t>
            </a:fld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title"/>
          </p:nvPr>
        </p:nvSpPr>
        <p:spPr>
          <a:xfrm>
            <a:off x="1931289" y="875537"/>
            <a:ext cx="83280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80" dirty="0"/>
              <a:t>Составляющие</a:t>
            </a:r>
            <a:r>
              <a:rPr sz="2800" spc="-60" dirty="0"/>
              <a:t> </a:t>
            </a:r>
            <a:r>
              <a:rPr sz="2800" spc="70" dirty="0"/>
              <a:t>функциональной</a:t>
            </a:r>
            <a:r>
              <a:rPr sz="2800" spc="-70" dirty="0"/>
              <a:t> </a:t>
            </a:r>
            <a:r>
              <a:rPr sz="2800" spc="55" dirty="0"/>
              <a:t>грамотности</a:t>
            </a:r>
            <a:endParaRPr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6257" y="2137664"/>
            <a:ext cx="7163434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638550" algn="l"/>
              </a:tabLst>
            </a:pPr>
            <a:r>
              <a:rPr sz="3600" spc="80" dirty="0"/>
              <a:t>Проект</a:t>
            </a:r>
            <a:r>
              <a:rPr sz="3600" spc="-120" dirty="0"/>
              <a:t> </a:t>
            </a:r>
            <a:r>
              <a:rPr sz="3600" spc="90" dirty="0"/>
              <a:t>Министерства </a:t>
            </a:r>
            <a:r>
              <a:rPr sz="3600" spc="105" dirty="0"/>
              <a:t>просвещения</a:t>
            </a:r>
            <a:r>
              <a:rPr sz="3600" spc="-135" dirty="0"/>
              <a:t> </a:t>
            </a:r>
            <a:r>
              <a:rPr sz="3600" dirty="0"/>
              <a:t>РФ</a:t>
            </a:r>
            <a:r>
              <a:rPr sz="3600" spc="-130" dirty="0"/>
              <a:t> </a:t>
            </a:r>
            <a:r>
              <a:rPr sz="3600" spc="75" dirty="0"/>
              <a:t>«Мониторинг </a:t>
            </a:r>
            <a:r>
              <a:rPr sz="3600" spc="50" dirty="0"/>
              <a:t>формирования</a:t>
            </a:r>
            <a:r>
              <a:rPr sz="3600" dirty="0"/>
              <a:t>	</a:t>
            </a:r>
            <a:r>
              <a:rPr sz="3600" spc="135" dirty="0"/>
              <a:t>и</a:t>
            </a:r>
            <a:r>
              <a:rPr sz="3600" spc="-145" dirty="0"/>
              <a:t> </a:t>
            </a:r>
            <a:r>
              <a:rPr sz="3600" spc="95" dirty="0"/>
              <a:t>оценки </a:t>
            </a:r>
            <a:r>
              <a:rPr sz="3600" spc="85" dirty="0"/>
              <a:t>функциональной</a:t>
            </a:r>
            <a:r>
              <a:rPr sz="3600" spc="-80" dirty="0"/>
              <a:t> </a:t>
            </a:r>
            <a:r>
              <a:rPr sz="3600" spc="90" dirty="0"/>
              <a:t>грамотности </a:t>
            </a:r>
            <a:r>
              <a:rPr sz="3600" spc="95" dirty="0"/>
              <a:t>обучающихся»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70587" y="249317"/>
            <a:ext cx="3291593" cy="647835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75460" y="523316"/>
            <a:ext cx="1440180" cy="3719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0634" y="563798"/>
            <a:ext cx="1039914" cy="2920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7365" y="521072"/>
            <a:ext cx="1002779" cy="3762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10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Разработка</a:t>
            </a:r>
            <a:r>
              <a:rPr sz="2800" spc="125" dirty="0"/>
              <a:t> </a:t>
            </a:r>
            <a:r>
              <a:rPr sz="2800" spc="75" dirty="0"/>
              <a:t>национального</a:t>
            </a:r>
            <a:r>
              <a:rPr sz="2800" spc="160" dirty="0"/>
              <a:t> </a:t>
            </a:r>
            <a:r>
              <a:rPr sz="2800" spc="60" dirty="0"/>
              <a:t>инструментария</a:t>
            </a:r>
            <a:endParaRPr sz="2800"/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80" dirty="0"/>
              <a:t>по</a:t>
            </a:r>
            <a:r>
              <a:rPr sz="2800" spc="-110" dirty="0"/>
              <a:t> </a:t>
            </a:r>
            <a:r>
              <a:rPr sz="2800" spc="60" dirty="0"/>
              <a:t>методологии</a:t>
            </a:r>
            <a:r>
              <a:rPr sz="2800" spc="-65" dirty="0"/>
              <a:t> </a:t>
            </a:r>
            <a:r>
              <a:rPr sz="2800" spc="95" dirty="0"/>
              <a:t>международных</a:t>
            </a:r>
            <a:r>
              <a:rPr sz="2800" spc="-90" dirty="0"/>
              <a:t> </a:t>
            </a:r>
            <a:r>
              <a:rPr sz="2800" spc="70" dirty="0"/>
              <a:t>исследований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5676" y="2094242"/>
            <a:ext cx="7277100" cy="43053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064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4019" y="888618"/>
            <a:ext cx="97167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10" dirty="0"/>
              <a:t>Модель</a:t>
            </a:r>
            <a:r>
              <a:rPr sz="2800" spc="85" dirty="0"/>
              <a:t> </a:t>
            </a:r>
            <a:r>
              <a:rPr sz="2800" spc="10" dirty="0"/>
              <a:t>формирования</a:t>
            </a:r>
            <a:r>
              <a:rPr sz="2800" spc="110" dirty="0"/>
              <a:t> </a:t>
            </a:r>
            <a:r>
              <a:rPr sz="2800" spc="70" dirty="0"/>
              <a:t>функциональной</a:t>
            </a:r>
            <a:r>
              <a:rPr sz="2800" spc="85" dirty="0"/>
              <a:t> </a:t>
            </a:r>
            <a:r>
              <a:rPr sz="2800" spc="65" dirty="0"/>
              <a:t>грамотности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3010" y="1430147"/>
            <a:ext cx="9339579" cy="3785558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8339328" y="1237488"/>
            <a:ext cx="3716020" cy="2470785"/>
            <a:chOff x="8339328" y="1237488"/>
            <a:chExt cx="3716020" cy="24707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39328" y="1237488"/>
              <a:ext cx="3715512" cy="247040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33332" y="1533144"/>
              <a:ext cx="2157983" cy="14980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381518" y="1257733"/>
              <a:ext cx="3635375" cy="2388870"/>
            </a:xfrm>
            <a:custGeom>
              <a:avLst/>
              <a:gdLst/>
              <a:ahLst/>
              <a:cxnLst/>
              <a:rect l="l" t="t" r="r" b="b"/>
              <a:pathLst>
                <a:path w="3635375" h="2388870">
                  <a:moveTo>
                    <a:pt x="1802794" y="0"/>
                  </a:moveTo>
                  <a:lnTo>
                    <a:pt x="1741595" y="703"/>
                  </a:lnTo>
                  <a:lnTo>
                    <a:pt x="1680836" y="2402"/>
                  </a:lnTo>
                  <a:lnTo>
                    <a:pt x="1620555" y="5081"/>
                  </a:lnTo>
                  <a:lnTo>
                    <a:pt x="1560787" y="8725"/>
                  </a:lnTo>
                  <a:lnTo>
                    <a:pt x="1501571" y="13320"/>
                  </a:lnTo>
                  <a:lnTo>
                    <a:pt x="1442943" y="18851"/>
                  </a:lnTo>
                  <a:lnTo>
                    <a:pt x="1384940" y="25303"/>
                  </a:lnTo>
                  <a:lnTo>
                    <a:pt x="1327599" y="32660"/>
                  </a:lnTo>
                  <a:lnTo>
                    <a:pt x="1270956" y="40908"/>
                  </a:lnTo>
                  <a:lnTo>
                    <a:pt x="1215048" y="50032"/>
                  </a:lnTo>
                  <a:lnTo>
                    <a:pt x="1159913" y="60017"/>
                  </a:lnTo>
                  <a:lnTo>
                    <a:pt x="1105587" y="70848"/>
                  </a:lnTo>
                  <a:lnTo>
                    <a:pt x="1052107" y="82511"/>
                  </a:lnTo>
                  <a:lnTo>
                    <a:pt x="999510" y="94989"/>
                  </a:lnTo>
                  <a:lnTo>
                    <a:pt x="947833" y="108269"/>
                  </a:lnTo>
                  <a:lnTo>
                    <a:pt x="897113" y="122335"/>
                  </a:lnTo>
                  <a:lnTo>
                    <a:pt x="847386" y="137173"/>
                  </a:lnTo>
                  <a:lnTo>
                    <a:pt x="798689" y="152767"/>
                  </a:lnTo>
                  <a:lnTo>
                    <a:pt x="751060" y="169103"/>
                  </a:lnTo>
                  <a:lnTo>
                    <a:pt x="704535" y="186166"/>
                  </a:lnTo>
                  <a:lnTo>
                    <a:pt x="659151" y="203940"/>
                  </a:lnTo>
                  <a:lnTo>
                    <a:pt x="614945" y="222412"/>
                  </a:lnTo>
                  <a:lnTo>
                    <a:pt x="571953" y="241565"/>
                  </a:lnTo>
                  <a:lnTo>
                    <a:pt x="530214" y="261385"/>
                  </a:lnTo>
                  <a:lnTo>
                    <a:pt x="489762" y="281857"/>
                  </a:lnTo>
                  <a:lnTo>
                    <a:pt x="450637" y="302966"/>
                  </a:lnTo>
                  <a:lnTo>
                    <a:pt x="412873" y="324698"/>
                  </a:lnTo>
                  <a:lnTo>
                    <a:pt x="376508" y="347037"/>
                  </a:lnTo>
                  <a:lnTo>
                    <a:pt x="341580" y="369968"/>
                  </a:lnTo>
                  <a:lnTo>
                    <a:pt x="308124" y="393477"/>
                  </a:lnTo>
                  <a:lnTo>
                    <a:pt x="276178" y="417548"/>
                  </a:lnTo>
                  <a:lnTo>
                    <a:pt x="245779" y="442167"/>
                  </a:lnTo>
                  <a:lnTo>
                    <a:pt x="216963" y="467319"/>
                  </a:lnTo>
                  <a:lnTo>
                    <a:pt x="164229" y="519160"/>
                  </a:lnTo>
                  <a:lnTo>
                    <a:pt x="118271" y="572953"/>
                  </a:lnTo>
                  <a:lnTo>
                    <a:pt x="79384" y="628578"/>
                  </a:lnTo>
                  <a:lnTo>
                    <a:pt x="47864" y="685916"/>
                  </a:lnTo>
                  <a:lnTo>
                    <a:pt x="24005" y="744848"/>
                  </a:lnTo>
                  <a:lnTo>
                    <a:pt x="8101" y="805254"/>
                  </a:lnTo>
                  <a:lnTo>
                    <a:pt x="410" y="868658"/>
                  </a:lnTo>
                  <a:lnTo>
                    <a:pt x="0" y="900076"/>
                  </a:lnTo>
                  <a:lnTo>
                    <a:pt x="1833" y="931276"/>
                  </a:lnTo>
                  <a:lnTo>
                    <a:pt x="12093" y="992944"/>
                  </a:lnTo>
                  <a:lnTo>
                    <a:pt x="30914" y="1053497"/>
                  </a:lnTo>
                  <a:lnTo>
                    <a:pt x="58017" y="1112771"/>
                  </a:lnTo>
                  <a:lnTo>
                    <a:pt x="93125" y="1170603"/>
                  </a:lnTo>
                  <a:lnTo>
                    <a:pt x="135962" y="1226828"/>
                  </a:lnTo>
                  <a:lnTo>
                    <a:pt x="186250" y="1281282"/>
                  </a:lnTo>
                  <a:lnTo>
                    <a:pt x="214101" y="1307794"/>
                  </a:lnTo>
                  <a:lnTo>
                    <a:pt x="243711" y="1333802"/>
                  </a:lnTo>
                  <a:lnTo>
                    <a:pt x="275045" y="1359284"/>
                  </a:lnTo>
                  <a:lnTo>
                    <a:pt x="308069" y="1384222"/>
                  </a:lnTo>
                  <a:lnTo>
                    <a:pt x="342748" y="1408593"/>
                  </a:lnTo>
                  <a:lnTo>
                    <a:pt x="379046" y="1432379"/>
                  </a:lnTo>
                  <a:lnTo>
                    <a:pt x="416930" y="1455557"/>
                  </a:lnTo>
                  <a:lnTo>
                    <a:pt x="456365" y="1478108"/>
                  </a:lnTo>
                  <a:lnTo>
                    <a:pt x="497316" y="1500012"/>
                  </a:lnTo>
                  <a:lnTo>
                    <a:pt x="539749" y="1521247"/>
                  </a:lnTo>
                  <a:lnTo>
                    <a:pt x="583628" y="1541793"/>
                  </a:lnTo>
                  <a:lnTo>
                    <a:pt x="628920" y="1561630"/>
                  </a:lnTo>
                  <a:lnTo>
                    <a:pt x="675589" y="1580737"/>
                  </a:lnTo>
                  <a:lnTo>
                    <a:pt x="723601" y="1599093"/>
                  </a:lnTo>
                  <a:lnTo>
                    <a:pt x="772922" y="1616679"/>
                  </a:lnTo>
                  <a:lnTo>
                    <a:pt x="823516" y="1633473"/>
                  </a:lnTo>
                  <a:lnTo>
                    <a:pt x="875348" y="1649456"/>
                  </a:lnTo>
                  <a:lnTo>
                    <a:pt x="928385" y="1664606"/>
                  </a:lnTo>
                  <a:lnTo>
                    <a:pt x="982592" y="1678903"/>
                  </a:lnTo>
                  <a:lnTo>
                    <a:pt x="1037934" y="1692326"/>
                  </a:lnTo>
                  <a:lnTo>
                    <a:pt x="1094376" y="1704856"/>
                  </a:lnTo>
                  <a:lnTo>
                    <a:pt x="1151883" y="1716471"/>
                  </a:lnTo>
                  <a:lnTo>
                    <a:pt x="1210422" y="1727151"/>
                  </a:lnTo>
                  <a:lnTo>
                    <a:pt x="1269957" y="1736876"/>
                  </a:lnTo>
                  <a:lnTo>
                    <a:pt x="1330453" y="1745624"/>
                  </a:lnTo>
                  <a:lnTo>
                    <a:pt x="1391877" y="1753376"/>
                  </a:lnTo>
                  <a:lnTo>
                    <a:pt x="1454192" y="1760111"/>
                  </a:lnTo>
                  <a:lnTo>
                    <a:pt x="1517366" y="1765809"/>
                  </a:lnTo>
                  <a:lnTo>
                    <a:pt x="1581362" y="1770449"/>
                  </a:lnTo>
                  <a:lnTo>
                    <a:pt x="1646147" y="1774010"/>
                  </a:lnTo>
                  <a:lnTo>
                    <a:pt x="2117698" y="2388690"/>
                  </a:lnTo>
                  <a:lnTo>
                    <a:pt x="2336519" y="1740990"/>
                  </a:lnTo>
                  <a:lnTo>
                    <a:pt x="2400502" y="1731032"/>
                  </a:lnTo>
                  <a:lnTo>
                    <a:pt x="2463347" y="1719993"/>
                  </a:lnTo>
                  <a:lnTo>
                    <a:pt x="2525012" y="1707897"/>
                  </a:lnTo>
                  <a:lnTo>
                    <a:pt x="2585457" y="1694769"/>
                  </a:lnTo>
                  <a:lnTo>
                    <a:pt x="2644643" y="1680632"/>
                  </a:lnTo>
                  <a:lnTo>
                    <a:pt x="2702529" y="1665510"/>
                  </a:lnTo>
                  <a:lnTo>
                    <a:pt x="2759075" y="1649427"/>
                  </a:lnTo>
                  <a:lnTo>
                    <a:pt x="2814240" y="1632408"/>
                  </a:lnTo>
                  <a:lnTo>
                    <a:pt x="2867984" y="1614476"/>
                  </a:lnTo>
                  <a:lnTo>
                    <a:pt x="2920267" y="1595655"/>
                  </a:lnTo>
                  <a:lnTo>
                    <a:pt x="2971049" y="1575970"/>
                  </a:lnTo>
                  <a:lnTo>
                    <a:pt x="3020289" y="1555444"/>
                  </a:lnTo>
                  <a:lnTo>
                    <a:pt x="3067947" y="1534101"/>
                  </a:lnTo>
                  <a:lnTo>
                    <a:pt x="3113982" y="1511966"/>
                  </a:lnTo>
                  <a:lnTo>
                    <a:pt x="3158355" y="1489063"/>
                  </a:lnTo>
                  <a:lnTo>
                    <a:pt x="3201025" y="1465414"/>
                  </a:lnTo>
                  <a:lnTo>
                    <a:pt x="3241952" y="1441046"/>
                  </a:lnTo>
                  <a:lnTo>
                    <a:pt x="3281096" y="1415981"/>
                  </a:lnTo>
                  <a:lnTo>
                    <a:pt x="3318416" y="1390243"/>
                  </a:lnTo>
                  <a:lnTo>
                    <a:pt x="3353871" y="1363858"/>
                  </a:lnTo>
                  <a:lnTo>
                    <a:pt x="3387423" y="1336847"/>
                  </a:lnTo>
                  <a:lnTo>
                    <a:pt x="3419030" y="1309237"/>
                  </a:lnTo>
                  <a:lnTo>
                    <a:pt x="3448652" y="1281050"/>
                  </a:lnTo>
                  <a:lnTo>
                    <a:pt x="3476248" y="1252310"/>
                  </a:lnTo>
                  <a:lnTo>
                    <a:pt x="3501780" y="1223043"/>
                  </a:lnTo>
                  <a:lnTo>
                    <a:pt x="3546485" y="1163019"/>
                  </a:lnTo>
                  <a:lnTo>
                    <a:pt x="3582445" y="1101170"/>
                  </a:lnTo>
                  <a:lnTo>
                    <a:pt x="3609337" y="1037689"/>
                  </a:lnTo>
                  <a:lnTo>
                    <a:pt x="3626839" y="972767"/>
                  </a:lnTo>
                  <a:lnTo>
                    <a:pt x="3634531" y="909347"/>
                  </a:lnTo>
                  <a:lnTo>
                    <a:pt x="3634941" y="877923"/>
                  </a:lnTo>
                  <a:lnTo>
                    <a:pt x="3633108" y="846716"/>
                  </a:lnTo>
                  <a:lnTo>
                    <a:pt x="3622847" y="785039"/>
                  </a:lnTo>
                  <a:lnTo>
                    <a:pt x="3604026" y="724478"/>
                  </a:lnTo>
                  <a:lnTo>
                    <a:pt x="3576923" y="665198"/>
                  </a:lnTo>
                  <a:lnTo>
                    <a:pt x="3541813" y="607363"/>
                  </a:lnTo>
                  <a:lnTo>
                    <a:pt x="3498975" y="551136"/>
                  </a:lnTo>
                  <a:lnTo>
                    <a:pt x="3448686" y="496681"/>
                  </a:lnTo>
                  <a:lnTo>
                    <a:pt x="3420833" y="470170"/>
                  </a:lnTo>
                  <a:lnTo>
                    <a:pt x="3391222" y="444163"/>
                  </a:lnTo>
                  <a:lnTo>
                    <a:pt x="3359886" y="418682"/>
                  </a:lnTo>
                  <a:lnTo>
                    <a:pt x="3326861" y="393746"/>
                  </a:lnTo>
                  <a:lnTo>
                    <a:pt x="3292181" y="369376"/>
                  </a:lnTo>
                  <a:lnTo>
                    <a:pt x="3255881" y="345592"/>
                  </a:lnTo>
                  <a:lnTo>
                    <a:pt x="3217995" y="322415"/>
                  </a:lnTo>
                  <a:lnTo>
                    <a:pt x="3178558" y="299866"/>
                  </a:lnTo>
                  <a:lnTo>
                    <a:pt x="3137604" y="277965"/>
                  </a:lnTo>
                  <a:lnTo>
                    <a:pt x="3095169" y="256733"/>
                  </a:lnTo>
                  <a:lnTo>
                    <a:pt x="3051287" y="236189"/>
                  </a:lnTo>
                  <a:lnTo>
                    <a:pt x="3005992" y="216355"/>
                  </a:lnTo>
                  <a:lnTo>
                    <a:pt x="2959320" y="197251"/>
                  </a:lnTo>
                  <a:lnTo>
                    <a:pt x="2911304" y="178897"/>
                  </a:lnTo>
                  <a:lnTo>
                    <a:pt x="2861980" y="161314"/>
                  </a:lnTo>
                  <a:lnTo>
                    <a:pt x="2811382" y="144522"/>
                  </a:lnTo>
                  <a:lnTo>
                    <a:pt x="2759545" y="128543"/>
                  </a:lnTo>
                  <a:lnTo>
                    <a:pt x="2706504" y="113396"/>
                  </a:lnTo>
                  <a:lnTo>
                    <a:pt x="2652293" y="99101"/>
                  </a:lnTo>
                  <a:lnTo>
                    <a:pt x="2596946" y="85680"/>
                  </a:lnTo>
                  <a:lnTo>
                    <a:pt x="2540499" y="73153"/>
                  </a:lnTo>
                  <a:lnTo>
                    <a:pt x="2482986" y="61540"/>
                  </a:lnTo>
                  <a:lnTo>
                    <a:pt x="2424442" y="50862"/>
                  </a:lnTo>
                  <a:lnTo>
                    <a:pt x="2364901" y="41139"/>
                  </a:lnTo>
                  <a:lnTo>
                    <a:pt x="2304398" y="32392"/>
                  </a:lnTo>
                  <a:lnTo>
                    <a:pt x="2242968" y="24641"/>
                  </a:lnTo>
                  <a:lnTo>
                    <a:pt x="2180645" y="17907"/>
                  </a:lnTo>
                  <a:lnTo>
                    <a:pt x="2117464" y="12210"/>
                  </a:lnTo>
                  <a:lnTo>
                    <a:pt x="2053459" y="7571"/>
                  </a:lnTo>
                  <a:lnTo>
                    <a:pt x="1988666" y="4011"/>
                  </a:lnTo>
                  <a:lnTo>
                    <a:pt x="1926367" y="1638"/>
                  </a:lnTo>
                  <a:lnTo>
                    <a:pt x="1864397" y="306"/>
                  </a:lnTo>
                  <a:lnTo>
                    <a:pt x="1802794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291066" y="2308352"/>
            <a:ext cx="18148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позитивного</a:t>
            </a:r>
            <a:r>
              <a:rPr sz="1200" spc="18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поведения,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успешной</a:t>
            </a:r>
            <a:r>
              <a:rPr sz="1200" spc="1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продуктивной деятельности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6200" y="2007107"/>
            <a:ext cx="2423160" cy="1282065"/>
            <a:chOff x="76200" y="2007107"/>
            <a:chExt cx="2423160" cy="1282065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200" y="2007107"/>
              <a:ext cx="2423160" cy="128168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4736" y="2241829"/>
              <a:ext cx="1327403" cy="68425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9417" y="2026716"/>
              <a:ext cx="2343150" cy="1201420"/>
            </a:xfrm>
            <a:custGeom>
              <a:avLst/>
              <a:gdLst/>
              <a:ahLst/>
              <a:cxnLst/>
              <a:rect l="l" t="t" r="r" b="b"/>
              <a:pathLst>
                <a:path w="2343150" h="1201420">
                  <a:moveTo>
                    <a:pt x="1085192" y="0"/>
                  </a:moveTo>
                  <a:lnTo>
                    <a:pt x="1031818" y="982"/>
                  </a:lnTo>
                  <a:lnTo>
                    <a:pt x="978424" y="3191"/>
                  </a:lnTo>
                  <a:lnTo>
                    <a:pt x="925105" y="6639"/>
                  </a:lnTo>
                  <a:lnTo>
                    <a:pt x="871955" y="11338"/>
                  </a:lnTo>
                  <a:lnTo>
                    <a:pt x="819068" y="17300"/>
                  </a:lnTo>
                  <a:lnTo>
                    <a:pt x="766539" y="24538"/>
                  </a:lnTo>
                  <a:lnTo>
                    <a:pt x="714462" y="33064"/>
                  </a:lnTo>
                  <a:lnTo>
                    <a:pt x="662931" y="42891"/>
                  </a:lnTo>
                  <a:lnTo>
                    <a:pt x="612041" y="54031"/>
                  </a:lnTo>
                  <a:lnTo>
                    <a:pt x="561886" y="66497"/>
                  </a:lnTo>
                  <a:lnTo>
                    <a:pt x="502176" y="83409"/>
                  </a:lnTo>
                  <a:lnTo>
                    <a:pt x="445556" y="101795"/>
                  </a:lnTo>
                  <a:lnTo>
                    <a:pt x="392074" y="121571"/>
                  </a:lnTo>
                  <a:lnTo>
                    <a:pt x="341781" y="142655"/>
                  </a:lnTo>
                  <a:lnTo>
                    <a:pt x="294725" y="164965"/>
                  </a:lnTo>
                  <a:lnTo>
                    <a:pt x="250955" y="188418"/>
                  </a:lnTo>
                  <a:lnTo>
                    <a:pt x="210522" y="212931"/>
                  </a:lnTo>
                  <a:lnTo>
                    <a:pt x="173473" y="238423"/>
                  </a:lnTo>
                  <a:lnTo>
                    <a:pt x="139859" y="264810"/>
                  </a:lnTo>
                  <a:lnTo>
                    <a:pt x="109728" y="292010"/>
                  </a:lnTo>
                  <a:lnTo>
                    <a:pt x="83130" y="319940"/>
                  </a:lnTo>
                  <a:lnTo>
                    <a:pt x="40730" y="377663"/>
                  </a:lnTo>
                  <a:lnTo>
                    <a:pt x="13052" y="437317"/>
                  </a:lnTo>
                  <a:lnTo>
                    <a:pt x="489" y="498244"/>
                  </a:lnTo>
                  <a:lnTo>
                    <a:pt x="0" y="528978"/>
                  </a:lnTo>
                  <a:lnTo>
                    <a:pt x="3437" y="559782"/>
                  </a:lnTo>
                  <a:lnTo>
                    <a:pt x="22288" y="621273"/>
                  </a:lnTo>
                  <a:lnTo>
                    <a:pt x="57436" y="682056"/>
                  </a:lnTo>
                  <a:lnTo>
                    <a:pt x="81246" y="711975"/>
                  </a:lnTo>
                  <a:lnTo>
                    <a:pt x="109277" y="741470"/>
                  </a:lnTo>
                  <a:lnTo>
                    <a:pt x="141579" y="770458"/>
                  </a:lnTo>
                  <a:lnTo>
                    <a:pt x="201821" y="815230"/>
                  </a:lnTo>
                  <a:lnTo>
                    <a:pt x="234990" y="836172"/>
                  </a:lnTo>
                  <a:lnTo>
                    <a:pt x="270066" y="856135"/>
                  </a:lnTo>
                  <a:lnTo>
                    <a:pt x="306954" y="875106"/>
                  </a:lnTo>
                  <a:lnTo>
                    <a:pt x="345560" y="893074"/>
                  </a:lnTo>
                  <a:lnTo>
                    <a:pt x="385790" y="910026"/>
                  </a:lnTo>
                  <a:lnTo>
                    <a:pt x="427549" y="925949"/>
                  </a:lnTo>
                  <a:lnTo>
                    <a:pt x="470742" y="940832"/>
                  </a:lnTo>
                  <a:lnTo>
                    <a:pt x="515276" y="954662"/>
                  </a:lnTo>
                  <a:lnTo>
                    <a:pt x="561057" y="967427"/>
                  </a:lnTo>
                  <a:lnTo>
                    <a:pt x="607989" y="979113"/>
                  </a:lnTo>
                  <a:lnTo>
                    <a:pt x="655978" y="989710"/>
                  </a:lnTo>
                  <a:lnTo>
                    <a:pt x="704931" y="999205"/>
                  </a:lnTo>
                  <a:lnTo>
                    <a:pt x="754752" y="1007585"/>
                  </a:lnTo>
                  <a:lnTo>
                    <a:pt x="805348" y="1014838"/>
                  </a:lnTo>
                  <a:lnTo>
                    <a:pt x="856624" y="1020951"/>
                  </a:lnTo>
                  <a:lnTo>
                    <a:pt x="908486" y="1025913"/>
                  </a:lnTo>
                  <a:lnTo>
                    <a:pt x="960839" y="1029711"/>
                  </a:lnTo>
                  <a:lnTo>
                    <a:pt x="1013589" y="1032333"/>
                  </a:lnTo>
                  <a:lnTo>
                    <a:pt x="1066641" y="1033767"/>
                  </a:lnTo>
                  <a:lnTo>
                    <a:pt x="1119902" y="1033999"/>
                  </a:lnTo>
                  <a:lnTo>
                    <a:pt x="1173278" y="1033018"/>
                  </a:lnTo>
                  <a:lnTo>
                    <a:pt x="1226672" y="1030812"/>
                  </a:lnTo>
                  <a:lnTo>
                    <a:pt x="1279992" y="1027368"/>
                  </a:lnTo>
                  <a:lnTo>
                    <a:pt x="1333143" y="1022673"/>
                  </a:lnTo>
                  <a:lnTo>
                    <a:pt x="1386031" y="1016716"/>
                  </a:lnTo>
                  <a:lnTo>
                    <a:pt x="1438560" y="1009484"/>
                  </a:lnTo>
                  <a:lnTo>
                    <a:pt x="1490638" y="1000965"/>
                  </a:lnTo>
                  <a:lnTo>
                    <a:pt x="1542169" y="991147"/>
                  </a:lnTo>
                  <a:lnTo>
                    <a:pt x="1593059" y="980016"/>
                  </a:lnTo>
                  <a:lnTo>
                    <a:pt x="1643215" y="967562"/>
                  </a:lnTo>
                  <a:lnTo>
                    <a:pt x="2342604" y="1200988"/>
                  </a:lnTo>
                  <a:lnTo>
                    <a:pt x="1963890" y="839800"/>
                  </a:lnTo>
                  <a:lnTo>
                    <a:pt x="2010891" y="810117"/>
                  </a:lnTo>
                  <a:lnTo>
                    <a:pt x="2052865" y="779248"/>
                  </a:lnTo>
                  <a:lnTo>
                    <a:pt x="2089789" y="747324"/>
                  </a:lnTo>
                  <a:lnTo>
                    <a:pt x="2121640" y="714477"/>
                  </a:lnTo>
                  <a:lnTo>
                    <a:pt x="2148394" y="680839"/>
                  </a:lnTo>
                  <a:lnTo>
                    <a:pt x="2170029" y="646542"/>
                  </a:lnTo>
                  <a:lnTo>
                    <a:pt x="2186522" y="611718"/>
                  </a:lnTo>
                  <a:lnTo>
                    <a:pt x="2203990" y="541014"/>
                  </a:lnTo>
                  <a:lnTo>
                    <a:pt x="2204919" y="505399"/>
                  </a:lnTo>
                  <a:lnTo>
                    <a:pt x="2200614" y="469783"/>
                  </a:lnTo>
                  <a:lnTo>
                    <a:pt x="2176210" y="399080"/>
                  </a:lnTo>
                  <a:lnTo>
                    <a:pt x="2156065" y="364256"/>
                  </a:lnTo>
                  <a:lnTo>
                    <a:pt x="2130595" y="329959"/>
                  </a:lnTo>
                  <a:lnTo>
                    <a:pt x="2099776" y="296321"/>
                  </a:lnTo>
                  <a:lnTo>
                    <a:pt x="2063585" y="263474"/>
                  </a:lnTo>
                  <a:lnTo>
                    <a:pt x="2003326" y="218723"/>
                  </a:lnTo>
                  <a:lnTo>
                    <a:pt x="1970149" y="197789"/>
                  </a:lnTo>
                  <a:lnTo>
                    <a:pt x="1935066" y="177834"/>
                  </a:lnTo>
                  <a:lnTo>
                    <a:pt x="1898172" y="158868"/>
                  </a:lnTo>
                  <a:lnTo>
                    <a:pt x="1859560" y="140906"/>
                  </a:lnTo>
                  <a:lnTo>
                    <a:pt x="1819326" y="123958"/>
                  </a:lnTo>
                  <a:lnTo>
                    <a:pt x="1777563" y="108038"/>
                  </a:lnTo>
                  <a:lnTo>
                    <a:pt x="1734366" y="93158"/>
                  </a:lnTo>
                  <a:lnTo>
                    <a:pt x="1689828" y="79330"/>
                  </a:lnTo>
                  <a:lnTo>
                    <a:pt x="1644045" y="66567"/>
                  </a:lnTo>
                  <a:lnTo>
                    <a:pt x="1597111" y="54881"/>
                  </a:lnTo>
                  <a:lnTo>
                    <a:pt x="1549119" y="44285"/>
                  </a:lnTo>
                  <a:lnTo>
                    <a:pt x="1500165" y="34790"/>
                  </a:lnTo>
                  <a:lnTo>
                    <a:pt x="1450343" y="26411"/>
                  </a:lnTo>
                  <a:lnTo>
                    <a:pt x="1399746" y="19158"/>
                  </a:lnTo>
                  <a:lnTo>
                    <a:pt x="1348470" y="13044"/>
                  </a:lnTo>
                  <a:lnTo>
                    <a:pt x="1296608" y="8082"/>
                  </a:lnTo>
                  <a:lnTo>
                    <a:pt x="1244255" y="4284"/>
                  </a:lnTo>
                  <a:lnTo>
                    <a:pt x="1191505" y="1663"/>
                  </a:lnTo>
                  <a:lnTo>
                    <a:pt x="1138453" y="230"/>
                  </a:lnTo>
                  <a:lnTo>
                    <a:pt x="1085192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00201" y="1576578"/>
            <a:ext cx="10343515" cy="892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35035" algn="ctr">
              <a:lnSpc>
                <a:spcPct val="100000"/>
              </a:lnSpc>
              <a:spcBef>
                <a:spcPts val="100"/>
              </a:spcBef>
            </a:pPr>
            <a:r>
              <a:rPr sz="1200" spc="-165" dirty="0">
                <a:solidFill>
                  <a:srgbClr val="FFFFFF"/>
                </a:solidFill>
                <a:latin typeface="Arial Black"/>
                <a:cs typeface="Arial Black"/>
              </a:rPr>
              <a:t>Как</a:t>
            </a:r>
            <a:r>
              <a:rPr sz="120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Arial Black"/>
                <a:cs typeface="Arial Black"/>
              </a:rPr>
              <a:t>дети</a:t>
            </a:r>
            <a:r>
              <a:rPr sz="120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Arial Black"/>
                <a:cs typeface="Arial Black"/>
              </a:rPr>
              <a:t>способны</a:t>
            </a:r>
            <a:endParaRPr sz="1200">
              <a:latin typeface="Arial Black"/>
              <a:cs typeface="Arial Black"/>
            </a:endParaRPr>
          </a:p>
          <a:p>
            <a:pPr marL="8535670" algn="ctr">
              <a:lnSpc>
                <a:spcPct val="100000"/>
              </a:lnSpc>
            </a:pPr>
            <a:r>
              <a:rPr sz="1200" spc="-20" dirty="0">
                <a:solidFill>
                  <a:srgbClr val="FFFFFF"/>
                </a:solidFill>
                <a:latin typeface="Arial Black"/>
                <a:cs typeface="Arial Black"/>
              </a:rPr>
              <a:t>действовать?</a:t>
            </a:r>
            <a:endParaRPr sz="1200">
              <a:latin typeface="Arial Black"/>
              <a:cs typeface="Arial Black"/>
            </a:endParaRPr>
          </a:p>
          <a:p>
            <a:pPr marL="8595995" marR="5080" indent="-128270">
              <a:lnSpc>
                <a:spcPct val="100000"/>
              </a:lnSpc>
            </a:pPr>
            <a:r>
              <a:rPr sz="1200" spc="-75" dirty="0">
                <a:solidFill>
                  <a:srgbClr val="FFFFFF"/>
                </a:solidFill>
                <a:latin typeface="Microsoft Sans Serif"/>
                <a:cs typeface="Microsoft Sans Serif"/>
              </a:rPr>
              <a:t>ОПЫТ</a:t>
            </a:r>
            <a:r>
              <a:rPr sz="12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принятия</a:t>
            </a:r>
            <a:r>
              <a:rPr sz="12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решений,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разрешения</a:t>
            </a:r>
            <a:r>
              <a:rPr sz="1200" spc="9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проблем,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1060"/>
              </a:lnSpc>
            </a:pPr>
            <a:r>
              <a:rPr sz="1050" spc="-20" dirty="0">
                <a:solidFill>
                  <a:srgbClr val="FFFFFF"/>
                </a:solidFill>
                <a:latin typeface="Arial Black"/>
                <a:cs typeface="Arial Black"/>
              </a:rPr>
              <a:t>Предметные</a:t>
            </a:r>
            <a:endParaRPr sz="105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6089" y="2442464"/>
            <a:ext cx="111061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0965" marR="5080" indent="-88900">
              <a:lnSpc>
                <a:spcPct val="100000"/>
              </a:lnSpc>
              <a:spcBef>
                <a:spcPts val="105"/>
              </a:spcBef>
            </a:pPr>
            <a:r>
              <a:rPr sz="1050" spc="-120" dirty="0">
                <a:solidFill>
                  <a:srgbClr val="FFFFFF"/>
                </a:solidFill>
                <a:latin typeface="Arial Black"/>
                <a:cs typeface="Arial Black"/>
              </a:rPr>
              <a:t>Межпредметные </a:t>
            </a:r>
            <a:r>
              <a:rPr sz="1050" spc="-60" dirty="0">
                <a:solidFill>
                  <a:srgbClr val="FFFFFF"/>
                </a:solidFill>
                <a:latin typeface="Arial Black"/>
                <a:cs typeface="Arial Black"/>
              </a:rPr>
              <a:t>Практические</a:t>
            </a:r>
            <a:endParaRPr sz="1050">
              <a:latin typeface="Arial Black"/>
              <a:cs typeface="Arial Black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98120" y="3741420"/>
            <a:ext cx="2391410" cy="1390015"/>
            <a:chOff x="198120" y="3741420"/>
            <a:chExt cx="2391410" cy="139001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8120" y="3741420"/>
              <a:ext cx="2391156" cy="13898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6636" y="3874008"/>
              <a:ext cx="1467612" cy="116433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40776" y="3761095"/>
              <a:ext cx="2310130" cy="1310005"/>
            </a:xfrm>
            <a:custGeom>
              <a:avLst/>
              <a:gdLst/>
              <a:ahLst/>
              <a:cxnLst/>
              <a:rect l="l" t="t" r="r" b="b"/>
              <a:pathLst>
                <a:path w="2310130" h="1310004">
                  <a:moveTo>
                    <a:pt x="1039611" y="20"/>
                  </a:moveTo>
                  <a:lnTo>
                    <a:pt x="987317" y="0"/>
                  </a:lnTo>
                  <a:lnTo>
                    <a:pt x="934838" y="1743"/>
                  </a:lnTo>
                  <a:lnTo>
                    <a:pt x="882271" y="5273"/>
                  </a:lnTo>
                  <a:lnTo>
                    <a:pt x="829715" y="10614"/>
                  </a:lnTo>
                  <a:lnTo>
                    <a:pt x="777267" y="17789"/>
                  </a:lnTo>
                  <a:lnTo>
                    <a:pt x="719803" y="27828"/>
                  </a:lnTo>
                  <a:lnTo>
                    <a:pt x="664004" y="39852"/>
                  </a:lnTo>
                  <a:lnTo>
                    <a:pt x="609940" y="53788"/>
                  </a:lnTo>
                  <a:lnTo>
                    <a:pt x="557682" y="69562"/>
                  </a:lnTo>
                  <a:lnTo>
                    <a:pt x="507301" y="87099"/>
                  </a:lnTo>
                  <a:lnTo>
                    <a:pt x="458866" y="106325"/>
                  </a:lnTo>
                  <a:lnTo>
                    <a:pt x="412448" y="127168"/>
                  </a:lnTo>
                  <a:lnTo>
                    <a:pt x="368117" y="149551"/>
                  </a:lnTo>
                  <a:lnTo>
                    <a:pt x="325943" y="173402"/>
                  </a:lnTo>
                  <a:lnTo>
                    <a:pt x="285997" y="198647"/>
                  </a:lnTo>
                  <a:lnTo>
                    <a:pt x="248349" y="225211"/>
                  </a:lnTo>
                  <a:lnTo>
                    <a:pt x="213069" y="253020"/>
                  </a:lnTo>
                  <a:lnTo>
                    <a:pt x="180227" y="282001"/>
                  </a:lnTo>
                  <a:lnTo>
                    <a:pt x="149894" y="312080"/>
                  </a:lnTo>
                  <a:lnTo>
                    <a:pt x="122140" y="343181"/>
                  </a:lnTo>
                  <a:lnTo>
                    <a:pt x="97035" y="375233"/>
                  </a:lnTo>
                  <a:lnTo>
                    <a:pt x="74649" y="408159"/>
                  </a:lnTo>
                  <a:lnTo>
                    <a:pt x="55054" y="441888"/>
                  </a:lnTo>
                  <a:lnTo>
                    <a:pt x="38318" y="476343"/>
                  </a:lnTo>
                  <a:lnTo>
                    <a:pt x="13708" y="547141"/>
                  </a:lnTo>
                  <a:lnTo>
                    <a:pt x="1381" y="619960"/>
                  </a:lnTo>
                  <a:lnTo>
                    <a:pt x="0" y="656942"/>
                  </a:lnTo>
                  <a:lnTo>
                    <a:pt x="1900" y="694208"/>
                  </a:lnTo>
                  <a:lnTo>
                    <a:pt x="15826" y="769295"/>
                  </a:lnTo>
                  <a:lnTo>
                    <a:pt x="27993" y="806967"/>
                  </a:lnTo>
                  <a:lnTo>
                    <a:pt x="59434" y="875477"/>
                  </a:lnTo>
                  <a:lnTo>
                    <a:pt x="79085" y="908291"/>
                  </a:lnTo>
                  <a:lnTo>
                    <a:pt x="101232" y="940096"/>
                  </a:lnTo>
                  <a:lnTo>
                    <a:pt x="125782" y="970853"/>
                  </a:lnTo>
                  <a:lnTo>
                    <a:pt x="152642" y="1000527"/>
                  </a:lnTo>
                  <a:lnTo>
                    <a:pt x="181719" y="1029080"/>
                  </a:lnTo>
                  <a:lnTo>
                    <a:pt x="212919" y="1056476"/>
                  </a:lnTo>
                  <a:lnTo>
                    <a:pt x="246151" y="1082677"/>
                  </a:lnTo>
                  <a:lnTo>
                    <a:pt x="281320" y="1107646"/>
                  </a:lnTo>
                  <a:lnTo>
                    <a:pt x="318334" y="1131348"/>
                  </a:lnTo>
                  <a:lnTo>
                    <a:pt x="357099" y="1153744"/>
                  </a:lnTo>
                  <a:lnTo>
                    <a:pt x="397523" y="1174798"/>
                  </a:lnTo>
                  <a:lnTo>
                    <a:pt x="439512" y="1194473"/>
                  </a:lnTo>
                  <a:lnTo>
                    <a:pt x="482974" y="1212732"/>
                  </a:lnTo>
                  <a:lnTo>
                    <a:pt x="527814" y="1229538"/>
                  </a:lnTo>
                  <a:lnTo>
                    <a:pt x="573942" y="1244854"/>
                  </a:lnTo>
                  <a:lnTo>
                    <a:pt x="621262" y="1258644"/>
                  </a:lnTo>
                  <a:lnTo>
                    <a:pt x="669682" y="1270870"/>
                  </a:lnTo>
                  <a:lnTo>
                    <a:pt x="719110" y="1281495"/>
                  </a:lnTo>
                  <a:lnTo>
                    <a:pt x="769451" y="1290483"/>
                  </a:lnTo>
                  <a:lnTo>
                    <a:pt x="820614" y="1297797"/>
                  </a:lnTo>
                  <a:lnTo>
                    <a:pt x="872504" y="1303399"/>
                  </a:lnTo>
                  <a:lnTo>
                    <a:pt x="925029" y="1307253"/>
                  </a:lnTo>
                  <a:lnTo>
                    <a:pt x="978096" y="1309322"/>
                  </a:lnTo>
                  <a:lnTo>
                    <a:pt x="1031611" y="1309569"/>
                  </a:lnTo>
                  <a:lnTo>
                    <a:pt x="1085482" y="1307957"/>
                  </a:lnTo>
                  <a:lnTo>
                    <a:pt x="1139616" y="1304450"/>
                  </a:lnTo>
                  <a:lnTo>
                    <a:pt x="1193918" y="1299009"/>
                  </a:lnTo>
                  <a:lnTo>
                    <a:pt x="1248298" y="1291599"/>
                  </a:lnTo>
                  <a:lnTo>
                    <a:pt x="1305768" y="1281560"/>
                  </a:lnTo>
                  <a:lnTo>
                    <a:pt x="1361571" y="1269535"/>
                  </a:lnTo>
                  <a:lnTo>
                    <a:pt x="1415638" y="1255599"/>
                  </a:lnTo>
                  <a:lnTo>
                    <a:pt x="1467899" y="1239826"/>
                  </a:lnTo>
                  <a:lnTo>
                    <a:pt x="1518283" y="1222289"/>
                  </a:lnTo>
                  <a:lnTo>
                    <a:pt x="1566720" y="1203062"/>
                  </a:lnTo>
                  <a:lnTo>
                    <a:pt x="1613139" y="1182220"/>
                  </a:lnTo>
                  <a:lnTo>
                    <a:pt x="1657471" y="1159836"/>
                  </a:lnTo>
                  <a:lnTo>
                    <a:pt x="1699645" y="1135985"/>
                  </a:lnTo>
                  <a:lnTo>
                    <a:pt x="1739592" y="1110741"/>
                  </a:lnTo>
                  <a:lnTo>
                    <a:pt x="1777240" y="1084177"/>
                  </a:lnTo>
                  <a:lnTo>
                    <a:pt x="1812520" y="1056367"/>
                  </a:lnTo>
                  <a:lnTo>
                    <a:pt x="1845361" y="1027386"/>
                  </a:lnTo>
                  <a:lnTo>
                    <a:pt x="1875694" y="997308"/>
                  </a:lnTo>
                  <a:lnTo>
                    <a:pt x="1903447" y="966206"/>
                  </a:lnTo>
                  <a:lnTo>
                    <a:pt x="1928551" y="934155"/>
                  </a:lnTo>
                  <a:lnTo>
                    <a:pt x="1950936" y="901228"/>
                  </a:lnTo>
                  <a:lnTo>
                    <a:pt x="1970531" y="867500"/>
                  </a:lnTo>
                  <a:lnTo>
                    <a:pt x="1987266" y="833044"/>
                  </a:lnTo>
                  <a:lnTo>
                    <a:pt x="2011875" y="762247"/>
                  </a:lnTo>
                  <a:lnTo>
                    <a:pt x="2024202" y="689428"/>
                  </a:lnTo>
                  <a:lnTo>
                    <a:pt x="2025584" y="652445"/>
                  </a:lnTo>
                  <a:lnTo>
                    <a:pt x="2023685" y="615179"/>
                  </a:lnTo>
                  <a:lnTo>
                    <a:pt x="2018435" y="577704"/>
                  </a:lnTo>
                  <a:lnTo>
                    <a:pt x="2009762" y="540093"/>
                  </a:lnTo>
                  <a:lnTo>
                    <a:pt x="1997598" y="502421"/>
                  </a:lnTo>
                  <a:lnTo>
                    <a:pt x="2310018" y="273186"/>
                  </a:lnTo>
                  <a:lnTo>
                    <a:pt x="1837705" y="274837"/>
                  </a:lnTo>
                  <a:lnTo>
                    <a:pt x="1805474" y="247137"/>
                  </a:lnTo>
                  <a:lnTo>
                    <a:pt x="1771296" y="220774"/>
                  </a:lnTo>
                  <a:lnTo>
                    <a:pt x="1735271" y="195770"/>
                  </a:lnTo>
                  <a:lnTo>
                    <a:pt x="1697495" y="172149"/>
                  </a:lnTo>
                  <a:lnTo>
                    <a:pt x="1658066" y="149936"/>
                  </a:lnTo>
                  <a:lnTo>
                    <a:pt x="1617082" y="129154"/>
                  </a:lnTo>
                  <a:lnTo>
                    <a:pt x="1574641" y="109826"/>
                  </a:lnTo>
                  <a:lnTo>
                    <a:pt x="1530842" y="91977"/>
                  </a:lnTo>
                  <a:lnTo>
                    <a:pt x="1485780" y="75630"/>
                  </a:lnTo>
                  <a:lnTo>
                    <a:pt x="1439556" y="60809"/>
                  </a:lnTo>
                  <a:lnTo>
                    <a:pt x="1392265" y="47537"/>
                  </a:lnTo>
                  <a:lnTo>
                    <a:pt x="1344007" y="35839"/>
                  </a:lnTo>
                  <a:lnTo>
                    <a:pt x="1294879" y="25738"/>
                  </a:lnTo>
                  <a:lnTo>
                    <a:pt x="1244978" y="17258"/>
                  </a:lnTo>
                  <a:lnTo>
                    <a:pt x="1194403" y="10422"/>
                  </a:lnTo>
                  <a:lnTo>
                    <a:pt x="1143252" y="5255"/>
                  </a:lnTo>
                  <a:lnTo>
                    <a:pt x="1091622" y="1779"/>
                  </a:lnTo>
                  <a:lnTo>
                    <a:pt x="1039611" y="2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5116" y="3914902"/>
            <a:ext cx="1224915" cy="986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29845" algn="ctr">
              <a:lnSpc>
                <a:spcPct val="100000"/>
              </a:lnSpc>
              <a:spcBef>
                <a:spcPts val="105"/>
              </a:spcBef>
            </a:pPr>
            <a:r>
              <a:rPr sz="1050" spc="-120" dirty="0">
                <a:solidFill>
                  <a:srgbClr val="FFFFFF"/>
                </a:solidFill>
                <a:latin typeface="Arial Black"/>
                <a:cs typeface="Arial Black"/>
              </a:rPr>
              <a:t>Когнитивные</a:t>
            </a:r>
            <a:r>
              <a:rPr sz="1050" spc="-10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050" spc="-50" dirty="0">
                <a:solidFill>
                  <a:srgbClr val="FFFFFF"/>
                </a:solidFill>
                <a:latin typeface="Arial Black"/>
                <a:cs typeface="Arial Black"/>
              </a:rPr>
              <a:t>и </a:t>
            </a:r>
            <a:r>
              <a:rPr sz="1050" spc="-65" dirty="0">
                <a:solidFill>
                  <a:srgbClr val="FFFFFF"/>
                </a:solidFill>
                <a:latin typeface="Arial Black"/>
                <a:cs typeface="Arial Black"/>
              </a:rPr>
              <a:t>мета-</a:t>
            </a:r>
            <a:r>
              <a:rPr sz="1050" spc="-120" dirty="0">
                <a:solidFill>
                  <a:srgbClr val="FFFFFF"/>
                </a:solidFill>
                <a:latin typeface="Arial Black"/>
                <a:cs typeface="Arial Black"/>
              </a:rPr>
              <a:t>когнитивные </a:t>
            </a:r>
            <a:r>
              <a:rPr sz="1050" spc="-125" dirty="0">
                <a:solidFill>
                  <a:srgbClr val="FFFFFF"/>
                </a:solidFill>
                <a:latin typeface="Arial Black"/>
                <a:cs typeface="Arial Black"/>
              </a:rPr>
              <a:t>Социальные</a:t>
            </a:r>
            <a:r>
              <a:rPr sz="1050" spc="-10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050" spc="-50" dirty="0">
                <a:solidFill>
                  <a:srgbClr val="FFFFFF"/>
                </a:solidFill>
                <a:latin typeface="Arial Black"/>
                <a:cs typeface="Arial Black"/>
              </a:rPr>
              <a:t>и </a:t>
            </a:r>
            <a:r>
              <a:rPr sz="1050" spc="-55" dirty="0">
                <a:solidFill>
                  <a:srgbClr val="FFFFFF"/>
                </a:solidFill>
                <a:latin typeface="Arial Black"/>
                <a:cs typeface="Arial Black"/>
              </a:rPr>
              <a:t>эмоциональные </a:t>
            </a:r>
            <a:r>
              <a:rPr sz="1050" spc="-145" dirty="0">
                <a:solidFill>
                  <a:srgbClr val="FFFFFF"/>
                </a:solidFill>
                <a:latin typeface="Arial Black"/>
                <a:cs typeface="Arial Black"/>
              </a:rPr>
              <a:t>Физические</a:t>
            </a:r>
            <a:r>
              <a:rPr sz="1050" spc="-13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050" spc="-50" dirty="0">
                <a:solidFill>
                  <a:srgbClr val="FFFFFF"/>
                </a:solidFill>
                <a:latin typeface="Arial Black"/>
                <a:cs typeface="Arial Black"/>
              </a:rPr>
              <a:t>и </a:t>
            </a:r>
            <a:r>
              <a:rPr sz="1050" spc="-35" dirty="0">
                <a:solidFill>
                  <a:srgbClr val="FFFFFF"/>
                </a:solidFill>
                <a:latin typeface="Arial Black"/>
                <a:cs typeface="Arial Black"/>
              </a:rPr>
              <a:t>практические</a:t>
            </a:r>
            <a:endParaRPr sz="1050">
              <a:latin typeface="Arial Black"/>
              <a:cs typeface="Arial Black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157215" y="3845052"/>
            <a:ext cx="6078220" cy="2472055"/>
            <a:chOff x="5157215" y="3845052"/>
            <a:chExt cx="6078220" cy="2472055"/>
          </a:xfrm>
        </p:grpSpPr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157215" y="3845052"/>
              <a:ext cx="6077712" cy="247192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21551" y="5039868"/>
              <a:ext cx="3773424" cy="113231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199798" y="3864229"/>
              <a:ext cx="5997575" cy="2391410"/>
            </a:xfrm>
            <a:custGeom>
              <a:avLst/>
              <a:gdLst/>
              <a:ahLst/>
              <a:cxnLst/>
              <a:rect l="l" t="t" r="r" b="b"/>
              <a:pathLst>
                <a:path w="5997575" h="2391410">
                  <a:moveTo>
                    <a:pt x="2369782" y="0"/>
                  </a:moveTo>
                  <a:lnTo>
                    <a:pt x="2177631" y="1032129"/>
                  </a:lnTo>
                  <a:lnTo>
                    <a:pt x="2103038" y="1037277"/>
                  </a:lnTo>
                  <a:lnTo>
                    <a:pt x="2029339" y="1042846"/>
                  </a:lnTo>
                  <a:lnTo>
                    <a:pt x="1956558" y="1048829"/>
                  </a:lnTo>
                  <a:lnTo>
                    <a:pt x="1884717" y="1055218"/>
                  </a:lnTo>
                  <a:lnTo>
                    <a:pt x="1813842" y="1062009"/>
                  </a:lnTo>
                  <a:lnTo>
                    <a:pt x="1743954" y="1069194"/>
                  </a:lnTo>
                  <a:lnTo>
                    <a:pt x="1675077" y="1076767"/>
                  </a:lnTo>
                  <a:lnTo>
                    <a:pt x="1607235" y="1084721"/>
                  </a:lnTo>
                  <a:lnTo>
                    <a:pt x="1540450" y="1093051"/>
                  </a:lnTo>
                  <a:lnTo>
                    <a:pt x="1474747" y="1101750"/>
                  </a:lnTo>
                  <a:lnTo>
                    <a:pt x="1410148" y="1110812"/>
                  </a:lnTo>
                  <a:lnTo>
                    <a:pt x="1346677" y="1120229"/>
                  </a:lnTo>
                  <a:lnTo>
                    <a:pt x="1284357" y="1129996"/>
                  </a:lnTo>
                  <a:lnTo>
                    <a:pt x="1223212" y="1140107"/>
                  </a:lnTo>
                  <a:lnTo>
                    <a:pt x="1163265" y="1150554"/>
                  </a:lnTo>
                  <a:lnTo>
                    <a:pt x="1104540" y="1161332"/>
                  </a:lnTo>
                  <a:lnTo>
                    <a:pt x="1047059" y="1172435"/>
                  </a:lnTo>
                  <a:lnTo>
                    <a:pt x="990846" y="1183855"/>
                  </a:lnTo>
                  <a:lnTo>
                    <a:pt x="935924" y="1195586"/>
                  </a:lnTo>
                  <a:lnTo>
                    <a:pt x="882317" y="1207623"/>
                  </a:lnTo>
                  <a:lnTo>
                    <a:pt x="830048" y="1219958"/>
                  </a:lnTo>
                  <a:lnTo>
                    <a:pt x="779141" y="1232585"/>
                  </a:lnTo>
                  <a:lnTo>
                    <a:pt x="729618" y="1245499"/>
                  </a:lnTo>
                  <a:lnTo>
                    <a:pt x="681504" y="1258692"/>
                  </a:lnTo>
                  <a:lnTo>
                    <a:pt x="634821" y="1272158"/>
                  </a:lnTo>
                  <a:lnTo>
                    <a:pt x="589593" y="1285890"/>
                  </a:lnTo>
                  <a:lnTo>
                    <a:pt x="545843" y="1299883"/>
                  </a:lnTo>
                  <a:lnTo>
                    <a:pt x="503594" y="1314131"/>
                  </a:lnTo>
                  <a:lnTo>
                    <a:pt x="462871" y="1328625"/>
                  </a:lnTo>
                  <a:lnTo>
                    <a:pt x="423696" y="1343361"/>
                  </a:lnTo>
                  <a:lnTo>
                    <a:pt x="386092" y="1358331"/>
                  </a:lnTo>
                  <a:lnTo>
                    <a:pt x="350084" y="1373530"/>
                  </a:lnTo>
                  <a:lnTo>
                    <a:pt x="282945" y="1404588"/>
                  </a:lnTo>
                  <a:lnTo>
                    <a:pt x="222467" y="1436483"/>
                  </a:lnTo>
                  <a:lnTo>
                    <a:pt x="168835" y="1469164"/>
                  </a:lnTo>
                  <a:lnTo>
                    <a:pt x="122237" y="1502579"/>
                  </a:lnTo>
                  <a:lnTo>
                    <a:pt x="82860" y="1536679"/>
                  </a:lnTo>
                  <a:lnTo>
                    <a:pt x="50891" y="1571411"/>
                  </a:lnTo>
                  <a:lnTo>
                    <a:pt x="26515" y="1606724"/>
                  </a:lnTo>
                  <a:lnTo>
                    <a:pt x="10061" y="1642106"/>
                  </a:lnTo>
                  <a:lnTo>
                    <a:pt x="0" y="1694283"/>
                  </a:lnTo>
                  <a:lnTo>
                    <a:pt x="399" y="1711526"/>
                  </a:lnTo>
                  <a:lnTo>
                    <a:pt x="12578" y="1762731"/>
                  </a:lnTo>
                  <a:lnTo>
                    <a:pt x="40808" y="1813027"/>
                  </a:lnTo>
                  <a:lnTo>
                    <a:pt x="68279" y="1845976"/>
                  </a:lnTo>
                  <a:lnTo>
                    <a:pt x="102484" y="1878406"/>
                  </a:lnTo>
                  <a:lnTo>
                    <a:pt x="143265" y="1910273"/>
                  </a:lnTo>
                  <a:lnTo>
                    <a:pt x="190461" y="1941529"/>
                  </a:lnTo>
                  <a:lnTo>
                    <a:pt x="243912" y="1972130"/>
                  </a:lnTo>
                  <a:lnTo>
                    <a:pt x="303459" y="2002029"/>
                  </a:lnTo>
                  <a:lnTo>
                    <a:pt x="368943" y="2031181"/>
                  </a:lnTo>
                  <a:lnTo>
                    <a:pt x="440203" y="2059541"/>
                  </a:lnTo>
                  <a:lnTo>
                    <a:pt x="477949" y="2073409"/>
                  </a:lnTo>
                  <a:lnTo>
                    <a:pt x="517079" y="2087062"/>
                  </a:lnTo>
                  <a:lnTo>
                    <a:pt x="557574" y="2100493"/>
                  </a:lnTo>
                  <a:lnTo>
                    <a:pt x="599413" y="2113698"/>
                  </a:lnTo>
                  <a:lnTo>
                    <a:pt x="642576" y="2126671"/>
                  </a:lnTo>
                  <a:lnTo>
                    <a:pt x="687044" y="2139405"/>
                  </a:lnTo>
                  <a:lnTo>
                    <a:pt x="732796" y="2151895"/>
                  </a:lnTo>
                  <a:lnTo>
                    <a:pt x="779813" y="2164135"/>
                  </a:lnTo>
                  <a:lnTo>
                    <a:pt x="828074" y="2176120"/>
                  </a:lnTo>
                  <a:lnTo>
                    <a:pt x="877559" y="2187844"/>
                  </a:lnTo>
                  <a:lnTo>
                    <a:pt x="928250" y="2199302"/>
                  </a:lnTo>
                  <a:lnTo>
                    <a:pt x="980125" y="2210486"/>
                  </a:lnTo>
                  <a:lnTo>
                    <a:pt x="1033164" y="2221393"/>
                  </a:lnTo>
                  <a:lnTo>
                    <a:pt x="1087348" y="2232015"/>
                  </a:lnTo>
                  <a:lnTo>
                    <a:pt x="1142657" y="2242348"/>
                  </a:lnTo>
                  <a:lnTo>
                    <a:pt x="1199071" y="2252385"/>
                  </a:lnTo>
                  <a:lnTo>
                    <a:pt x="1256570" y="2262121"/>
                  </a:lnTo>
                  <a:lnTo>
                    <a:pt x="1315133" y="2271551"/>
                  </a:lnTo>
                  <a:lnTo>
                    <a:pt x="1374741" y="2280668"/>
                  </a:lnTo>
                  <a:lnTo>
                    <a:pt x="1435375" y="2289466"/>
                  </a:lnTo>
                  <a:lnTo>
                    <a:pt x="1497013" y="2297941"/>
                  </a:lnTo>
                  <a:lnTo>
                    <a:pt x="1559636" y="2306086"/>
                  </a:lnTo>
                  <a:lnTo>
                    <a:pt x="1623224" y="2313895"/>
                  </a:lnTo>
                  <a:lnTo>
                    <a:pt x="1687758" y="2321364"/>
                  </a:lnTo>
                  <a:lnTo>
                    <a:pt x="1753216" y="2328485"/>
                  </a:lnTo>
                  <a:lnTo>
                    <a:pt x="1819580" y="2335254"/>
                  </a:lnTo>
                  <a:lnTo>
                    <a:pt x="1886829" y="2341665"/>
                  </a:lnTo>
                  <a:lnTo>
                    <a:pt x="1954943" y="2347712"/>
                  </a:lnTo>
                  <a:lnTo>
                    <a:pt x="2023902" y="2353389"/>
                  </a:lnTo>
                  <a:lnTo>
                    <a:pt x="2093687" y="2358690"/>
                  </a:lnTo>
                  <a:lnTo>
                    <a:pt x="2164277" y="2363611"/>
                  </a:lnTo>
                  <a:lnTo>
                    <a:pt x="2235653" y="2368144"/>
                  </a:lnTo>
                  <a:lnTo>
                    <a:pt x="2307793" y="2372285"/>
                  </a:lnTo>
                  <a:lnTo>
                    <a:pt x="2380680" y="2376028"/>
                  </a:lnTo>
                  <a:lnTo>
                    <a:pt x="2454292" y="2379366"/>
                  </a:lnTo>
                  <a:lnTo>
                    <a:pt x="2528609" y="2382295"/>
                  </a:lnTo>
                  <a:lnTo>
                    <a:pt x="2603612" y="2384809"/>
                  </a:lnTo>
                  <a:lnTo>
                    <a:pt x="2679281" y="2386901"/>
                  </a:lnTo>
                  <a:lnTo>
                    <a:pt x="2749741" y="2388454"/>
                  </a:lnTo>
                  <a:lnTo>
                    <a:pt x="2819974" y="2389623"/>
                  </a:lnTo>
                  <a:lnTo>
                    <a:pt x="2889962" y="2390413"/>
                  </a:lnTo>
                  <a:lnTo>
                    <a:pt x="2959683" y="2390827"/>
                  </a:lnTo>
                  <a:lnTo>
                    <a:pt x="3029118" y="2390868"/>
                  </a:lnTo>
                  <a:lnTo>
                    <a:pt x="3098247" y="2390542"/>
                  </a:lnTo>
                  <a:lnTo>
                    <a:pt x="3167051" y="2389850"/>
                  </a:lnTo>
                  <a:lnTo>
                    <a:pt x="3235510" y="2388797"/>
                  </a:lnTo>
                  <a:lnTo>
                    <a:pt x="3303603" y="2387387"/>
                  </a:lnTo>
                  <a:lnTo>
                    <a:pt x="3371311" y="2385623"/>
                  </a:lnTo>
                  <a:lnTo>
                    <a:pt x="3438615" y="2383509"/>
                  </a:lnTo>
                  <a:lnTo>
                    <a:pt x="3505494" y="2381048"/>
                  </a:lnTo>
                  <a:lnTo>
                    <a:pt x="3571928" y="2378245"/>
                  </a:lnTo>
                  <a:lnTo>
                    <a:pt x="3637898" y="2375103"/>
                  </a:lnTo>
                  <a:lnTo>
                    <a:pt x="3703384" y="2371626"/>
                  </a:lnTo>
                  <a:lnTo>
                    <a:pt x="3768367" y="2367817"/>
                  </a:lnTo>
                  <a:lnTo>
                    <a:pt x="3832825" y="2363680"/>
                  </a:lnTo>
                  <a:lnTo>
                    <a:pt x="3896740" y="2359219"/>
                  </a:lnTo>
                  <a:lnTo>
                    <a:pt x="3960092" y="2354437"/>
                  </a:lnTo>
                  <a:lnTo>
                    <a:pt x="4022860" y="2349339"/>
                  </a:lnTo>
                  <a:lnTo>
                    <a:pt x="4085026" y="2343927"/>
                  </a:lnTo>
                  <a:lnTo>
                    <a:pt x="4146569" y="2338206"/>
                  </a:lnTo>
                  <a:lnTo>
                    <a:pt x="4207469" y="2332179"/>
                  </a:lnTo>
                  <a:lnTo>
                    <a:pt x="4267707" y="2325850"/>
                  </a:lnTo>
                  <a:lnTo>
                    <a:pt x="4327262" y="2319223"/>
                  </a:lnTo>
                  <a:lnTo>
                    <a:pt x="4386116" y="2312301"/>
                  </a:lnTo>
                  <a:lnTo>
                    <a:pt x="4444247" y="2305088"/>
                  </a:lnTo>
                  <a:lnTo>
                    <a:pt x="4501637" y="2297587"/>
                  </a:lnTo>
                  <a:lnTo>
                    <a:pt x="4558266" y="2289804"/>
                  </a:lnTo>
                  <a:lnTo>
                    <a:pt x="4614113" y="2281740"/>
                  </a:lnTo>
                  <a:lnTo>
                    <a:pt x="4669160" y="2273400"/>
                  </a:lnTo>
                  <a:lnTo>
                    <a:pt x="4723385" y="2264787"/>
                  </a:lnTo>
                  <a:lnTo>
                    <a:pt x="4776769" y="2255905"/>
                  </a:lnTo>
                  <a:lnTo>
                    <a:pt x="4829293" y="2246759"/>
                  </a:lnTo>
                  <a:lnTo>
                    <a:pt x="4880937" y="2237351"/>
                  </a:lnTo>
                  <a:lnTo>
                    <a:pt x="4931681" y="2227685"/>
                  </a:lnTo>
                  <a:lnTo>
                    <a:pt x="4981504" y="2217765"/>
                  </a:lnTo>
                  <a:lnTo>
                    <a:pt x="5030388" y="2207594"/>
                  </a:lnTo>
                  <a:lnTo>
                    <a:pt x="5078312" y="2197177"/>
                  </a:lnTo>
                  <a:lnTo>
                    <a:pt x="5125257" y="2186517"/>
                  </a:lnTo>
                  <a:lnTo>
                    <a:pt x="5171202" y="2175617"/>
                  </a:lnTo>
                  <a:lnTo>
                    <a:pt x="5216128" y="2164482"/>
                  </a:lnTo>
                  <a:lnTo>
                    <a:pt x="5260016" y="2153115"/>
                  </a:lnTo>
                  <a:lnTo>
                    <a:pt x="5302845" y="2141520"/>
                  </a:lnTo>
                  <a:lnTo>
                    <a:pt x="5344595" y="2129700"/>
                  </a:lnTo>
                  <a:lnTo>
                    <a:pt x="5385247" y="2117659"/>
                  </a:lnTo>
                  <a:lnTo>
                    <a:pt x="5424781" y="2105401"/>
                  </a:lnTo>
                  <a:lnTo>
                    <a:pt x="5463177" y="2092930"/>
                  </a:lnTo>
                  <a:lnTo>
                    <a:pt x="5500415" y="2080249"/>
                  </a:lnTo>
                  <a:lnTo>
                    <a:pt x="5536475" y="2067362"/>
                  </a:lnTo>
                  <a:lnTo>
                    <a:pt x="5604985" y="2040983"/>
                  </a:lnTo>
                  <a:lnTo>
                    <a:pt x="5668546" y="2013825"/>
                  </a:lnTo>
                  <a:lnTo>
                    <a:pt x="5727001" y="1985916"/>
                  </a:lnTo>
                  <a:lnTo>
                    <a:pt x="5780190" y="1957286"/>
                  </a:lnTo>
                  <a:lnTo>
                    <a:pt x="5827956" y="1927965"/>
                  </a:lnTo>
                  <a:lnTo>
                    <a:pt x="5870140" y="1897981"/>
                  </a:lnTo>
                  <a:lnTo>
                    <a:pt x="5906583" y="1867365"/>
                  </a:lnTo>
                  <a:lnTo>
                    <a:pt x="5937127" y="1836146"/>
                  </a:lnTo>
                  <a:lnTo>
                    <a:pt x="5961614" y="1804354"/>
                  </a:lnTo>
                  <a:lnTo>
                    <a:pt x="5987052" y="1754492"/>
                  </a:lnTo>
                  <a:lnTo>
                    <a:pt x="5997096" y="1702304"/>
                  </a:lnTo>
                  <a:lnTo>
                    <a:pt x="5996692" y="1685057"/>
                  </a:lnTo>
                  <a:lnTo>
                    <a:pt x="5984499" y="1633844"/>
                  </a:lnTo>
                  <a:lnTo>
                    <a:pt x="5956256" y="1583542"/>
                  </a:lnTo>
                  <a:lnTo>
                    <a:pt x="5928777" y="1550590"/>
                  </a:lnTo>
                  <a:lnTo>
                    <a:pt x="5894564" y="1518156"/>
                  </a:lnTo>
                  <a:lnTo>
                    <a:pt x="5853777" y="1486288"/>
                  </a:lnTo>
                  <a:lnTo>
                    <a:pt x="5806575" y="1455030"/>
                  </a:lnTo>
                  <a:lnTo>
                    <a:pt x="5753118" y="1424428"/>
                  </a:lnTo>
                  <a:lnTo>
                    <a:pt x="5693566" y="1394527"/>
                  </a:lnTo>
                  <a:lnTo>
                    <a:pt x="5628078" y="1365375"/>
                  </a:lnTo>
                  <a:lnTo>
                    <a:pt x="5556814" y="1337015"/>
                  </a:lnTo>
                  <a:lnTo>
                    <a:pt x="5519066" y="1323147"/>
                  </a:lnTo>
                  <a:lnTo>
                    <a:pt x="5479933" y="1309494"/>
                  </a:lnTo>
                  <a:lnTo>
                    <a:pt x="5439437" y="1296063"/>
                  </a:lnTo>
                  <a:lnTo>
                    <a:pt x="5397596" y="1282858"/>
                  </a:lnTo>
                  <a:lnTo>
                    <a:pt x="5354431" y="1269886"/>
                  </a:lnTo>
                  <a:lnTo>
                    <a:pt x="5309962" y="1257152"/>
                  </a:lnTo>
                  <a:lnTo>
                    <a:pt x="5264209" y="1244663"/>
                  </a:lnTo>
                  <a:lnTo>
                    <a:pt x="5217191" y="1232422"/>
                  </a:lnTo>
                  <a:lnTo>
                    <a:pt x="5168928" y="1220438"/>
                  </a:lnTo>
                  <a:lnTo>
                    <a:pt x="5119442" y="1208714"/>
                  </a:lnTo>
                  <a:lnTo>
                    <a:pt x="5068750" y="1197257"/>
                  </a:lnTo>
                  <a:lnTo>
                    <a:pt x="5016874" y="1186073"/>
                  </a:lnTo>
                  <a:lnTo>
                    <a:pt x="4963834" y="1175167"/>
                  </a:lnTo>
                  <a:lnTo>
                    <a:pt x="4909649" y="1164545"/>
                  </a:lnTo>
                  <a:lnTo>
                    <a:pt x="4854339" y="1154213"/>
                  </a:lnTo>
                  <a:lnTo>
                    <a:pt x="4797925" y="1144176"/>
                  </a:lnTo>
                  <a:lnTo>
                    <a:pt x="4740426" y="1134440"/>
                  </a:lnTo>
                  <a:lnTo>
                    <a:pt x="4681862" y="1125010"/>
                  </a:lnTo>
                  <a:lnTo>
                    <a:pt x="4622253" y="1115894"/>
                  </a:lnTo>
                  <a:lnTo>
                    <a:pt x="4561619" y="1107095"/>
                  </a:lnTo>
                  <a:lnTo>
                    <a:pt x="4499980" y="1098621"/>
                  </a:lnTo>
                  <a:lnTo>
                    <a:pt x="4437357" y="1090476"/>
                  </a:lnTo>
                  <a:lnTo>
                    <a:pt x="4373768" y="1082667"/>
                  </a:lnTo>
                  <a:lnTo>
                    <a:pt x="4309234" y="1075198"/>
                  </a:lnTo>
                  <a:lnTo>
                    <a:pt x="4243776" y="1068077"/>
                  </a:lnTo>
                  <a:lnTo>
                    <a:pt x="4177412" y="1061307"/>
                  </a:lnTo>
                  <a:lnTo>
                    <a:pt x="4110163" y="1054896"/>
                  </a:lnTo>
                  <a:lnTo>
                    <a:pt x="4042048" y="1048849"/>
                  </a:lnTo>
                  <a:lnTo>
                    <a:pt x="3973089" y="1043172"/>
                  </a:lnTo>
                  <a:lnTo>
                    <a:pt x="3903304" y="1037870"/>
                  </a:lnTo>
                  <a:lnTo>
                    <a:pt x="3832714" y="1032949"/>
                  </a:lnTo>
                  <a:lnTo>
                    <a:pt x="3761338" y="1028414"/>
                  </a:lnTo>
                  <a:lnTo>
                    <a:pt x="3689198" y="1024272"/>
                  </a:lnTo>
                  <a:lnTo>
                    <a:pt x="3616311" y="1020529"/>
                  </a:lnTo>
                  <a:lnTo>
                    <a:pt x="3542699" y="1017189"/>
                  </a:lnTo>
                  <a:lnTo>
                    <a:pt x="3468382" y="1014258"/>
                  </a:lnTo>
                  <a:lnTo>
                    <a:pt x="3393379" y="1011743"/>
                  </a:lnTo>
                  <a:lnTo>
                    <a:pt x="3317710" y="1009650"/>
                  </a:lnTo>
                  <a:lnTo>
                    <a:pt x="2369782" y="0"/>
                  </a:lnTo>
                  <a:close/>
                </a:path>
              </a:pathLst>
            </a:custGeom>
            <a:solidFill>
              <a:srgbClr val="00A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443217" y="5084826"/>
            <a:ext cx="351599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10" dirty="0">
                <a:solidFill>
                  <a:srgbClr val="FFFFFF"/>
                </a:solidFill>
                <a:latin typeface="Arial Black"/>
                <a:cs typeface="Arial Black"/>
              </a:rPr>
              <a:t>Способность </a:t>
            </a:r>
            <a:r>
              <a:rPr sz="1200" spc="-50" dirty="0">
                <a:solidFill>
                  <a:srgbClr val="FFFFFF"/>
                </a:solidFill>
                <a:latin typeface="Arial Black"/>
                <a:cs typeface="Arial Black"/>
              </a:rPr>
              <a:t>мобилизовать</a:t>
            </a:r>
            <a:endParaRPr sz="1200">
              <a:latin typeface="Arial Black"/>
              <a:cs typeface="Arial Black"/>
            </a:endParaRPr>
          </a:p>
          <a:p>
            <a:pPr marL="12065" marR="5080" algn="ctr">
              <a:lnSpc>
                <a:spcPct val="100000"/>
              </a:lnSpc>
            </a:pPr>
            <a:r>
              <a:rPr sz="1200" spc="-145" dirty="0">
                <a:solidFill>
                  <a:srgbClr val="FFFFFF"/>
                </a:solidFill>
                <a:latin typeface="Arial Black"/>
                <a:cs typeface="Arial Black"/>
              </a:rPr>
              <a:t>знания,</a:t>
            </a:r>
            <a:r>
              <a:rPr sz="1200" spc="-15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30" dirty="0">
                <a:solidFill>
                  <a:srgbClr val="FFFFFF"/>
                </a:solidFill>
                <a:latin typeface="Arial Black"/>
                <a:cs typeface="Arial Black"/>
              </a:rPr>
              <a:t>умения,</a:t>
            </a:r>
            <a:r>
              <a:rPr sz="1200" spc="-15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20" dirty="0">
                <a:solidFill>
                  <a:srgbClr val="FFFFFF"/>
                </a:solidFill>
                <a:latin typeface="Arial Black"/>
                <a:cs typeface="Arial Black"/>
              </a:rPr>
              <a:t>отношения</a:t>
            </a:r>
            <a:r>
              <a:rPr sz="120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70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r>
              <a:rPr sz="1200" spc="-110" dirty="0">
                <a:solidFill>
                  <a:srgbClr val="FFFFFF"/>
                </a:solidFill>
                <a:latin typeface="Arial Black"/>
                <a:cs typeface="Arial Black"/>
              </a:rPr>
              <a:t> ценности,</a:t>
            </a:r>
            <a:r>
              <a:rPr sz="1200" spc="-15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45" dirty="0">
                <a:solidFill>
                  <a:srgbClr val="FFFFFF"/>
                </a:solidFill>
                <a:latin typeface="Arial Black"/>
                <a:cs typeface="Arial Black"/>
              </a:rPr>
              <a:t>а</a:t>
            </a:r>
            <a:r>
              <a:rPr sz="1200" spc="-1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5" dirty="0">
                <a:solidFill>
                  <a:srgbClr val="FFFFFF"/>
                </a:solidFill>
                <a:latin typeface="Arial Black"/>
                <a:cs typeface="Arial Black"/>
              </a:rPr>
              <a:t>также </a:t>
            </a:r>
            <a:r>
              <a:rPr sz="1200" spc="-95" dirty="0">
                <a:solidFill>
                  <a:srgbClr val="FFFFFF"/>
                </a:solidFill>
                <a:latin typeface="Arial Black"/>
                <a:cs typeface="Arial Black"/>
              </a:rPr>
              <a:t>проявлять</a:t>
            </a:r>
            <a:r>
              <a:rPr sz="1200" spc="10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75" dirty="0">
                <a:solidFill>
                  <a:srgbClr val="FFFFFF"/>
                </a:solidFill>
                <a:latin typeface="Arial Black"/>
                <a:cs typeface="Arial Black"/>
              </a:rPr>
              <a:t>рефлексивный</a:t>
            </a:r>
            <a:r>
              <a:rPr sz="120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5" dirty="0">
                <a:solidFill>
                  <a:srgbClr val="FFFFFF"/>
                </a:solidFill>
                <a:latin typeface="Arial Black"/>
                <a:cs typeface="Arial Black"/>
              </a:rPr>
              <a:t>подход</a:t>
            </a:r>
            <a:r>
              <a:rPr sz="120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95" dirty="0">
                <a:solidFill>
                  <a:srgbClr val="FFFFFF"/>
                </a:solidFill>
                <a:latin typeface="Arial Black"/>
                <a:cs typeface="Arial Black"/>
              </a:rPr>
              <a:t>к</a:t>
            </a:r>
            <a:r>
              <a:rPr sz="1200" spc="-13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 Black"/>
                <a:cs typeface="Arial Black"/>
              </a:rPr>
              <a:t>процессу </a:t>
            </a:r>
            <a:r>
              <a:rPr sz="1200" spc="-120" dirty="0">
                <a:solidFill>
                  <a:srgbClr val="FFFFFF"/>
                </a:solidFill>
                <a:latin typeface="Arial Black"/>
                <a:cs typeface="Arial Black"/>
              </a:rPr>
              <a:t>обучения,</a:t>
            </a:r>
            <a:r>
              <a:rPr sz="1200" spc="-11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45" dirty="0">
                <a:solidFill>
                  <a:srgbClr val="FFFFFF"/>
                </a:solidFill>
                <a:latin typeface="Arial Black"/>
                <a:cs typeface="Arial Black"/>
              </a:rPr>
              <a:t>обеспечивающая</a:t>
            </a:r>
            <a:r>
              <a:rPr sz="1200" spc="-114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 Black"/>
                <a:cs typeface="Arial Black"/>
              </a:rPr>
              <a:t>возможность</a:t>
            </a:r>
            <a:endParaRPr sz="12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200" spc="-114" dirty="0">
                <a:solidFill>
                  <a:srgbClr val="FFFFFF"/>
                </a:solidFill>
                <a:latin typeface="Arial Black"/>
                <a:cs typeface="Arial Black"/>
              </a:rPr>
              <a:t>взаимодействовать</a:t>
            </a:r>
            <a:r>
              <a:rPr sz="1200" spc="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70" dirty="0">
                <a:solidFill>
                  <a:srgbClr val="FFFFFF"/>
                </a:solidFill>
                <a:latin typeface="Arial Black"/>
                <a:cs typeface="Arial Black"/>
              </a:rPr>
              <a:t>и</a:t>
            </a:r>
            <a:r>
              <a:rPr sz="1200" spc="-15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Arial Black"/>
                <a:cs typeface="Arial Black"/>
              </a:rPr>
              <a:t>действовать</a:t>
            </a:r>
            <a:r>
              <a:rPr sz="1200" spc="-1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5" dirty="0">
                <a:solidFill>
                  <a:srgbClr val="FFFFFF"/>
                </a:solidFill>
                <a:latin typeface="Arial Black"/>
                <a:cs typeface="Arial Black"/>
              </a:rPr>
              <a:t>в</a:t>
            </a:r>
            <a:r>
              <a:rPr sz="1200" spc="-15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Arial Black"/>
                <a:cs typeface="Arial Black"/>
              </a:rPr>
              <a:t>мире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26364" y="344512"/>
            <a:ext cx="4145661" cy="3779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701</Words>
  <Application>Microsoft Office PowerPoint</Application>
  <PresentationFormat>Произвольный</PresentationFormat>
  <Paragraphs>108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Зачем нужно формировать функциональную грамотность</vt:lpstr>
      <vt:lpstr>Презентация PowerPoint</vt:lpstr>
      <vt:lpstr>Учимся для жизни в изменяющемся мире</vt:lpstr>
      <vt:lpstr>Авторитеты о функциональной грамотности</vt:lpstr>
      <vt:lpstr>Зачем нужно формировать функциональную грамотность</vt:lpstr>
      <vt:lpstr>Составляющие функциональной грамотности</vt:lpstr>
      <vt:lpstr>Проект Министерства просвещения РФ «Мониторинг формирования и оценки функциональной грамотности обучающихся»</vt:lpstr>
      <vt:lpstr>Разработка национального инструментария по методологии международных исследований</vt:lpstr>
      <vt:lpstr>Модель формирования функциональной грамотности</vt:lpstr>
      <vt:lpstr>Формирование читательской грамотности – задача каждого учителя</vt:lpstr>
      <vt:lpstr>О цифровом чтении</vt:lpstr>
      <vt:lpstr>Глобальные компетенции</vt:lpstr>
      <vt:lpstr>Если наши дети овладеют функциональной грамотностью  и научатся работать в команде,  тогда не только они смогут выжить,  но выживет вся наша цивилизация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Никандров</dc:creator>
  <cp:lastModifiedBy>Пользователь</cp:lastModifiedBy>
  <cp:revision>2</cp:revision>
  <dcterms:created xsi:type="dcterms:W3CDTF">2024-12-09T10:00:43Z</dcterms:created>
  <dcterms:modified xsi:type="dcterms:W3CDTF">2024-12-09T14:43:16Z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2024-11-06T00:00:00Z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2024-12-09T00:00:00Z</vt:filetime>
  </property>
  <property fmtid="{D5CDD505-2E9C-101B-9397-08002B2CF9AE}" pid="5" name="Producer">
    <vt:lpwstr>Microsoft® PowerPoint® 2021</vt:lpwstr>
  </property>
</Properties>
</file>