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28" r:id="rId4"/>
    <p:sldId id="260" r:id="rId5"/>
    <p:sldId id="345" r:id="rId6"/>
    <p:sldId id="288" r:id="rId7"/>
    <p:sldId id="342" r:id="rId8"/>
    <p:sldId id="265" r:id="rId9"/>
    <p:sldId id="334" r:id="rId10"/>
    <p:sldId id="335" r:id="rId11"/>
    <p:sldId id="313" r:id="rId12"/>
    <p:sldId id="300" r:id="rId13"/>
    <p:sldId id="307" r:id="rId14"/>
    <p:sldId id="275" r:id="rId15"/>
    <p:sldId id="336" r:id="rId16"/>
    <p:sldId id="276" r:id="rId17"/>
    <p:sldId id="295" r:id="rId18"/>
    <p:sldId id="343" r:id="rId19"/>
    <p:sldId id="325" r:id="rId20"/>
    <p:sldId id="326" r:id="rId21"/>
    <p:sldId id="286" r:id="rId22"/>
    <p:sldId id="283" r:id="rId23"/>
    <p:sldId id="330" r:id="rId24"/>
    <p:sldId id="333" r:id="rId25"/>
    <p:sldId id="337" r:id="rId26"/>
    <p:sldId id="278" r:id="rId27"/>
    <p:sldId id="279" r:id="rId28"/>
    <p:sldId id="281" r:id="rId29"/>
    <p:sldId id="318" r:id="rId30"/>
    <p:sldId id="308" r:id="rId31"/>
    <p:sldId id="282" r:id="rId32"/>
    <p:sldId id="305" r:id="rId33"/>
    <p:sldId id="331" r:id="rId34"/>
    <p:sldId id="338" r:id="rId35"/>
    <p:sldId id="327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A1DCA6-0B03-4512-88DE-C203A5957291}">
          <p14:sldIdLst>
            <p14:sldId id="256"/>
            <p14:sldId id="258"/>
            <p14:sldId id="328"/>
            <p14:sldId id="260"/>
            <p14:sldId id="345"/>
            <p14:sldId id="288"/>
            <p14:sldId id="342"/>
            <p14:sldId id="265"/>
            <p14:sldId id="334"/>
            <p14:sldId id="335"/>
            <p14:sldId id="313"/>
            <p14:sldId id="300"/>
            <p14:sldId id="307"/>
            <p14:sldId id="275"/>
            <p14:sldId id="336"/>
            <p14:sldId id="276"/>
            <p14:sldId id="295"/>
            <p14:sldId id="343"/>
            <p14:sldId id="325"/>
            <p14:sldId id="326"/>
            <p14:sldId id="286"/>
            <p14:sldId id="283"/>
            <p14:sldId id="330"/>
            <p14:sldId id="333"/>
            <p14:sldId id="337"/>
            <p14:sldId id="278"/>
            <p14:sldId id="279"/>
            <p14:sldId id="281"/>
            <p14:sldId id="318"/>
            <p14:sldId id="308"/>
            <p14:sldId id="282"/>
            <p14:sldId id="305"/>
            <p14:sldId id="331"/>
            <p14:sldId id="338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800000"/>
    <a:srgbClr val="0303A5"/>
    <a:srgbClr val="440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45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0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4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4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61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9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3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91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77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0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07D0-A76B-4B18-8B74-38323FC39AD1}" type="datetimeFigureOut">
              <a:rPr lang="ru-RU" smtClean="0"/>
              <a:pPr/>
              <a:t>16.11.23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2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artizanshkola.ru/news/2022-12-02/mezhdunarodnaya-aktciya-test-po-istorii-velikoy-otechestvennoy-v-2" TargetMode="External"/><Relationship Id="rId13" Type="http://schemas.openxmlformats.org/officeDocument/2006/relationships/hyperlink" Target="https://partizanshkola.ru/news/2023-05-10/vserossiyskiy-urok-pobedy-khranyat-derevya-pamyat-o-voyne" TargetMode="External"/><Relationship Id="rId3" Type="http://schemas.openxmlformats.org/officeDocument/2006/relationships/hyperlink" Target="https://partizanshkola.ru/news/2022-05-19/den-pionerii" TargetMode="External"/><Relationship Id="rId7" Type="http://schemas.openxmlformats.org/officeDocument/2006/relationships/hyperlink" Target="https://partizanshkola.ru/news/2023-01-27/27-yanvarya-den-osvobozhdeniya-leningrada-ot-fashistskoy-blokady" TargetMode="External"/><Relationship Id="rId12" Type="http://schemas.openxmlformats.org/officeDocument/2006/relationships/hyperlink" Target="https://partizanshkola.ru/news/2023-05-05/kruglyy-stol-v-klube-lyubiteley-istorii-otechestva" TargetMode="External"/><Relationship Id="rId2" Type="http://schemas.openxmlformats.org/officeDocument/2006/relationships/hyperlink" Target="https://partizanshkola.ru/news/2022-06-14/vserossiyskaya-aktciya-okna-rossii" TargetMode="External"/><Relationship Id="rId16" Type="http://schemas.openxmlformats.org/officeDocument/2006/relationships/hyperlink" Target="https://partizanshkola.ru/news/2022-10-01/novaya-zapis-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rtizanshkola.ru/news/2023-01-27/mezhdunarodnyy-den-pamyati-zhertv-kholokosta" TargetMode="External"/><Relationship Id="rId11" Type="http://schemas.openxmlformats.org/officeDocument/2006/relationships/hyperlink" Target="https://partizanshkola.ru/news/2021-12-06/issledovatelskaya-rabota-sablynskie-skrepy" TargetMode="External"/><Relationship Id="rId5" Type="http://schemas.openxmlformats.org/officeDocument/2006/relationships/hyperlink" Target="https://partizanshkola.ru/news/2023-02-07/79-godovschina-beshuyskogo-boya" TargetMode="External"/><Relationship Id="rId15" Type="http://schemas.openxmlformats.org/officeDocument/2006/relationships/hyperlink" Target="https://partizanshkola.ru/news/2023-04-26/vakhta-pamyati-na-postu-1" TargetMode="External"/><Relationship Id="rId10" Type="http://schemas.openxmlformats.org/officeDocument/2006/relationships/hyperlink" Target="https://partizanshkola.ru/news/2022-11-11/pozdravlyaem-tereschenko-germana-s-prisvoeniem-zvaniya-kandidata" TargetMode="External"/><Relationship Id="rId4" Type="http://schemas.openxmlformats.org/officeDocument/2006/relationships/hyperlink" Target="https://partizanshkola.ru/news/2022-05-05/urok-muzhestva-i-pomnit-mir-spasennyy" TargetMode="External"/><Relationship Id="rId9" Type="http://schemas.openxmlformats.org/officeDocument/2006/relationships/hyperlink" Target="https://partizanshkola.ru/news/2022-11-25/vstrecha-s-boytcami-kazachego-shturmovogo-batalona-tavrida" TargetMode="External"/><Relationship Id="rId14" Type="http://schemas.openxmlformats.org/officeDocument/2006/relationships/hyperlink" Target="https://partizanshkola.ru/news/2023-05-07/pobeda-v-serdtce-kazhdogo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partizanshkola.ru/fotoalbom/razgovory-o-vazhnom" TargetMode="External"/><Relationship Id="rId13" Type="http://schemas.openxmlformats.org/officeDocument/2006/relationships/hyperlink" Target="https://partizanshkola.ru/news/2023-02-07/79-godovschina-beshuyskogo-boya" TargetMode="External"/><Relationship Id="rId3" Type="http://schemas.openxmlformats.org/officeDocument/2006/relationships/hyperlink" Target="https://partizanshkola.ru/news/2023-04-27/diktant-pobedy-2" TargetMode="External"/><Relationship Id="rId7" Type="http://schemas.openxmlformats.org/officeDocument/2006/relationships/hyperlink" Target="https://partizanshkola.ru/news/2023-03-17/den-vossoedineniya-kryma-s-rossiey-2" TargetMode="External"/><Relationship Id="rId12" Type="http://schemas.openxmlformats.org/officeDocument/2006/relationships/hyperlink" Target="https://partizanshkola.ru/news/2022-06-22/mezhdunarodnaya-aktciya-svecha-pamyati" TargetMode="External"/><Relationship Id="rId2" Type="http://schemas.openxmlformats.org/officeDocument/2006/relationships/hyperlink" Target="https://partizanshkola.ru/news/2023-05-01/vserossiyskaya-aktciya-pismo-soldatu-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rtizanshkola.ru/news/2023-02-21/urok-muzhestva-posvyaschennyy-dnyu-zaschitnika-otechestva" TargetMode="External"/><Relationship Id="rId11" Type="http://schemas.openxmlformats.org/officeDocument/2006/relationships/hyperlink" Target="https://partizanshkola.ru/news/2022-04-06/den-edinykh-deystviy-v-pamyat-o-genotcide-sovetskogo-naroda-natc-2" TargetMode="External"/><Relationship Id="rId5" Type="http://schemas.openxmlformats.org/officeDocument/2006/relationships/hyperlink" Target="https://partizanshkola.ru/news/2023-04-13/den-osvobozhdeniya-simferopolskogo-rayona-ot-nemetcko-fashistski" TargetMode="External"/><Relationship Id="rId10" Type="http://schemas.openxmlformats.org/officeDocument/2006/relationships/hyperlink" Target="https://partizanshkola.ru/news/2023-04-07/vserossiyskaya-voenno-patrioticheskoy-aktciya-verni-geroyu-imya" TargetMode="External"/><Relationship Id="rId4" Type="http://schemas.openxmlformats.org/officeDocument/2006/relationships/hyperlink" Target="https://partizanshkola.ru/news/2022-05-09/s-dnem-pobedy-4" TargetMode="External"/><Relationship Id="rId9" Type="http://schemas.openxmlformats.org/officeDocument/2006/relationships/hyperlink" Target="https://partizanshkola.ru/news/2023-03-17/my-nasledniki-pobedy-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3773" y="1555846"/>
            <a:ext cx="12028227" cy="139207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990000"/>
                </a:solidFill>
                <a:latin typeface="Segoe Print" panose="02000600000000000000" pitchFamily="2" charset="0"/>
              </a:rPr>
              <a:t>Обобщение опыта работы по гражданско-патриотическому воспитанию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76598" y="3308815"/>
            <a:ext cx="5637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Квития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Оксана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Николаевна,</a:t>
            </a:r>
            <a:endParaRPr lang="ru-RU" sz="20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«Музея 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истории боевой, трудовой и партизанской славы </a:t>
            </a:r>
          </a:p>
          <a:p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села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Партизанского»</a:t>
            </a:r>
            <a:endParaRPr lang="ru-RU" sz="20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МБОУ «Партизанская школа </a:t>
            </a:r>
          </a:p>
          <a:p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им. А.П. Богданова»</a:t>
            </a:r>
          </a:p>
          <a:p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Симферопольского района </a:t>
            </a:r>
          </a:p>
          <a:p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Крым</a:t>
            </a:r>
            <a:endParaRPr lang="ru-RU" sz="20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88" t="12963" r="6977" b="7116"/>
          <a:stretch/>
        </p:blipFill>
        <p:spPr>
          <a:xfrm>
            <a:off x="532263" y="3486236"/>
            <a:ext cx="4369026" cy="259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28064"/>
      </p:ext>
    </p:extLst>
  </p:cSld>
  <p:clrMapOvr>
    <a:masterClrMapping/>
  </p:clrMapOvr>
  <p:transition advClick="0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873" y="4578245"/>
            <a:ext cx="6961406" cy="180193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Материалами фондов музея,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регулярно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пользуются учителя-предметники, классные руководители, обучающиеся для написания рефератов,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проектов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, участия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/>
            </a:r>
            <a:b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научно-практических конференциях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5"/>
          <a:stretch/>
        </p:blipFill>
        <p:spPr>
          <a:xfrm>
            <a:off x="1070705" y="1565252"/>
            <a:ext cx="4309038" cy="276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73" y="28364"/>
            <a:ext cx="4258446" cy="319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73" y="3363886"/>
            <a:ext cx="4339809" cy="325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89253" y="1072809"/>
            <a:ext cx="386530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Поисковая группа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51540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8" y="3744277"/>
            <a:ext cx="4776716" cy="297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3" y="3958809"/>
            <a:ext cx="4867622" cy="274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1"/>
          <a:stretch/>
        </p:blipFill>
        <p:spPr>
          <a:xfrm>
            <a:off x="300251" y="173578"/>
            <a:ext cx="5172002" cy="245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3" y="157425"/>
            <a:ext cx="4577783" cy="257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8493" y="2635294"/>
            <a:ext cx="11386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Экскурсии, встречи, уроки истории, занятия внеурочной деятельности и дополнительного образования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проходят на базе школьного музея</a:t>
            </a:r>
            <a:endParaRPr lang="ru-RU" sz="24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7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679127"/>
            <a:ext cx="10516511" cy="149974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811787"/>
              </p:ext>
            </p:extLst>
          </p:nvPr>
        </p:nvGraphicFramePr>
        <p:xfrm>
          <a:off x="779578" y="1315986"/>
          <a:ext cx="10784893" cy="452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3907">
                  <a:extLst>
                    <a:ext uri="{9D8B030D-6E8A-4147-A177-3AD203B41FA5}">
                      <a16:colId xmlns:a16="http://schemas.microsoft.com/office/drawing/2014/main" val="1234188688"/>
                    </a:ext>
                  </a:extLst>
                </a:gridCol>
                <a:gridCol w="8268021">
                  <a:extLst>
                    <a:ext uri="{9D8B030D-6E8A-4147-A177-3AD203B41FA5}">
                      <a16:colId xmlns:a16="http://schemas.microsoft.com/office/drawing/2014/main" val="1102085701"/>
                    </a:ext>
                  </a:extLst>
                </a:gridCol>
                <a:gridCol w="1532965">
                  <a:extLst>
                    <a:ext uri="{9D8B030D-6E8A-4147-A177-3AD203B41FA5}">
                      <a16:colId xmlns:a16="http://schemas.microsoft.com/office/drawing/2014/main" val="2135102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этап военно-спортивной игры «Победа»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2,</a:t>
                      </a:r>
                      <a:r>
                        <a:rPr lang="ru-RU" sz="1600" b="1" baseline="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3 место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844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2016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Районном этап конкурса работ юных фотохудожников «Крым в объективе» 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Победитель</a:t>
                      </a: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1427620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2016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этап конкурса работ юных фотохудожников «Крым - полуостров мечты»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1,2,3 место</a:t>
                      </a: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55765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2016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этап республиканского природоведческого фотофестиваля «В объективе натуралиста»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1,2,3 место</a:t>
                      </a: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12365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2019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Муниципальный этапа республиканской акции под девизом «Гожусь своим героическим предком»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Призёр 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3384494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Муниципальный этап Республиканского конкурса «Сердце, отданное людям. Наши дни» 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Призёр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89659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Конкурс сочинений «Сын России»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4236081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2020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конкурс «Мы любим свой край»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Победитель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925148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2021-2023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Муниципальный этап творческого конкурса «Мы – наследники Победы!»  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Призёр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3989248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2021-2023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Всероссийская</a:t>
                      </a:r>
                      <a:r>
                        <a:rPr lang="ru-RU" sz="1600" b="1" baseline="0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патриотическая акция «Диктант Победы»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06942814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1344" y="246293"/>
            <a:ext cx="108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А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ктив музея принимает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участие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конкурсах  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по гражданско-патриотическому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воспитанию</a:t>
            </a:r>
          </a:p>
        </p:txBody>
      </p:sp>
    </p:spTree>
    <p:extLst>
      <p:ext uri="{BB962C8B-B14F-4D97-AF65-F5344CB8AC3E}">
        <p14:creationId xmlns:p14="http://schemas.microsoft.com/office/powerpoint/2010/main" val="368038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7" y="192505"/>
            <a:ext cx="2159199" cy="29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6" y="171374"/>
            <a:ext cx="2174552" cy="2992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44" y="192505"/>
            <a:ext cx="2101929" cy="2971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631" y="192505"/>
            <a:ext cx="2194165" cy="3019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" y="3332747"/>
            <a:ext cx="2421450" cy="33327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46" y="3450576"/>
            <a:ext cx="2267712" cy="3121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44" y="3450576"/>
            <a:ext cx="2319069" cy="31872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2574" r="5940" b="1822"/>
          <a:stretch/>
        </p:blipFill>
        <p:spPr>
          <a:xfrm>
            <a:off x="9450630" y="3348659"/>
            <a:ext cx="2194165" cy="32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65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58458" y="336695"/>
            <a:ext cx="9696071" cy="50886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Segoe Print" panose="02000600000000000000" pitchFamily="2" charset="0"/>
              </a:rPr>
              <a:t>Проектно-исследовательская</a:t>
            </a:r>
            <a:r>
              <a:rPr lang="ru-RU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 деятельность</a:t>
            </a: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190522"/>
              </p:ext>
            </p:extLst>
          </p:nvPr>
        </p:nvGraphicFramePr>
        <p:xfrm>
          <a:off x="589651" y="977489"/>
          <a:ext cx="11245298" cy="431783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32762">
                  <a:extLst>
                    <a:ext uri="{9D8B030D-6E8A-4147-A177-3AD203B41FA5}">
                      <a16:colId xmlns:a16="http://schemas.microsoft.com/office/drawing/2014/main" val="1583109846"/>
                    </a:ext>
                  </a:extLst>
                </a:gridCol>
                <a:gridCol w="8231485">
                  <a:extLst>
                    <a:ext uri="{9D8B030D-6E8A-4147-A177-3AD203B41FA5}">
                      <a16:colId xmlns:a16="http://schemas.microsoft.com/office/drawing/2014/main" val="1609981416"/>
                    </a:ext>
                  </a:extLst>
                </a:gridCol>
                <a:gridCol w="1881051">
                  <a:extLst>
                    <a:ext uri="{9D8B030D-6E8A-4147-A177-3AD203B41FA5}">
                      <a16:colId xmlns:a16="http://schemas.microsoft.com/office/drawing/2014/main" val="1525122257"/>
                    </a:ext>
                  </a:extLst>
                </a:gridCol>
              </a:tblGrid>
              <a:tr h="5331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2015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Республиканский конкурс Министерства курортов и туризма «Экскурсионная мозаика Крыма»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Победитель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2657226362"/>
                  </a:ext>
                </a:extLst>
              </a:tr>
              <a:tr h="5572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2018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Республиканский конкурс творческих работ для школьников и студентов «Судьба моей семьи в судьбе моей страны»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Участие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3468728392"/>
                  </a:ext>
                </a:extLst>
              </a:tr>
              <a:tr h="556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2016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Министерство экологии и природных ресурсов Республики Крым. Конкурс фотографий «Мой любимый уголок Крыма»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 Призёр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4089284063"/>
                  </a:ext>
                </a:extLst>
              </a:tr>
              <a:tr h="556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 2018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Всероссийский конкурс исторических исследовательских работ старшеклассников «Человек в истории. Россия – ХХ век».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Участие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3210180192"/>
                  </a:ext>
                </a:extLst>
              </a:tr>
              <a:tr h="3970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Всероссийские краеведческие чтения юных краеведов-туристов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Призёр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97141920"/>
                  </a:ext>
                </a:extLst>
              </a:tr>
              <a:tr h="34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Международный конкурс исследовательских работ  «Правнуки победителей»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Участие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4180648082"/>
                  </a:ext>
                </a:extLst>
              </a:tr>
              <a:tr h="3306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Конкурс научно-исследовательских работ «Отечество»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Призер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2530419888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МАН «Искатель»</a:t>
                      </a:r>
                      <a:r>
                        <a:rPr lang="ru-RU" sz="1800" b="1" kern="120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Призер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2323572811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2022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МАН «Искатель»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Призер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2530303096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МАН «Искатель»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97732353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99846" y="5427251"/>
            <a:ext cx="7821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 материалы применяются в качестве методических разработок в урочной и внеурочной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90573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222155"/>
            <a:ext cx="2243676" cy="3063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4" y="312104"/>
            <a:ext cx="2142698" cy="2842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34" y="250917"/>
            <a:ext cx="2111572" cy="2904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21" y="222155"/>
            <a:ext cx="1887993" cy="2789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7" y="3414905"/>
            <a:ext cx="2267712" cy="3121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4" y="3414906"/>
            <a:ext cx="2259998" cy="31108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/>
          <a:stretch/>
        </p:blipFill>
        <p:spPr>
          <a:xfrm>
            <a:off x="6622035" y="3414905"/>
            <a:ext cx="2194420" cy="31118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21" y="3404574"/>
            <a:ext cx="226771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9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282324"/>
              </p:ext>
            </p:extLst>
          </p:nvPr>
        </p:nvGraphicFramePr>
        <p:xfrm>
          <a:off x="631111" y="830997"/>
          <a:ext cx="11225207" cy="584394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18903">
                  <a:extLst>
                    <a:ext uri="{9D8B030D-6E8A-4147-A177-3AD203B41FA5}">
                      <a16:colId xmlns:a16="http://schemas.microsoft.com/office/drawing/2014/main" val="3460023030"/>
                    </a:ext>
                  </a:extLst>
                </a:gridCol>
                <a:gridCol w="8464731">
                  <a:extLst>
                    <a:ext uri="{9D8B030D-6E8A-4147-A177-3AD203B41FA5}">
                      <a16:colId xmlns:a16="http://schemas.microsoft.com/office/drawing/2014/main" val="3817476589"/>
                    </a:ext>
                  </a:extLst>
                </a:gridCol>
                <a:gridCol w="1741573">
                  <a:extLst>
                    <a:ext uri="{9D8B030D-6E8A-4147-A177-3AD203B41FA5}">
                      <a16:colId xmlns:a16="http://schemas.microsoft.com/office/drawing/2014/main" val="1850891291"/>
                    </a:ext>
                  </a:extLst>
                </a:gridCol>
              </a:tblGrid>
              <a:tr h="5996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2015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Республиканский конкурс музеев военно-патриотической направленности ОУ Республики Крым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Лауреат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2928754742"/>
                  </a:ext>
                </a:extLst>
              </a:tr>
              <a:tr h="3202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2015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смотр-конкурс</a:t>
                      </a:r>
                      <a:r>
                        <a:rPr lang="ru-RU" sz="1700" b="1" baseline="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музеев «Салют Победе!»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Победитель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492115622"/>
                  </a:ext>
                </a:extLst>
              </a:tr>
              <a:tr h="864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2018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Конференция педагогических работников Симферопольского района, секция «Воспитание семейных ценностей» (опыт работы музея «Связь поколений через семейное воспитание и музейную педагогику»)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Участник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1070948287"/>
                  </a:ext>
                </a:extLst>
              </a:tr>
              <a:tr h="9044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 2018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Региональный семинар-практикум для специалистов, курирующих воспитательную работу (опыт работы школьного музея по гражданско-патриотическому воспитанию учащихся)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Участник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530116038"/>
                  </a:ext>
                </a:extLst>
              </a:tr>
              <a:tr h="9044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2019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Всероссийская конференция по музейной педагогике «Музей как дополнительное пространство в образовательном учреждении» ФБОУ «Всероссийский детский центр «Орлёнок»</a:t>
                      </a: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Участник, статья в журнале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3108832354"/>
                  </a:ext>
                </a:extLst>
              </a:tr>
              <a:tr h="5747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2019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Крымская республиканская общественная организация «Союз Советских офицеров» наградил музей за активную военно-патриотическую работу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Медаль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1443042137"/>
                  </a:ext>
                </a:extLst>
              </a:tr>
              <a:tr h="3202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700" b="1" i="0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Муниципальный этап Всероссийского конкурса школьных музеев </a:t>
                      </a:r>
                      <a:endParaRPr lang="ru-RU" sz="1700" b="1" i="0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Призер </a:t>
                      </a:r>
                      <a:endParaRPr lang="ru-RU" sz="1700" b="1" i="0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416645008"/>
                  </a:ext>
                </a:extLst>
              </a:tr>
              <a:tr h="1152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r>
                        <a:rPr lang="ru-RU" sz="1700" b="1" kern="120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Всероссийский, региональный этап открытого конкурса дополнительных общеобразовательных программ «Образовательный ОЛИМП» в 2022 году (Программа работы кружка дополнительного образования «Музейное дело»)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b="1" dirty="0" smtClean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effectLst/>
                          <a:latin typeface="Segoe Print" panose="02000600000000000000" pitchFamily="2" charset="0"/>
                        </a:rPr>
                        <a:t>Призер </a:t>
                      </a:r>
                      <a:endParaRPr lang="ru-RU" sz="1700" b="1" i="0" dirty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Segoe Print" panose="02000600000000000000" pitchFamily="2" charset="0"/>
                        </a:rPr>
                        <a:t>Призер </a:t>
                      </a:r>
                      <a:endParaRPr lang="ru-RU" sz="1700" b="1" i="0" dirty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700" b="1" i="0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08192423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1111" y="0"/>
            <a:ext cx="1110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Обобщение опыта работы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по </a:t>
            </a:r>
          </a:p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гражданско-патриотическому воспитанию </a:t>
            </a:r>
            <a:endParaRPr lang="ru-RU" sz="24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0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9" y="376448"/>
            <a:ext cx="3490824" cy="480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9" t="-2968" r="-2681" b="-2640"/>
          <a:stretch/>
        </p:blipFill>
        <p:spPr>
          <a:xfrm>
            <a:off x="8649268" y="0"/>
            <a:ext cx="3333466" cy="491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21" y="542052"/>
            <a:ext cx="3328777" cy="476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07719" y="5412840"/>
            <a:ext cx="7216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90000"/>
                </a:solidFill>
                <a:latin typeface="Segoe Print" panose="02000600000000000000" pitchFamily="2" charset="0"/>
              </a:rPr>
              <a:t>Обобщение опыта работы </a:t>
            </a:r>
          </a:p>
          <a:p>
            <a:pPr algn="ctr"/>
            <a:r>
              <a:rPr lang="ru-RU" sz="2800" b="1" dirty="0">
                <a:solidFill>
                  <a:srgbClr val="990000"/>
                </a:solidFill>
                <a:latin typeface="Segoe Print" panose="02000600000000000000" pitchFamily="2" charset="0"/>
              </a:rPr>
              <a:t>по патриотическому воспитанию </a:t>
            </a:r>
          </a:p>
        </p:txBody>
      </p:sp>
    </p:spTree>
    <p:extLst>
      <p:ext uri="{BB962C8B-B14F-4D97-AF65-F5344CB8AC3E}">
        <p14:creationId xmlns:p14="http://schemas.microsoft.com/office/powerpoint/2010/main" val="980054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29" y="146760"/>
            <a:ext cx="10821537" cy="248994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2022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году приняли участие в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Конкурсе дополнительных общеобразовательных программ «Образовательный ОЛИМП»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представив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программу работы кружка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и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систему работы по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гражданско-патриотическому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воспитанию в школе</a:t>
            </a:r>
            <a:b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Победитель муниципального уровня - 1 место</a:t>
            </a:r>
            <a:b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Призер регионального уровня – 2 место</a:t>
            </a:r>
            <a:b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Призер Всероссийского уровня – 3 место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9" y="2811439"/>
            <a:ext cx="2858068" cy="39308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78" y="2636707"/>
            <a:ext cx="2893848" cy="3980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102" y="2715772"/>
            <a:ext cx="2778874" cy="38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9" y="309489"/>
            <a:ext cx="4554163" cy="640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145206" y="1071518"/>
            <a:ext cx="6232544" cy="351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Всероссийской конференции по музейной педагогике «Музей как дополнительное пространство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образовательном учреждении»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базе ФБОУ «Всероссийский детский центр «Орлёнок»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80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23-24 апреля 2019 года</a:t>
            </a:r>
          </a:p>
        </p:txBody>
      </p:sp>
    </p:spTree>
    <p:extLst>
      <p:ext uri="{BB962C8B-B14F-4D97-AF65-F5344CB8AC3E}">
        <p14:creationId xmlns:p14="http://schemas.microsoft.com/office/powerpoint/2010/main" val="1761783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10940" b="18421"/>
          <a:stretch/>
        </p:blipFill>
        <p:spPr>
          <a:xfrm>
            <a:off x="567575" y="1355495"/>
            <a:ext cx="5505679" cy="306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943868" y="235131"/>
            <a:ext cx="63598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В 1986 году в стенах школы был создан Музей истории боевой, трудовой и партизанской славы села Партизанского.</a:t>
            </a:r>
          </a:p>
          <a:p>
            <a:pPr algn="ctr"/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Направленность музея – </a:t>
            </a:r>
          </a:p>
          <a:p>
            <a:pPr algn="ctr"/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историко-краеведческая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13134" r="10951" b="13035"/>
          <a:stretch/>
        </p:blipFill>
        <p:spPr>
          <a:xfrm>
            <a:off x="6963215" y="2648895"/>
            <a:ext cx="5072240" cy="357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41358" y="4805555"/>
            <a:ext cx="5926865" cy="158536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В 2023 году школа является  участником Федерального проекта «Успех каждого ребенка» </a:t>
            </a:r>
            <a:b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по туристско-краеведческому направлению</a:t>
            </a:r>
          </a:p>
        </p:txBody>
      </p:sp>
    </p:spTree>
    <p:extLst>
      <p:ext uri="{BB962C8B-B14F-4D97-AF65-F5344CB8AC3E}">
        <p14:creationId xmlns:p14="http://schemas.microsoft.com/office/powerpoint/2010/main" val="2549145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69" y="3629702"/>
            <a:ext cx="4535793" cy="322829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558" y="305330"/>
            <a:ext cx="4535794" cy="32318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24169" y="210319"/>
            <a:ext cx="62711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Общероссийская общественная патриотическая организация "Военно-спортивный союз имени </a:t>
            </a:r>
            <a:b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М. Т. Калашникова" в рамках реализации Президентского гранта </a:t>
            </a:r>
            <a:b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«С чего начинается Родина?» </a:t>
            </a:r>
          </a:p>
          <a:p>
            <a:pPr algn="ctr"/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наградил Медалью третьей степени </a:t>
            </a:r>
          </a:p>
          <a:p>
            <a:pPr algn="ctr"/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имени М.Т. Калашникова за активное участие </a:t>
            </a:r>
            <a:r>
              <a:rPr lang="ru-RU" alt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</a:t>
            </a:r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патриотическом воспитании молодёжи России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66" y="3565231"/>
            <a:ext cx="4682502" cy="310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4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333212"/>
            <a:ext cx="5092523" cy="372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60" y="2737836"/>
            <a:ext cx="5026445" cy="383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055894" y="366637"/>
            <a:ext cx="48858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Крымская республиканская общественная организация «Союз Советских офицеров» наградил музей медалью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«За активную военно-патриотическую работу»</a:t>
            </a:r>
            <a:endParaRPr lang="ru-RU" sz="2400" b="1" dirty="0">
              <a:solidFill>
                <a:srgbClr val="80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4938"/>
            <a:ext cx="10515600" cy="52015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Сотрудничество с военно-историческим клубом «Отечество»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6" y="655093"/>
            <a:ext cx="4573092" cy="255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002" y="617876"/>
            <a:ext cx="4682134" cy="26337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6608" y="3177303"/>
            <a:ext cx="10877990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Уроки мужества под открытым небом,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организованные ВИК «Отечество»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64" y="3780920"/>
            <a:ext cx="5706351" cy="2956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565" y="3780920"/>
            <a:ext cx="4314192" cy="30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73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869" y="163773"/>
            <a:ext cx="8693055" cy="818866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Сотрудничество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с 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Крымским республиканским</a:t>
            </a:r>
            <a:b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 Союзом ветеранов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/>
          <a:stretch/>
        </p:blipFill>
        <p:spPr>
          <a:xfrm>
            <a:off x="6998916" y="872509"/>
            <a:ext cx="4535690" cy="279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288" b="7792"/>
          <a:stretch/>
        </p:blipFill>
        <p:spPr>
          <a:xfrm>
            <a:off x="7097522" y="3792978"/>
            <a:ext cx="4437084" cy="289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4698"/>
          <a:stretch/>
        </p:blipFill>
        <p:spPr>
          <a:xfrm>
            <a:off x="454966" y="914399"/>
            <a:ext cx="4656545" cy="2878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8644" y="3960616"/>
            <a:ext cx="4929187" cy="256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6634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2" y="432101"/>
            <a:ext cx="4403785" cy="58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3940" r="12662" b="7809"/>
          <a:stretch/>
        </p:blipFill>
        <p:spPr>
          <a:xfrm>
            <a:off x="235420" y="294317"/>
            <a:ext cx="4333166" cy="337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4"/>
          <a:stretch/>
        </p:blipFill>
        <p:spPr>
          <a:xfrm>
            <a:off x="1637732" y="3665785"/>
            <a:ext cx="5349921" cy="306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12692" y="696035"/>
            <a:ext cx="3575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990000"/>
                </a:solidFill>
                <a:latin typeface="Segoe Print" panose="02000600000000000000" pitchFamily="2" charset="0"/>
              </a:rPr>
              <a:t>Волонтерская деятельность.</a:t>
            </a:r>
          </a:p>
          <a:p>
            <a:pPr algn="ctr"/>
            <a:r>
              <a:rPr lang="ru-RU" sz="3000" b="1" dirty="0">
                <a:solidFill>
                  <a:srgbClr val="990000"/>
                </a:solidFill>
                <a:latin typeface="Segoe Print" panose="02000600000000000000" pitchFamily="2" charset="0"/>
              </a:rPr>
              <a:t>Акция «Письмо и подарок солдату»</a:t>
            </a:r>
          </a:p>
          <a:p>
            <a:pPr algn="ctr"/>
            <a:endParaRPr lang="ru-RU" sz="3000" b="1" dirty="0">
              <a:solidFill>
                <a:srgbClr val="99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33" y="1269242"/>
            <a:ext cx="6219054" cy="4841025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Центр детских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инициатив и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актив музея в рамках проекта «Успех каждого ребенка»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2023 году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создали дополнительную  музейную комнату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и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экспозиции, посвященные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участникам специальной военной операции и Герою Советского Союза Богданову А.П., имя которого носит школа</a:t>
            </a:r>
            <a:b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2988"/>
          <a:stretch/>
        </p:blipFill>
        <p:spPr>
          <a:xfrm>
            <a:off x="6660108" y="214294"/>
            <a:ext cx="5227092" cy="340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108" y="3615441"/>
            <a:ext cx="5240740" cy="294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8881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t="3625" r="14875" b="8470"/>
          <a:stretch/>
        </p:blipFill>
        <p:spPr>
          <a:xfrm>
            <a:off x="1670708" y="1207380"/>
            <a:ext cx="4225691" cy="2842453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"/>
          <a:stretch/>
        </p:blipFill>
        <p:spPr>
          <a:xfrm>
            <a:off x="6278537" y="3941371"/>
            <a:ext cx="4926276" cy="27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6" y="4056595"/>
            <a:ext cx="4462817" cy="268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0774" y="106497"/>
            <a:ext cx="115954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В рамках реализации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исследовательского проекта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«Пока мы помним – они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живы» создали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Книги памяти, Стену Памяти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30" y="1062320"/>
            <a:ext cx="4599295" cy="2879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007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15612" r="1128" b="18420"/>
          <a:stretch/>
        </p:blipFill>
        <p:spPr>
          <a:xfrm>
            <a:off x="5092129" y="420695"/>
            <a:ext cx="6978640" cy="315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25" t="34213" r="3665" b="6162"/>
          <a:stretch/>
        </p:blipFill>
        <p:spPr>
          <a:xfrm>
            <a:off x="257175" y="3741406"/>
            <a:ext cx="8324274" cy="290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7175" y="539120"/>
            <a:ext cx="49720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99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В рамках реализации проекта  «Пока мы помним-они живы» учащиеся школы  и актив музея создали Полотно Победы</a:t>
            </a:r>
            <a:endParaRPr lang="ru-RU" sz="2800" dirty="0">
              <a:solidFill>
                <a:srgbClr val="990000"/>
              </a:solidFill>
              <a:latin typeface="Segoe Print" panose="020006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73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613" y="32467"/>
            <a:ext cx="9955212" cy="806799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Актив музея организатор </a:t>
            </a:r>
            <a:r>
              <a:rPr lang="ru-RU" alt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внеклассных тематических мероприятий патриотической направленности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/>
          <a:stretch/>
        </p:blipFill>
        <p:spPr>
          <a:xfrm>
            <a:off x="6068219" y="3877934"/>
            <a:ext cx="4277363" cy="284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95" y="916218"/>
            <a:ext cx="4143406" cy="276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6" y="3877934"/>
            <a:ext cx="4470099" cy="298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11278"/>
          <a:stretch/>
        </p:blipFill>
        <p:spPr>
          <a:xfrm>
            <a:off x="2239436" y="839266"/>
            <a:ext cx="4484537" cy="298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577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/>
          <a:stretch/>
        </p:blipFill>
        <p:spPr>
          <a:xfrm>
            <a:off x="578775" y="3659745"/>
            <a:ext cx="4299448" cy="300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/>
          <a:stretch/>
        </p:blipFill>
        <p:spPr>
          <a:xfrm>
            <a:off x="7086896" y="240210"/>
            <a:ext cx="5013082" cy="286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3" y="118811"/>
            <a:ext cx="4483492" cy="298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6"/>
          <a:stretch/>
        </p:blipFill>
        <p:spPr>
          <a:xfrm>
            <a:off x="7658507" y="3659745"/>
            <a:ext cx="4441471" cy="283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78775" y="2990544"/>
            <a:ext cx="11235397" cy="806799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Актив музея – организаторы тематических </a:t>
            </a:r>
            <a:r>
              <a:rPr lang="ru-RU" alt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мероприятий патриотической направленности </a:t>
            </a:r>
          </a:p>
        </p:txBody>
      </p:sp>
    </p:spTree>
    <p:extLst>
      <p:ext uri="{BB962C8B-B14F-4D97-AF65-F5344CB8AC3E}">
        <p14:creationId xmlns:p14="http://schemas.microsoft.com/office/powerpoint/2010/main" val="121066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029" y="1709885"/>
            <a:ext cx="6010079" cy="2343499"/>
          </a:xfrm>
        </p:spPr>
        <p:txBody>
          <a:bodyPr>
            <a:noAutofit/>
          </a:bodyPr>
          <a:lstStyle/>
          <a:p>
            <a:r>
              <a:rPr lang="ru-RU" sz="22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Приоритетным направлением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воспитательной работы школы является патриотическое воспитание, а музей является центром гражданско-патриотического воспитания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школьников</a:t>
            </a:r>
            <a:endParaRPr lang="ru-RU" sz="2200" b="1" u="sng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162" y="4633415"/>
            <a:ext cx="919508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Работа музея организована по направлениям: исследовательская, поисковая, экскурсионная, организационно-массовая работа, волонтерская деятельность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.\</a:t>
            </a:r>
            <a:endParaRPr lang="ru-RU" sz="22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endParaRPr lang="ru-RU" sz="14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7127" r="5360" b="8917"/>
          <a:stretch/>
        </p:blipFill>
        <p:spPr>
          <a:xfrm>
            <a:off x="5895833" y="581816"/>
            <a:ext cx="5773003" cy="405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297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2" y="120838"/>
            <a:ext cx="5452350" cy="308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31" y="120838"/>
            <a:ext cx="4070673" cy="341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0" b="8408"/>
          <a:stretch/>
        </p:blipFill>
        <p:spPr>
          <a:xfrm>
            <a:off x="661732" y="3572752"/>
            <a:ext cx="5452350" cy="326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32" y="3623651"/>
            <a:ext cx="4070673" cy="3053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6373" y="3018540"/>
            <a:ext cx="7622459" cy="74391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Военно-патриотические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3484515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027" y="1503336"/>
            <a:ext cx="3426903" cy="184429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Военно-патриотические мероприятия</a:t>
            </a: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6" y="224125"/>
            <a:ext cx="4296128" cy="3123509"/>
          </a:xfrm>
          <a:effectLst>
            <a:softEdge rad="112500"/>
          </a:effectLst>
        </p:spPr>
      </p:pic>
      <p:pic>
        <p:nvPicPr>
          <p:cNvPr id="7" name="Рисунок 6" descr="imag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0930" y="224125"/>
            <a:ext cx="4318316" cy="323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5" y="3520371"/>
            <a:ext cx="4657837" cy="3222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29" y="3611098"/>
            <a:ext cx="4697168" cy="313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5512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719" y="3329416"/>
            <a:ext cx="7672350" cy="5372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Segoe Print" panose="02000600000000000000" pitchFamily="2" charset="0"/>
              </a:rPr>
              <a:t>Участники Вахты Памяти – Пост №1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3" y="182636"/>
            <a:ext cx="4492731" cy="308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/>
          <a:stretch/>
        </p:blipFill>
        <p:spPr>
          <a:xfrm>
            <a:off x="714937" y="3932169"/>
            <a:ext cx="4692217" cy="276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2"/>
          <a:stretch/>
        </p:blipFill>
        <p:spPr>
          <a:xfrm>
            <a:off x="6352386" y="313878"/>
            <a:ext cx="5011994" cy="2818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2"/>
          <a:stretch/>
        </p:blipFill>
        <p:spPr>
          <a:xfrm>
            <a:off x="6515904" y="3875838"/>
            <a:ext cx="4848476" cy="275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002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99" y="928153"/>
            <a:ext cx="11878101" cy="52406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 акция «Окна России»: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2"/>
              </a:rPr>
              <a:t>https://partizanshkola.ru/news/2022-06-14/vserossiyskaya-aktciya-okna-rossii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День пионерии: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3"/>
              </a:rPr>
              <a:t>https://partizanshkola.ru/news/2022-05-19/den-pionerii</a:t>
            </a: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Урок мужества в музее «И помнит мир спасенный»: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4"/>
              </a:rPr>
              <a:t>https://partizanshkola.ru/news/2022-05-05/urok-muzhestva-i-pomnit-mir-spasennyy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Годовщина </a:t>
            </a:r>
            <a:r>
              <a:rPr lang="ru-RU" sz="1500" b="1" dirty="0" err="1">
                <a:solidFill>
                  <a:srgbClr val="800000"/>
                </a:solidFill>
                <a:latin typeface="Segoe Print" panose="02000600000000000000" pitchFamily="2" charset="0"/>
              </a:rPr>
              <a:t>Бешуйского</a:t>
            </a: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 боя: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5"/>
              </a:rPr>
              <a:t>https://partizanshkola.ru/news/2023-02-07/79-godovschina-beshuyskogo-boya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Международный день памяти жертв Холокоста: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6"/>
              </a:rPr>
              <a:t>https://partizanshkola.ru/news/2023-01-27/mezhdunarodnyy-den-pamyati-zhertv-kholokosta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День освобождения Ленинграда от фашистской блокады: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7"/>
              </a:rPr>
              <a:t>https://partizanshkola.ru/news/2023-01-27/27-yanvarya-den-osvobozhdeniya-leningrada-ot-fashistskoy-blokady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Международная акция Тест по истории ВОВ: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8"/>
              </a:rPr>
              <a:t>https://partizanshkola.ru/news/2022-12-02/mezhdunarodnaya-aktciya-test-po-istorii-velikoy-otechestvennoy-v-2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Встреча с бойцами казачьего штурмового батальона «Таврида»: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9"/>
              </a:rPr>
              <a:t>https://partizanshkola.ru/news/2022-11-25/vstrecha-s-boytcami-kazachego-shturmovogo-batalona-tavrida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Защита «МАН»: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0"/>
              </a:rPr>
              <a:t>https://partizanshkola.ru/news/2022-11-11/pozdravlyaem-tereschenko-germana-s-prisvoeniem-zvaniya-kandidata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1"/>
              </a:rPr>
              <a:t>https://partizanshkola.ru/news/2021-12-06/issledovatelskaya-rabota-sablynskie-skrepy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Круглый стол Клуба любителей истории 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2"/>
              </a:rPr>
              <a:t>https://partizanshkola.ru/news/2023-05-05/kruglyy-stol-v-klube-lyubiteley-istorii-otechestva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Всероссийский урок Победы «Хранят деревья память о войне»: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3"/>
              </a:rPr>
              <a:t>https://partizanshkola.ru/news/2023-05-10/vserossiyskiy-urok-pobedy-khranyat-derevya-pamyat-o-voyne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Внеклассное мероприятие «Победа в сердце каждого»: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4"/>
              </a:rPr>
              <a:t>https://partizanshkola.ru/news/2023-05-07/pobeda-v-serdtce-kazhdogo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Вахта памяти: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5"/>
              </a:rPr>
              <a:t>https://partizanshkola.ru/news/2023-04-26/vakhta-pamyati-na-postu-1</a:t>
            </a: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6"/>
              </a:rPr>
              <a:t>https://partizanshkola.ru/news/2022-10-01/novaya-zapis-74</a:t>
            </a: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73538"/>
            <a:ext cx="12091916" cy="85461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Ссылки с официального сайта школы </a:t>
            </a:r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мероприятия патриотической направленности, организованные активом музея</a:t>
            </a:r>
            <a:endParaRPr lang="ru-RU" sz="24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83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603" y="764275"/>
            <a:ext cx="11709779" cy="58821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 акция «Письмо солдату»: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2"/>
              </a:rPr>
              <a:t>https://partizanshkola.ru/news/2023-05-01/vserossiyskaya-aktciya-pismo-soldatu-2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 акция «Диктант Победы»: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3"/>
              </a:rPr>
              <a:t>https://partizanshkola.ru/news/2023-04-27/diktant-pobedy-2</a:t>
            </a: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4"/>
              </a:rPr>
              <a:t>https://partizanshkola.ru/news/2022-05-09/s-dnem-pobedy-4</a:t>
            </a: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День освобождения Симферопольского района от немецко-фашистских захватчиков: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5"/>
              </a:rPr>
              <a:t>https://partizanshkola.ru/news/2023-04-13/den-osvobozhdeniya-simferopolskogo-rayona-ot-nemetcko-fashistski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Урок мужества, посвященный Дню защитника Отечества: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6"/>
              </a:rPr>
              <a:t>https://partizanshkola.ru/news/2023-02-21/urok-muzhestva-posvyaschennyy-dnyu-zaschitnika-otechestva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День воссоединения Крыма с Россией: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7"/>
              </a:rPr>
              <a:t>https://partizanshkola.ru/news/2023-03-17/den-vossoedineniya-kryma-s-rossiey-2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Фотоальбом занятий «Разговор о важном»: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8"/>
              </a:rPr>
              <a:t>https://partizanshkola.ru/fotoalbom/razgovory-o-vazhnom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Участие в конкурсе «Мы – наследники Победы»: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9"/>
              </a:rPr>
              <a:t>https://partizanshkola.ru/news/2023-03-17/my-nasledniki-pobedy-2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</a:t>
            </a: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, военно-патриотическая акция «Верни имя герою»: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10"/>
              </a:rPr>
              <a:t>https://partizanshkola.ru/news/2023-04-07/vserossiyskaya-voenno-patrioticheskoy-aktciya-verni-geroyu-imya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Без срока давности: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11"/>
              </a:rPr>
              <a:t>https://partizanshkola.ru/news/2022-04-06/den-edinykh-deystviy-v-pamyat-o-genotcide-sovetskogo-naroda-natc-2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 акция «Свеча памяти»: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12"/>
              </a:rPr>
              <a:t>https://partizanshkola.ru/news/2022-06-22/mezhdunarodnaya-aktciya-svecha-pamyati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  <a:hlinkClick r:id="rId13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20034"/>
            <a:ext cx="10515600" cy="64424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Ссылки с официального сайта школы на мероприятия патриотической направленности </a:t>
            </a:r>
          </a:p>
        </p:txBody>
      </p:sp>
    </p:spTree>
    <p:extLst>
      <p:ext uri="{BB962C8B-B14F-4D97-AF65-F5344CB8AC3E}">
        <p14:creationId xmlns:p14="http://schemas.microsoft.com/office/powerpoint/2010/main" val="2397703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b="11173"/>
          <a:stretch/>
        </p:blipFill>
        <p:spPr>
          <a:xfrm>
            <a:off x="7174790" y="290703"/>
            <a:ext cx="4748802" cy="286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6" b="12092"/>
          <a:stretch/>
        </p:blipFill>
        <p:spPr>
          <a:xfrm>
            <a:off x="445800" y="290703"/>
            <a:ext cx="5328709" cy="275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1"/>
          <a:stretch/>
        </p:blipFill>
        <p:spPr>
          <a:xfrm>
            <a:off x="7051960" y="3412886"/>
            <a:ext cx="4748802" cy="2961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95" y="3155302"/>
            <a:ext cx="4621535" cy="31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0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013" y="2555543"/>
            <a:ext cx="4264252" cy="29335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95222" y="829999"/>
            <a:ext cx="41270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В 2020 году Музею присвоен статус «Партнёра Музея Победы»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3625" r="7039" b="4549"/>
          <a:stretch/>
        </p:blipFill>
        <p:spPr>
          <a:xfrm>
            <a:off x="8343997" y="537636"/>
            <a:ext cx="3635466" cy="539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3DB1A3-3A5D-45DD-8AAD-3B263D6471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8068" r="3117" b="8841"/>
          <a:stretch/>
        </p:blipFill>
        <p:spPr>
          <a:xfrm rot="5400000">
            <a:off x="-661838" y="1488374"/>
            <a:ext cx="5514988" cy="388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2412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4DC76-C8A5-407D-8E90-E0AE5B22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73" y="126587"/>
            <a:ext cx="10541727" cy="132921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</a:rPr>
              <a:t>Основной фонд – 380 </a:t>
            </a:r>
            <a: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экспонатов, из них  80 оригинальных.</a:t>
            </a:r>
            <a:b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Вспомогательный фонд – 70 экспонатов. </a:t>
            </a:r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музее представлены экспонаты: </a:t>
            </a:r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</a:rPr>
              <a:t>личные вещи военнослужащих, жителей села, одежда, предметы крестьянского быта, фотографии, письма, </a:t>
            </a:r>
            <a: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удостоверения, газеты</a:t>
            </a:r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</a:rPr>
              <a:t>, </a:t>
            </a:r>
            <a: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медали</a:t>
            </a:r>
            <a:endParaRPr lang="ru-RU" sz="18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B0014B-8597-4589-B7A5-CF3267BF1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6" y="1455806"/>
            <a:ext cx="4205585" cy="190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206D02-CE01-41DC-8422-C452B21C0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r="4740" b="11150"/>
          <a:stretch/>
        </p:blipFill>
        <p:spPr>
          <a:xfrm>
            <a:off x="7828678" y="1492388"/>
            <a:ext cx="4205586" cy="223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3B0DCB-299B-44C7-AB42-E097B0577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58" y="1455806"/>
            <a:ext cx="3265281" cy="301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4315C8-96BF-4B4D-A94A-11D16CDF9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28" y="3760951"/>
            <a:ext cx="3665686" cy="305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AE8B19-8E37-4128-9950-7C82BACCB2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9124" b="7186"/>
          <a:stretch/>
        </p:blipFill>
        <p:spPr>
          <a:xfrm>
            <a:off x="251411" y="4368144"/>
            <a:ext cx="5844588" cy="241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468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41" y="1787856"/>
            <a:ext cx="5243640" cy="37313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75959" y="529034"/>
            <a:ext cx="602575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Экспозиции музея</a:t>
            </a:r>
          </a:p>
          <a:p>
            <a:pPr algn="ctr"/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создания села </a:t>
            </a: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Саблы</a:t>
            </a:r>
            <a:endParaRPr lang="ru-RU" sz="22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Саблы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годы Крымской войны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Саблы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Гражданской войны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Коллективные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хозяйства села </a:t>
            </a: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Саблы</a:t>
            </a:r>
            <a:endParaRPr lang="ru-RU" sz="22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Партизанское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движение в Крыму в годы Великой Отечественной войны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</a:rPr>
              <a:t>Саблы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 партизанские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Боевые действия седьмого партизанского отряда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Панорама </a:t>
            </a: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Бешуйского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Эхо Афганистана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Герои с вечно русским сердцем (посвящена участникам СВО)</a:t>
            </a:r>
            <a:endParaRPr lang="en-US" sz="22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8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745" y="160408"/>
            <a:ext cx="10515600" cy="90500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Изюминкой музея является панорама </a:t>
            </a:r>
            <a:r>
              <a:rPr lang="ru-RU" sz="28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Бешуйского</a:t>
            </a:r>
            <a:r>
              <a:rPr lang="ru-RU" sz="28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9102817-BB98-41F1-82E4-2B2363443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4"/>
          <a:stretch/>
        </p:blipFill>
        <p:spPr>
          <a:xfrm>
            <a:off x="1484243" y="1065413"/>
            <a:ext cx="8587409" cy="515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253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88" y="841563"/>
            <a:ext cx="4605331" cy="284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15283" y="3566175"/>
            <a:ext cx="9750415" cy="4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С 2014 года было проведено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490 </a:t>
            </a:r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экскурсий </a:t>
            </a:r>
            <a:endParaRPr lang="ru-RU" sz="2400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478" y="52798"/>
            <a:ext cx="12055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Экскурсии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проводит </a:t>
            </a:r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актив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музея из числа учащихся 8-11 классов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/>
          <a:stretch/>
        </p:blipFill>
        <p:spPr>
          <a:xfrm>
            <a:off x="865288" y="3882665"/>
            <a:ext cx="4497084" cy="288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59" y="803348"/>
            <a:ext cx="4172243" cy="2781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41" y="3882666"/>
            <a:ext cx="3985205" cy="288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1371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211" y="1350747"/>
            <a:ext cx="4993326" cy="4654268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 базе музея организована работа  кружка дополнительного образования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«Школьный музей». </a:t>
            </a:r>
            <a:b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Воспитанники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кружка ведут исследовательскую, поисковую, экскурсионную, организационно-массовую и  волонтерскую деятельность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075" y="1883029"/>
            <a:ext cx="5528045" cy="311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3613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4318</TotalTime>
  <Words>1262</Words>
  <Application>Microsoft Office PowerPoint</Application>
  <PresentationFormat>Широкоэкранный</PresentationFormat>
  <Paragraphs>186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Segoe Print</vt:lpstr>
      <vt:lpstr>Times New Roman</vt:lpstr>
      <vt:lpstr>Тема Office</vt:lpstr>
      <vt:lpstr>Обобщение опыта работы по гражданско-патриотическому воспитанию</vt:lpstr>
      <vt:lpstr>В 2023 году школа является  участником Федерального проекта «Успех каждого ребенка»  по туристско-краеведческому направлению</vt:lpstr>
      <vt:lpstr>Приоритетным направлением воспитательной работы школы является патриотическое воспитание, а музей является центром гражданско-патриотического воспитания школьников</vt:lpstr>
      <vt:lpstr>Презентация PowerPoint</vt:lpstr>
      <vt:lpstr>Основной фонд – 380 экспонатов, из них  80 оригинальных.  Вспомогательный фонд – 70 экспонатов. В музее представлены экспонаты: личные вещи военнослужащих, жителей села, одежда, предметы крестьянского быта, фотографии, письма, удостоверения, газеты, медали</vt:lpstr>
      <vt:lpstr>Презентация PowerPoint</vt:lpstr>
      <vt:lpstr>Изюминкой музея является панорама Бешуйского боя</vt:lpstr>
      <vt:lpstr>С 2014 года было проведено 490 экскурсий </vt:lpstr>
      <vt:lpstr>На базе музея организована работа  кружка дополнительного образования «Школьный музей».  Воспитанники кружка ведут исследовательскую, поисковую, экскурсионную, организационно-массовую и  волонтерскую деятельность</vt:lpstr>
      <vt:lpstr>Материалами фондов музея, регулярно пользуются учителя-предметники, классные руководители, обучающиеся для написания рефератов, проектов, участия  в научно-практических конференциях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2022 году приняли участие в Конкурсе дополнительных общеобразовательных программ «Образовательный ОЛИМП» представив программу работы кружка и систему работы по гражданско-патриотическому воспитанию в школе Победитель муниципального уровня - 1 место Призер регионального уровня – 2 место Призер Всероссийского уровня – 3 место </vt:lpstr>
      <vt:lpstr>Презентация PowerPoint</vt:lpstr>
      <vt:lpstr>Презентация PowerPoint</vt:lpstr>
      <vt:lpstr>Презентация PowerPoint</vt:lpstr>
      <vt:lpstr>Сотрудничество с военно-историческим клубом «Отечество» </vt:lpstr>
      <vt:lpstr>Сотрудничество с  Крымским республиканским  Союзом ветеранов </vt:lpstr>
      <vt:lpstr>Презентация PowerPoint</vt:lpstr>
      <vt:lpstr>Центр детских инициатив и актив музея в рамках проекта «Успех каждого ребенка» в 2023 году создали дополнительную  музейную комнату и экспозиции, посвященные участникам специальной военной операции и Герою Советского Союза Богданову А.П., имя которого носит школа  </vt:lpstr>
      <vt:lpstr>Презентация PowerPoint</vt:lpstr>
      <vt:lpstr>Презентация PowerPoint</vt:lpstr>
      <vt:lpstr>Актив музея организатор внеклассных тематических мероприятий патриотической направленности </vt:lpstr>
      <vt:lpstr>Актив музея – организаторы тематических мероприятий патриотической направленности </vt:lpstr>
      <vt:lpstr>Военно-патриотические мероприятия</vt:lpstr>
      <vt:lpstr>Военно-патриотические мероприятия</vt:lpstr>
      <vt:lpstr>Участники Вахты Памяти – Пост №1</vt:lpstr>
      <vt:lpstr>Ссылки с официального сайта школы на мероприятия патриотической направленности, организованные активом музея</vt:lpstr>
      <vt:lpstr>Ссылки с официального сайта школы на мероприятия патриотической направленности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истории боевой, трудовой и партизанской славы сел</dc:title>
  <dc:creator>User</dc:creator>
  <cp:lastModifiedBy>User</cp:lastModifiedBy>
  <cp:revision>377</cp:revision>
  <dcterms:created xsi:type="dcterms:W3CDTF">2016-09-26T18:25:00Z</dcterms:created>
  <dcterms:modified xsi:type="dcterms:W3CDTF">2023-11-16T19:56:52Z</dcterms:modified>
</cp:coreProperties>
</file>