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73" r:id="rId4"/>
    <p:sldId id="262" r:id="rId5"/>
    <p:sldId id="275" r:id="rId6"/>
    <p:sldId id="277" r:id="rId7"/>
    <p:sldId id="276" r:id="rId8"/>
    <p:sldId id="278" r:id="rId9"/>
    <p:sldId id="280" r:id="rId10"/>
    <p:sldId id="282" r:id="rId11"/>
    <p:sldId id="283" r:id="rId12"/>
    <p:sldId id="281" r:id="rId13"/>
    <p:sldId id="279" r:id="rId14"/>
    <p:sldId id="270" r:id="rId15"/>
    <p:sldId id="258" r:id="rId16"/>
    <p:sldId id="286" r:id="rId17"/>
    <p:sldId id="284" r:id="rId18"/>
    <p:sldId id="272" r:id="rId19"/>
    <p:sldId id="287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6FE0D-1CC2-4417-BB8E-85259F7C262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CD57-6047-4383-9544-A1842B64A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6864" cy="15841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3888432"/>
          </a:xfrm>
        </p:spPr>
        <p:txBody>
          <a:bodyPr>
            <a:normAutofit/>
          </a:bodyPr>
          <a:lstStyle/>
          <a:p>
            <a:r>
              <a:rPr lang="ru-RU" sz="7800" dirty="0" smtClean="0">
                <a:solidFill>
                  <a:srgbClr val="000099"/>
                </a:solidFill>
                <a:latin typeface="Monte-Carlo" pitchFamily="2" charset="0"/>
              </a:rPr>
              <a:t>«Театральная маска»</a:t>
            </a:r>
          </a:p>
          <a:p>
            <a:endParaRPr lang="ru-RU" sz="12800" dirty="0" smtClean="0">
              <a:solidFill>
                <a:srgbClr val="000099"/>
              </a:solidFill>
              <a:latin typeface="Monte-Carlo" pitchFamily="2" charset="0"/>
            </a:endParaRPr>
          </a:p>
          <a:p>
            <a:pPr algn="r"/>
            <a:endParaRPr lang="ru-RU" sz="3700" dirty="0" smtClean="0">
              <a:solidFill>
                <a:srgbClr val="000099"/>
              </a:solidFill>
              <a:latin typeface="Monte-Carlo" pitchFamily="2" charset="0"/>
            </a:endParaRPr>
          </a:p>
          <a:p>
            <a:endParaRPr lang="ru-RU" b="1" dirty="0" smtClean="0">
              <a:solidFill>
                <a:srgbClr val="002060"/>
              </a:solidFill>
              <a:latin typeface="Monte-Carlo" pitchFamily="2" charset="0"/>
            </a:endParaRPr>
          </a:p>
          <a:p>
            <a:endParaRPr lang="ru-RU" b="1" dirty="0" smtClean="0">
              <a:solidFill>
                <a:srgbClr val="002060"/>
              </a:solidFill>
              <a:latin typeface="Monte-Carlo" pitchFamily="2" charset="0"/>
            </a:endParaRPr>
          </a:p>
          <a:p>
            <a:endParaRPr lang="ru-RU" b="1" dirty="0" smtClean="0">
              <a:solidFill>
                <a:srgbClr val="002060"/>
              </a:solidFill>
              <a:latin typeface="Monte-Carlo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Впервые увидели море…</a:t>
            </a:r>
            <a:endParaRPr lang="ru-RU" dirty="0"/>
          </a:p>
        </p:txBody>
      </p:sp>
      <p:pic>
        <p:nvPicPr>
          <p:cNvPr id="32770" name="Picture 2" descr="https://w-dog.ru/wallpapers/9/19/310592505638704/solnce-more-volny-bryzgi-nebo-gorizont-oblaka-pes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0" cy="5232581"/>
          </a:xfrm>
          <a:prstGeom prst="rect">
            <a:avLst/>
          </a:prstGeom>
          <a:noFill/>
        </p:spPr>
      </p:pic>
      <p:pic>
        <p:nvPicPr>
          <p:cNvPr id="4" name="Рисунок 3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0137" y="244662"/>
            <a:ext cx="1876205" cy="1691680"/>
          </a:xfrm>
          <a:prstGeom prst="rect">
            <a:avLst/>
          </a:prstGeom>
        </p:spPr>
      </p:pic>
      <p:pic>
        <p:nvPicPr>
          <p:cNvPr id="5" name="Рисунок 4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6" name="Рисунок 5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7" name="Рисунок 6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Оказались в морозном лесу..</a:t>
            </a:r>
            <a:endParaRPr lang="ru-RU" dirty="0"/>
          </a:p>
        </p:txBody>
      </p:sp>
      <p:pic>
        <p:nvPicPr>
          <p:cNvPr id="33794" name="Picture 2" descr="https://photocentra.ru/images/main55/555858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552728" cy="5008156"/>
          </a:xfrm>
          <a:prstGeom prst="rect">
            <a:avLst/>
          </a:prstGeom>
          <a:noFill/>
        </p:spPr>
      </p:pic>
      <p:pic>
        <p:nvPicPr>
          <p:cNvPr id="4" name="Рисунок 3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0137" y="244662"/>
            <a:ext cx="1876205" cy="1691680"/>
          </a:xfrm>
          <a:prstGeom prst="rect">
            <a:avLst/>
          </a:prstGeom>
        </p:spPr>
      </p:pic>
      <p:pic>
        <p:nvPicPr>
          <p:cNvPr id="5" name="Рисунок 4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6" name="Рисунок 5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7" name="Рисунок 6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jette.ru/wp-content/uploads/2017/08/147-1090x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841209" cy="2232248"/>
          </a:xfrm>
          <a:prstGeom prst="rect">
            <a:avLst/>
          </a:prstGeom>
          <a:noFill/>
        </p:spPr>
      </p:pic>
      <p:pic>
        <p:nvPicPr>
          <p:cNvPr id="30724" name="Picture 4" descr="https://c.pxhere.com/photos/f3/74/photo-44831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672408" cy="2448272"/>
          </a:xfrm>
          <a:prstGeom prst="rect">
            <a:avLst/>
          </a:prstGeom>
          <a:noFill/>
        </p:spPr>
      </p:pic>
      <p:pic>
        <p:nvPicPr>
          <p:cNvPr id="30728" name="Picture 8" descr="https://kdvr.com/wp-content/uploads/sites/11/2021/02/GettyImages-638173378.jpg?w=1920&amp;h=1080&amp;cro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8960"/>
            <a:ext cx="5632625" cy="3168352"/>
          </a:xfrm>
          <a:prstGeom prst="rect">
            <a:avLst/>
          </a:prstGeom>
          <a:noFill/>
        </p:spPr>
      </p:pic>
      <p:pic>
        <p:nvPicPr>
          <p:cNvPr id="6" name="Рисунок 5" descr="0_60bca_67d2de5d_ori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60137" y="244662"/>
            <a:ext cx="1876205" cy="1691680"/>
          </a:xfrm>
          <a:prstGeom prst="rect">
            <a:avLst/>
          </a:prstGeom>
        </p:spPr>
      </p:pic>
      <p:pic>
        <p:nvPicPr>
          <p:cNvPr id="7" name="Рисунок 6" descr="0_60bca_67d2de5d_ori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8" name="Рисунок 7" descr="0_60bca_67d2de5d_ori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9" name="Рисунок 8" descr="0_60bca_67d2de5d_ori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shop-chairs.ru/images/detailed/269/Glory_Gold_MH2258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3240360" cy="4050450"/>
          </a:xfrm>
          <a:prstGeom prst="rect">
            <a:avLst/>
          </a:prstGeom>
          <a:noFill/>
        </p:spPr>
      </p:pic>
      <p:pic>
        <p:nvPicPr>
          <p:cNvPr id="27652" name="Picture 4" descr="https://www.factroom.ru/wp-content/uploads/2021/03/cute-5424776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181584" cy="3074666"/>
          </a:xfrm>
          <a:prstGeom prst="rect">
            <a:avLst/>
          </a:prstGeom>
          <a:noFill/>
        </p:spPr>
      </p:pic>
      <p:pic>
        <p:nvPicPr>
          <p:cNvPr id="3" name="Рисунок 2" descr="0_60bca_67d2de5d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59257" y="352911"/>
            <a:ext cx="1876205" cy="1691680"/>
          </a:xfrm>
          <a:prstGeom prst="rect">
            <a:avLst/>
          </a:prstGeom>
        </p:spPr>
      </p:pic>
      <p:pic>
        <p:nvPicPr>
          <p:cNvPr id="4" name="Рисунок 3" descr="0_60bca_67d2de5d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7092280" y="116632"/>
            <a:ext cx="1876206" cy="1691681"/>
          </a:xfrm>
          <a:prstGeom prst="rect">
            <a:avLst/>
          </a:prstGeom>
        </p:spPr>
      </p:pic>
      <p:pic>
        <p:nvPicPr>
          <p:cNvPr id="5" name="Рисунок 4" descr="0_60bca_67d2de5d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6" name="Рисунок 5" descr="0_60bca_67d2de5d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e31/00037d18-bc8d21a9/1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7775" cy="6215832"/>
          </a:xfrm>
          <a:prstGeom prst="rect">
            <a:avLst/>
          </a:prstGeom>
          <a:noFill/>
        </p:spPr>
      </p:pic>
      <p:pic>
        <p:nvPicPr>
          <p:cNvPr id="13" name="Рисунок 12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0137" y="244662"/>
            <a:ext cx="1876205" cy="1691680"/>
          </a:xfrm>
          <a:prstGeom prst="rect">
            <a:avLst/>
          </a:prstGeom>
        </p:spPr>
      </p:pic>
      <p:pic>
        <p:nvPicPr>
          <p:cNvPr id="14" name="Рисунок 13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7092280" y="188640"/>
            <a:ext cx="1876206" cy="1691681"/>
          </a:xfrm>
          <a:prstGeom prst="rect">
            <a:avLst/>
          </a:prstGeom>
        </p:spPr>
      </p:pic>
      <p:pic>
        <p:nvPicPr>
          <p:cNvPr id="15" name="Рисунок 14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7216042" y="4961422"/>
            <a:ext cx="1876206" cy="1691681"/>
          </a:xfrm>
          <a:prstGeom prst="rect">
            <a:avLst/>
          </a:prstGeom>
        </p:spPr>
      </p:pic>
      <p:pic>
        <p:nvPicPr>
          <p:cNvPr id="16" name="Рисунок 15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800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1027" name="Picture 3" descr="C:\Users\Андреевы\Desktop\ec9d48b1fbf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5805264"/>
            <a:ext cx="3240360" cy="819472"/>
          </a:xfrm>
          <a:prstGeom prst="rect">
            <a:avLst/>
          </a:prstGeom>
          <a:noFill/>
        </p:spPr>
      </p:pic>
      <p:pic>
        <p:nvPicPr>
          <p:cNvPr id="11" name="Рисунок 10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92263" y="92262"/>
            <a:ext cx="1876205" cy="1691680"/>
          </a:xfrm>
          <a:prstGeom prst="rect">
            <a:avLst/>
          </a:prstGeom>
        </p:spPr>
      </p:pic>
      <p:pic>
        <p:nvPicPr>
          <p:cNvPr id="12" name="Рисунок 11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13" name="Рисунок 12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  <p:pic>
        <p:nvPicPr>
          <p:cNvPr id="8" name="Picture 3" descr="C:\Users\User\Desktop\upl_1598249150_278102_nkkw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3802672" cy="4153466"/>
          </a:xfrm>
          <a:prstGeom prst="rect">
            <a:avLst/>
          </a:prstGeom>
          <a:noFill/>
        </p:spPr>
      </p:pic>
      <p:pic>
        <p:nvPicPr>
          <p:cNvPr id="9" name="Picture 2" descr="https://www.i-igrushki.ru/upload/iblock/f58/f5821715e56f4832e6193390844666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916832"/>
            <a:ext cx="3672408" cy="3667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466728" cy="35612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Прилетела стрекоза</a:t>
            </a:r>
          </a:p>
          <a:p>
            <a:pPr>
              <a:buNone/>
            </a:pPr>
            <a:r>
              <a:rPr lang="ru-RU" dirty="0" smtClean="0"/>
              <a:t>Как горошины глаза.</a:t>
            </a:r>
          </a:p>
          <a:p>
            <a:pPr>
              <a:buNone/>
            </a:pPr>
            <a:r>
              <a:rPr lang="ru-RU" dirty="0" smtClean="0"/>
              <a:t>Влево, вправо, взад, вперёд,</a:t>
            </a:r>
          </a:p>
          <a:p>
            <a:pPr>
              <a:buNone/>
            </a:pPr>
            <a:r>
              <a:rPr lang="ru-RU" dirty="0" smtClean="0"/>
              <a:t>А сама как вертолёт.</a:t>
            </a:r>
          </a:p>
          <a:p>
            <a:endParaRPr lang="ru-RU" dirty="0"/>
          </a:p>
        </p:txBody>
      </p:sp>
      <p:pic>
        <p:nvPicPr>
          <p:cNvPr id="5" name="Picture 2" descr="https://cdn.pixabay.com/photo/2017/07/31/11/33/dragonfly-2557480_960_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618856" cy="4680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Инсценировка </a:t>
            </a:r>
            <a:r>
              <a:rPr lang="ru-RU" dirty="0" smtClean="0"/>
              <a:t>басни </a:t>
            </a:r>
            <a:br>
              <a:rPr lang="ru-RU" dirty="0" smtClean="0"/>
            </a:br>
            <a:r>
              <a:rPr lang="ru-RU" dirty="0" smtClean="0"/>
              <a:t>«Зеркало и Обезьяна»</a:t>
            </a:r>
            <a:endParaRPr lang="ru-RU" dirty="0"/>
          </a:p>
        </p:txBody>
      </p:sp>
      <p:pic>
        <p:nvPicPr>
          <p:cNvPr id="34818" name="Picture 2" descr="https://www.i-igrushki.ru/upload/iblock/f58/f5821715e56f4832e6193390844666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64904"/>
            <a:ext cx="3672408" cy="3667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83768" y="1628800"/>
            <a:ext cx="4040188" cy="468052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Как хорошо, что есть театр!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Он был и будет с нами вечно,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Всегда готовый утверждать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Всё что на свете человечно.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Здесь всё прекрасно - жесты, маски,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Костюмы, музыка, игра.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Здесь оживают наши сказки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 с ними светлый мир добра! </a:t>
            </a:r>
          </a:p>
          <a:p>
            <a:pPr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2" name="Рисунок 11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60137" y="244662"/>
            <a:ext cx="1876205" cy="1691680"/>
          </a:xfrm>
          <a:prstGeom prst="rect">
            <a:avLst/>
          </a:prstGeom>
        </p:spPr>
      </p:pic>
      <p:pic>
        <p:nvPicPr>
          <p:cNvPr id="13" name="Рисунок 12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14" name="Рисунок 13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15" name="Рисунок 14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ttps://fs.znanio.ru/d5af0e/ba/9e/37e4f0b39d6eb7630e3959f3095cc24b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6" y="332656"/>
            <a:ext cx="8242583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260648"/>
            <a:ext cx="8424936" cy="64087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romanUcPeriod"/>
            </a:pPr>
            <a:endParaRPr lang="ru-RU" sz="1800" dirty="0" smtClean="0"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1800" dirty="0" smtClean="0">
                <a:latin typeface="Monotype Corsiva" pitchFamily="66" charset="0"/>
              </a:rPr>
              <a:t>            </a:t>
            </a:r>
            <a:endParaRPr lang="ru-RU" sz="21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marL="514350" indent="-514350" algn="ctr"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Ход занятия</a:t>
            </a:r>
          </a:p>
          <a:p>
            <a:pPr marL="514350" indent="-514350">
              <a:buAutoNum type="romanUcPeriod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Организационно-подготовительный этап:</a:t>
            </a:r>
            <a:endParaRPr lang="ru-RU" sz="21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Приветствие, эмоциональный настрой на предстоящее занятие.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- Здравствуйте, ребята! Давайте с вами все дружно улыбнемся и сделаем наше занятие  светлее.</a:t>
            </a:r>
          </a:p>
          <a:p>
            <a:pPr>
              <a:buNone/>
            </a:pPr>
            <a:r>
              <a:rPr lang="ru-RU" sz="2100" b="1" dirty="0" smtClean="0">
                <a:latin typeface="Monotype Corsiva" pitchFamily="66" charset="0"/>
              </a:rPr>
              <a:t> </a:t>
            </a: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II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. Актуализация опорных знаний.</a:t>
            </a:r>
          </a:p>
          <a:p>
            <a:pPr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1.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Упражнения на развитие выдыхания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 вид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– обслуживает спокойную, плавно звучащую речь.</a:t>
            </a:r>
            <a:endParaRPr lang="ru-RU" sz="21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Шумят деревья – ШШШШШ…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Звенит комар – ЗЗЗЗЗЗЗЗ…</a:t>
            </a:r>
          </a:p>
          <a:p>
            <a:pPr>
              <a:buNone/>
            </a:pP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2 вид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– обслуживает эмоциональную    речь в быстром темпе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Кошка сердится – Ф! Ф! Ф! Ф!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Воздух выходит из шара – Ф! Ф! Ф! Ф!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Заводится мотор –  Р! Р! Р! Р!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2. Работа со скороговорками.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3. Викторина «Назови басню».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4. «Доскажи словечко»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endParaRPr lang="ru-RU" sz="21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013117_138438187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116632"/>
            <a:ext cx="2088232" cy="2088232"/>
          </a:xfrm>
          <a:prstGeom prst="rect">
            <a:avLst/>
          </a:prstGeom>
        </p:spPr>
      </p:pic>
      <p:pic>
        <p:nvPicPr>
          <p:cNvPr id="9" name="Рисунок 8" descr="013117_138438187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948264" y="4662264"/>
            <a:ext cx="2195736" cy="2195736"/>
          </a:xfrm>
          <a:prstGeom prst="rect">
            <a:avLst/>
          </a:prstGeom>
        </p:spPr>
      </p:pic>
      <p:pic>
        <p:nvPicPr>
          <p:cNvPr id="11" name="Рисунок 10" descr="0_60bca_67d2de5d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0137" y="244662"/>
            <a:ext cx="1876205" cy="1691680"/>
          </a:xfrm>
          <a:prstGeom prst="rect">
            <a:avLst/>
          </a:prstGeom>
        </p:spPr>
      </p:pic>
      <p:pic>
        <p:nvPicPr>
          <p:cNvPr id="5" name="Рисунок 4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7092280" y="188640"/>
            <a:ext cx="1876206" cy="1691681"/>
          </a:xfrm>
          <a:prstGeom prst="rect">
            <a:avLst/>
          </a:prstGeom>
        </p:spPr>
      </p:pic>
      <p:pic>
        <p:nvPicPr>
          <p:cNvPr id="6" name="Рисунок 5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07524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Что такое мимика и для чего она нужна? </a:t>
            </a:r>
            <a:endParaRPr lang="ru-RU" dirty="0"/>
          </a:p>
        </p:txBody>
      </p:sp>
      <p:pic>
        <p:nvPicPr>
          <p:cNvPr id="9" name="Рисунок 8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92263" y="92262"/>
            <a:ext cx="1876205" cy="1691680"/>
          </a:xfrm>
          <a:prstGeom prst="rect">
            <a:avLst/>
          </a:prstGeom>
        </p:spPr>
      </p:pic>
      <p:pic>
        <p:nvPicPr>
          <p:cNvPr id="11" name="Рисунок 10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  <p:pic>
        <p:nvPicPr>
          <p:cNvPr id="12" name="Рисунок 11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13" name="Рисунок 12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14" name="Содержимое 4" descr="BTaAbab9c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6136" y="2708920"/>
            <a:ext cx="2592288" cy="3040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424936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Мимика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 это выражение лица, передача мыслей и чувств не словами, а лицом, телодвижением, отражающее эмоциональное состояние.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1" name="Picture 3" descr="C:\Users\User\Desktop\upl_1598249150_278102_nkkw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3802672" cy="4153466"/>
          </a:xfrm>
          <a:prstGeom prst="rect">
            <a:avLst/>
          </a:prstGeom>
          <a:noFill/>
        </p:spPr>
      </p:pic>
      <p:pic>
        <p:nvPicPr>
          <p:cNvPr id="12" name="Рисунок 11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0137" y="244662"/>
            <a:ext cx="1876205" cy="1691680"/>
          </a:xfrm>
          <a:prstGeom prst="rect">
            <a:avLst/>
          </a:prstGeom>
        </p:spPr>
      </p:pic>
      <p:pic>
        <p:nvPicPr>
          <p:cNvPr id="13" name="Рисунок 12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14" name="Рисунок 13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7144034" y="4889414"/>
            <a:ext cx="1876206" cy="1691681"/>
          </a:xfrm>
          <a:prstGeom prst="rect">
            <a:avLst/>
          </a:prstGeom>
        </p:spPr>
      </p:pic>
      <p:pic>
        <p:nvPicPr>
          <p:cNvPr id="15" name="Рисунок 14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делает собака?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s://catherineasquithgallery.com/uploads/posts/2021-02/1612483885_170-p-sobaka-na-serom-fone-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552728" cy="4367420"/>
          </a:xfrm>
          <a:prstGeom prst="rect">
            <a:avLst/>
          </a:prstGeom>
          <a:noFill/>
        </p:spPr>
      </p:pic>
      <p:pic>
        <p:nvPicPr>
          <p:cNvPr id="4" name="Рисунок 3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92262" y="92261"/>
            <a:ext cx="1876205" cy="1691680"/>
          </a:xfrm>
          <a:prstGeom prst="rect">
            <a:avLst/>
          </a:prstGeom>
        </p:spPr>
      </p:pic>
      <p:pic>
        <p:nvPicPr>
          <p:cNvPr id="5" name="Рисунок 4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6" name="Рисунок 5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7" name="Рисунок 6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Попробуем изобразить эмоции:</a:t>
            </a:r>
            <a:br>
              <a:rPr lang="ru-RU" dirty="0" smtClean="0"/>
            </a:br>
            <a:r>
              <a:rPr lang="ru-RU" dirty="0" smtClean="0"/>
              <a:t>- грусть;</a:t>
            </a:r>
            <a:br>
              <a:rPr lang="ru-RU" dirty="0" smtClean="0"/>
            </a:br>
            <a:r>
              <a:rPr lang="ru-RU" dirty="0" smtClean="0"/>
              <a:t>- страх;</a:t>
            </a:r>
            <a:br>
              <a:rPr lang="ru-RU" dirty="0" smtClean="0"/>
            </a:br>
            <a:r>
              <a:rPr lang="ru-RU" dirty="0" smtClean="0"/>
              <a:t>-радость;</a:t>
            </a:r>
            <a:br>
              <a:rPr lang="ru-RU" dirty="0" smtClean="0"/>
            </a:br>
            <a:r>
              <a:rPr lang="ru-RU" dirty="0" smtClean="0"/>
              <a:t>- отчаяние.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60137" y="244662"/>
            <a:ext cx="1876205" cy="1691680"/>
          </a:xfrm>
          <a:prstGeom prst="rect">
            <a:avLst/>
          </a:prstGeom>
        </p:spPr>
      </p:pic>
      <p:pic>
        <p:nvPicPr>
          <p:cNvPr id="5" name="Рисунок 4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7092280" y="188640"/>
            <a:ext cx="1876206" cy="1691681"/>
          </a:xfrm>
          <a:prstGeom prst="rect">
            <a:avLst/>
          </a:prstGeom>
        </p:spPr>
      </p:pic>
      <p:pic>
        <p:nvPicPr>
          <p:cNvPr id="6" name="Рисунок 5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7" name="Рисунок 6" descr="0_60bca_67d2de5d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roprikol.ru/wp-content/uploads/2020/02/kartinki-pro-strah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132348" cy="2088232"/>
          </a:xfrm>
          <a:prstGeom prst="rect">
            <a:avLst/>
          </a:prstGeom>
          <a:noFill/>
        </p:spPr>
      </p:pic>
      <p:pic>
        <p:nvPicPr>
          <p:cNvPr id="7" name="Picture 10" descr="https://im0-tub-ru.yandex.net/i?id=fc99bfa4ccf1dc4ba50e1b0568324fa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211960" cy="2650548"/>
          </a:xfrm>
          <a:prstGeom prst="rect">
            <a:avLst/>
          </a:prstGeom>
          <a:noFill/>
        </p:spPr>
      </p:pic>
      <p:pic>
        <p:nvPicPr>
          <p:cNvPr id="8" name="Picture 2" descr="https://i.ytimg.com/vi/DfbpoK8rvfU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4464496" cy="2511279"/>
          </a:xfrm>
          <a:prstGeom prst="rect">
            <a:avLst/>
          </a:prstGeom>
          <a:noFill/>
        </p:spPr>
      </p:pic>
      <p:pic>
        <p:nvPicPr>
          <p:cNvPr id="25612" name="Picture 12" descr="https://pediatrinfo.ru/wp-content/uploads/a/2/1/a219a21bacd219700d4b3ef3730c5e5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212976"/>
            <a:ext cx="2953600" cy="2957619"/>
          </a:xfrm>
          <a:prstGeom prst="rect">
            <a:avLst/>
          </a:prstGeom>
          <a:noFill/>
        </p:spPr>
      </p:pic>
      <p:pic>
        <p:nvPicPr>
          <p:cNvPr id="10" name="Рисунок 9" descr="0_60bca_67d2de5d_ori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11" name="Рисунок 10" descr="0_60bca_67d2de5d_ori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12" name="Рисунок 11" descr="0_60bca_67d2de5d_ori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Изобразим чувства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7" descr="C:\Users\Андреевы\Desktop\карандпш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1556020" cy="2590255"/>
          </a:xfrm>
          <a:prstGeom prst="rect">
            <a:avLst/>
          </a:prstGeom>
          <a:noFill/>
        </p:spPr>
      </p:pic>
      <p:pic>
        <p:nvPicPr>
          <p:cNvPr id="5" name="Рисунок 4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159257" y="352911"/>
            <a:ext cx="1876205" cy="1691680"/>
          </a:xfrm>
          <a:prstGeom prst="rect">
            <a:avLst/>
          </a:prstGeom>
        </p:spPr>
      </p:pic>
      <p:pic>
        <p:nvPicPr>
          <p:cNvPr id="6" name="Рисунок 5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7020272" y="188640"/>
            <a:ext cx="1876206" cy="1691681"/>
          </a:xfrm>
          <a:prstGeom prst="rect">
            <a:avLst/>
          </a:prstGeom>
        </p:spPr>
      </p:pic>
      <p:pic>
        <p:nvPicPr>
          <p:cNvPr id="7" name="Рисунок 6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8" name="Рисунок 7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попали под дождь….</a:t>
            </a:r>
            <a:endParaRPr lang="ru-RU" dirty="0"/>
          </a:p>
        </p:txBody>
      </p:sp>
      <p:pic>
        <p:nvPicPr>
          <p:cNvPr id="31746" name="Picture 2" descr="https://oir.mobi/uploads/posts/2021-05/1622250470_46-oir_mobi-p-silnii-dozhd-priroda-krasivo-foto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76863" cy="5184576"/>
          </a:xfrm>
          <a:prstGeom prst="rect">
            <a:avLst/>
          </a:prstGeom>
          <a:noFill/>
        </p:spPr>
      </p:pic>
      <p:pic>
        <p:nvPicPr>
          <p:cNvPr id="4" name="Рисунок 3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92263" y="92261"/>
            <a:ext cx="1876205" cy="1691680"/>
          </a:xfrm>
          <a:prstGeom prst="rect">
            <a:avLst/>
          </a:prstGeom>
        </p:spPr>
      </p:pic>
      <p:pic>
        <p:nvPicPr>
          <p:cNvPr id="5" name="Рисунок 4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7267794" y="0"/>
            <a:ext cx="1876206" cy="1691681"/>
          </a:xfrm>
          <a:prstGeom prst="rect">
            <a:avLst/>
          </a:prstGeom>
        </p:spPr>
      </p:pic>
      <p:pic>
        <p:nvPicPr>
          <p:cNvPr id="6" name="Рисунок 5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7360060" y="5074056"/>
            <a:ext cx="1876206" cy="1691681"/>
          </a:xfrm>
          <a:prstGeom prst="rect">
            <a:avLst/>
          </a:prstGeom>
        </p:spPr>
      </p:pic>
      <p:pic>
        <p:nvPicPr>
          <p:cNvPr id="7" name="Рисунок 6" descr="0_60bca_67d2de5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66320"/>
            <a:ext cx="1876205" cy="1691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264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     </vt:lpstr>
      <vt:lpstr> </vt:lpstr>
      <vt:lpstr>Что такое мимика и для чего она нужна? </vt:lpstr>
      <vt:lpstr>Слайд 4</vt:lpstr>
      <vt:lpstr> Что делает собака? </vt:lpstr>
      <vt:lpstr>Попробуем изобразить эмоции: - грусть; - страх; -радость; - отчаяние. </vt:lpstr>
      <vt:lpstr>Слайд 7</vt:lpstr>
      <vt:lpstr>Изобразим чувства  </vt:lpstr>
      <vt:lpstr>Вы попали под дождь….</vt:lpstr>
      <vt:lpstr>Впервые увидели море…</vt:lpstr>
      <vt:lpstr>      Оказались в морозном лесу..</vt:lpstr>
      <vt:lpstr>Слайд 12</vt:lpstr>
      <vt:lpstr>Слайд 13</vt:lpstr>
      <vt:lpstr>Слайд 14</vt:lpstr>
      <vt:lpstr>. </vt:lpstr>
      <vt:lpstr>Физминутка</vt:lpstr>
      <vt:lpstr>Инсценировка басни  «Зеркало и Обезьяна»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Андреевы</dc:creator>
  <cp:lastModifiedBy>Пользователь</cp:lastModifiedBy>
  <cp:revision>146</cp:revision>
  <dcterms:created xsi:type="dcterms:W3CDTF">2017-01-18T15:42:48Z</dcterms:created>
  <dcterms:modified xsi:type="dcterms:W3CDTF">2021-11-10T07:05:32Z</dcterms:modified>
</cp:coreProperties>
</file>