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61" r:id="rId3"/>
    <p:sldId id="273" r:id="rId4"/>
    <p:sldId id="262" r:id="rId5"/>
    <p:sldId id="275" r:id="rId6"/>
    <p:sldId id="277" r:id="rId7"/>
    <p:sldId id="276" r:id="rId8"/>
    <p:sldId id="278" r:id="rId9"/>
    <p:sldId id="280" r:id="rId10"/>
    <p:sldId id="282" r:id="rId11"/>
    <p:sldId id="283" r:id="rId12"/>
    <p:sldId id="281" r:id="rId13"/>
    <p:sldId id="279" r:id="rId14"/>
    <p:sldId id="270" r:id="rId15"/>
    <p:sldId id="258" r:id="rId16"/>
    <p:sldId id="286" r:id="rId17"/>
    <p:sldId id="284" r:id="rId18"/>
    <p:sldId id="272" r:id="rId19"/>
    <p:sldId id="287" r:id="rId20"/>
    <p:sldId id="260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1" autoAdjust="0"/>
    <p:restoredTop sz="94660"/>
  </p:normalViewPr>
  <p:slideViewPr>
    <p:cSldViewPr>
      <p:cViewPr varScale="1">
        <p:scale>
          <a:sx n="86" d="100"/>
          <a:sy n="86" d="100"/>
        </p:scale>
        <p:origin x="-109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6FE0D-1CC2-4417-BB8E-85259F7C2629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60CD57-6047-4383-9544-A1842B64A9B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404665"/>
            <a:ext cx="7776864" cy="158417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2204864"/>
            <a:ext cx="6400800" cy="3888432"/>
          </a:xfrm>
        </p:spPr>
        <p:txBody>
          <a:bodyPr>
            <a:normAutofit/>
          </a:bodyPr>
          <a:lstStyle/>
          <a:p>
            <a:r>
              <a:rPr lang="ru-RU" sz="7800" dirty="0" smtClean="0">
                <a:solidFill>
                  <a:srgbClr val="000099"/>
                </a:solidFill>
                <a:latin typeface="Monte-Carlo" pitchFamily="2" charset="0"/>
              </a:rPr>
              <a:t>«Театральная маска»</a:t>
            </a:r>
          </a:p>
          <a:p>
            <a:endParaRPr lang="ru-RU" sz="12800" dirty="0" smtClean="0">
              <a:solidFill>
                <a:srgbClr val="000099"/>
              </a:solidFill>
              <a:latin typeface="Monte-Carlo" pitchFamily="2" charset="0"/>
            </a:endParaRPr>
          </a:p>
          <a:p>
            <a:pPr algn="r"/>
            <a:endParaRPr lang="ru-RU" sz="3700" dirty="0" smtClean="0">
              <a:solidFill>
                <a:srgbClr val="000099"/>
              </a:solidFill>
              <a:latin typeface="Monte-Carlo" pitchFamily="2" charset="0"/>
            </a:endParaRPr>
          </a:p>
          <a:p>
            <a:endParaRPr lang="ru-RU" b="1" dirty="0" smtClean="0">
              <a:solidFill>
                <a:srgbClr val="002060"/>
              </a:solidFill>
              <a:latin typeface="Monte-Carlo" pitchFamily="2" charset="0"/>
            </a:endParaRPr>
          </a:p>
          <a:p>
            <a:endParaRPr lang="ru-RU" b="1" dirty="0" smtClean="0">
              <a:solidFill>
                <a:srgbClr val="002060"/>
              </a:solidFill>
              <a:latin typeface="Monte-Carlo" pitchFamily="2" charset="0"/>
            </a:endParaRPr>
          </a:p>
          <a:p>
            <a:endParaRPr lang="ru-RU" b="1" dirty="0" smtClean="0">
              <a:solidFill>
                <a:srgbClr val="002060"/>
              </a:solidFill>
              <a:latin typeface="Monte-Carlo" pitchFamily="2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Впервые увидели море…</a:t>
            </a:r>
            <a:endParaRPr lang="ru-RU" dirty="0"/>
          </a:p>
        </p:txBody>
      </p:sp>
      <p:pic>
        <p:nvPicPr>
          <p:cNvPr id="32770" name="Picture 2" descr="https://w-dog.ru/wallpapers/9/19/310592505638704/solnce-more-volny-bryzgi-nebo-gorizont-oblaka-peso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196752"/>
            <a:ext cx="7848870" cy="5232581"/>
          </a:xfrm>
          <a:prstGeom prst="rect">
            <a:avLst/>
          </a:prstGeom>
          <a:noFill/>
        </p:spPr>
      </p:pic>
      <p:pic>
        <p:nvPicPr>
          <p:cNvPr id="4" name="Рисунок 3" descr="0_60bca_67d2de5d_orig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5400000">
            <a:off x="60137" y="244662"/>
            <a:ext cx="1876205" cy="1691680"/>
          </a:xfrm>
          <a:prstGeom prst="rect">
            <a:avLst/>
          </a:prstGeom>
        </p:spPr>
      </p:pic>
      <p:pic>
        <p:nvPicPr>
          <p:cNvPr id="5" name="Рисунок 4" descr="0_60bca_67d2de5d_orig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10800000">
            <a:off x="7267794" y="0"/>
            <a:ext cx="1876206" cy="1691681"/>
          </a:xfrm>
          <a:prstGeom prst="rect">
            <a:avLst/>
          </a:prstGeom>
        </p:spPr>
      </p:pic>
      <p:pic>
        <p:nvPicPr>
          <p:cNvPr id="6" name="Рисунок 5" descr="0_60bca_67d2de5d_orig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16200000">
            <a:off x="7360060" y="5074056"/>
            <a:ext cx="1876206" cy="1691681"/>
          </a:xfrm>
          <a:prstGeom prst="rect">
            <a:avLst/>
          </a:prstGeom>
        </p:spPr>
      </p:pic>
      <p:pic>
        <p:nvPicPr>
          <p:cNvPr id="7" name="Рисунок 6" descr="0_60bca_67d2de5d_orig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5166320"/>
            <a:ext cx="1876205" cy="16916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Оказались в морозном лесу..</a:t>
            </a:r>
            <a:endParaRPr lang="ru-RU" dirty="0"/>
          </a:p>
        </p:txBody>
      </p:sp>
      <p:pic>
        <p:nvPicPr>
          <p:cNvPr id="33794" name="Picture 2" descr="https://photocentra.ru/images/main55/555858_ma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196752"/>
            <a:ext cx="6552728" cy="5008156"/>
          </a:xfrm>
          <a:prstGeom prst="rect">
            <a:avLst/>
          </a:prstGeom>
          <a:noFill/>
        </p:spPr>
      </p:pic>
      <p:pic>
        <p:nvPicPr>
          <p:cNvPr id="4" name="Рисунок 3" descr="0_60bca_67d2de5d_orig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5400000">
            <a:off x="60137" y="244662"/>
            <a:ext cx="1876205" cy="1691680"/>
          </a:xfrm>
          <a:prstGeom prst="rect">
            <a:avLst/>
          </a:prstGeom>
        </p:spPr>
      </p:pic>
      <p:pic>
        <p:nvPicPr>
          <p:cNvPr id="5" name="Рисунок 4" descr="0_60bca_67d2de5d_orig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10800000">
            <a:off x="7267794" y="0"/>
            <a:ext cx="1876206" cy="1691681"/>
          </a:xfrm>
          <a:prstGeom prst="rect">
            <a:avLst/>
          </a:prstGeom>
        </p:spPr>
      </p:pic>
      <p:pic>
        <p:nvPicPr>
          <p:cNvPr id="6" name="Рисунок 5" descr="0_60bca_67d2de5d_orig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16200000">
            <a:off x="7360060" y="5074056"/>
            <a:ext cx="1876206" cy="1691681"/>
          </a:xfrm>
          <a:prstGeom prst="rect">
            <a:avLst/>
          </a:prstGeom>
        </p:spPr>
      </p:pic>
      <p:pic>
        <p:nvPicPr>
          <p:cNvPr id="7" name="Рисунок 6" descr="0_60bca_67d2de5d_orig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5166320"/>
            <a:ext cx="1876205" cy="169168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s://jette.ru/wp-content/uploads/2017/08/147-1090x6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620688"/>
            <a:ext cx="3841209" cy="2232248"/>
          </a:xfrm>
          <a:prstGeom prst="rect">
            <a:avLst/>
          </a:prstGeom>
          <a:noFill/>
        </p:spPr>
      </p:pic>
      <p:pic>
        <p:nvPicPr>
          <p:cNvPr id="30724" name="Picture 4" descr="https://c.pxhere.com/photos/f3/74/photo-44831.jpg!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260648"/>
            <a:ext cx="3672408" cy="2448272"/>
          </a:xfrm>
          <a:prstGeom prst="rect">
            <a:avLst/>
          </a:prstGeom>
          <a:noFill/>
        </p:spPr>
      </p:pic>
      <p:pic>
        <p:nvPicPr>
          <p:cNvPr id="30728" name="Picture 8" descr="https://kdvr.com/wp-content/uploads/sites/11/2021/02/GettyImages-638173378.jpg?w=1920&amp;h=1080&amp;crop=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5656" y="3068960"/>
            <a:ext cx="5632625" cy="3168352"/>
          </a:xfrm>
          <a:prstGeom prst="rect">
            <a:avLst/>
          </a:prstGeom>
          <a:noFill/>
        </p:spPr>
      </p:pic>
      <p:pic>
        <p:nvPicPr>
          <p:cNvPr id="6" name="Рисунок 5" descr="0_60bca_67d2de5d_orig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 rot="5400000">
            <a:off x="60137" y="244662"/>
            <a:ext cx="1876205" cy="1691680"/>
          </a:xfrm>
          <a:prstGeom prst="rect">
            <a:avLst/>
          </a:prstGeom>
        </p:spPr>
      </p:pic>
      <p:pic>
        <p:nvPicPr>
          <p:cNvPr id="7" name="Рисунок 6" descr="0_60bca_67d2de5d_orig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 rot="10800000">
            <a:off x="7267794" y="0"/>
            <a:ext cx="1876206" cy="1691681"/>
          </a:xfrm>
          <a:prstGeom prst="rect">
            <a:avLst/>
          </a:prstGeom>
        </p:spPr>
      </p:pic>
      <p:pic>
        <p:nvPicPr>
          <p:cNvPr id="8" name="Рисунок 7" descr="0_60bca_67d2de5d_orig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 rot="16200000">
            <a:off x="7360060" y="5074056"/>
            <a:ext cx="1876206" cy="1691681"/>
          </a:xfrm>
          <a:prstGeom prst="rect">
            <a:avLst/>
          </a:prstGeom>
        </p:spPr>
      </p:pic>
      <p:pic>
        <p:nvPicPr>
          <p:cNvPr id="9" name="Рисунок 8" descr="0_60bca_67d2de5d_orig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0" y="5166320"/>
            <a:ext cx="1876205" cy="169168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4" name="Picture 6" descr="https://shop-chairs.ru/images/detailed/269/Glory_Gold_MH2258G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620688"/>
            <a:ext cx="3240360" cy="4050450"/>
          </a:xfrm>
          <a:prstGeom prst="rect">
            <a:avLst/>
          </a:prstGeom>
          <a:noFill/>
        </p:spPr>
      </p:pic>
      <p:pic>
        <p:nvPicPr>
          <p:cNvPr id="27652" name="Picture 4" descr="https://www.factroom.ru/wp-content/uploads/2021/03/cute-5424776_12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429000"/>
            <a:ext cx="4181584" cy="3074666"/>
          </a:xfrm>
          <a:prstGeom prst="rect">
            <a:avLst/>
          </a:prstGeom>
          <a:noFill/>
        </p:spPr>
      </p:pic>
      <p:pic>
        <p:nvPicPr>
          <p:cNvPr id="3" name="Рисунок 2" descr="0_60bca_67d2de5d_orig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 rot="5400000">
            <a:off x="159257" y="352911"/>
            <a:ext cx="1876205" cy="1691680"/>
          </a:xfrm>
          <a:prstGeom prst="rect">
            <a:avLst/>
          </a:prstGeom>
        </p:spPr>
      </p:pic>
      <p:pic>
        <p:nvPicPr>
          <p:cNvPr id="4" name="Рисунок 3" descr="0_60bca_67d2de5d_orig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 rot="10800000">
            <a:off x="7092280" y="116632"/>
            <a:ext cx="1876206" cy="1691681"/>
          </a:xfrm>
          <a:prstGeom prst="rect">
            <a:avLst/>
          </a:prstGeom>
        </p:spPr>
      </p:pic>
      <p:pic>
        <p:nvPicPr>
          <p:cNvPr id="5" name="Рисунок 4" descr="0_60bca_67d2de5d_orig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 rot="16200000">
            <a:off x="7360060" y="5074056"/>
            <a:ext cx="1876206" cy="1691681"/>
          </a:xfrm>
          <a:prstGeom prst="rect">
            <a:avLst/>
          </a:prstGeom>
        </p:spPr>
      </p:pic>
      <p:pic>
        <p:nvPicPr>
          <p:cNvPr id="6" name="Рисунок 5" descr="0_60bca_67d2de5d_orig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0" y="5166320"/>
            <a:ext cx="1876205" cy="169168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ds02.infourok.ru/uploads/ex/0e31/00037d18-bc8d21a9/1/img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2656"/>
            <a:ext cx="8287775" cy="6215832"/>
          </a:xfrm>
          <a:prstGeom prst="rect">
            <a:avLst/>
          </a:prstGeom>
          <a:noFill/>
        </p:spPr>
      </p:pic>
      <p:pic>
        <p:nvPicPr>
          <p:cNvPr id="13" name="Рисунок 12" descr="0_60bca_67d2de5d_orig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5400000">
            <a:off x="60137" y="244662"/>
            <a:ext cx="1876205" cy="1691680"/>
          </a:xfrm>
          <a:prstGeom prst="rect">
            <a:avLst/>
          </a:prstGeom>
        </p:spPr>
      </p:pic>
      <p:pic>
        <p:nvPicPr>
          <p:cNvPr id="14" name="Рисунок 13" descr="0_60bca_67d2de5d_orig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10800000">
            <a:off x="7092280" y="188640"/>
            <a:ext cx="1876206" cy="1691681"/>
          </a:xfrm>
          <a:prstGeom prst="rect">
            <a:avLst/>
          </a:prstGeom>
        </p:spPr>
      </p:pic>
      <p:pic>
        <p:nvPicPr>
          <p:cNvPr id="15" name="Рисунок 14" descr="0_60bca_67d2de5d_orig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16200000">
            <a:off x="7216042" y="4961422"/>
            <a:ext cx="1876206" cy="1691681"/>
          </a:xfrm>
          <a:prstGeom prst="rect">
            <a:avLst/>
          </a:prstGeom>
        </p:spPr>
      </p:pic>
      <p:pic>
        <p:nvPicPr>
          <p:cNvPr id="16" name="Рисунок 15" descr="0_60bca_67d2de5d_orig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5166320"/>
            <a:ext cx="1876205" cy="169168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91264" cy="180020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Рисунок 6" descr="0_60bca_67d2de5d_orig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 rot="16200000">
            <a:off x="7360060" y="5074056"/>
            <a:ext cx="1876206" cy="1691681"/>
          </a:xfrm>
          <a:prstGeom prst="rect">
            <a:avLst/>
          </a:prstGeom>
        </p:spPr>
      </p:pic>
      <p:pic>
        <p:nvPicPr>
          <p:cNvPr id="1027" name="Picture 3" descr="C:\Users\Андреевы\Desktop\ec9d48b1fbf1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699792" y="5805264"/>
            <a:ext cx="3240360" cy="819472"/>
          </a:xfrm>
          <a:prstGeom prst="rect">
            <a:avLst/>
          </a:prstGeom>
          <a:noFill/>
        </p:spPr>
      </p:pic>
      <p:pic>
        <p:nvPicPr>
          <p:cNvPr id="11" name="Рисунок 10" descr="0_60bca_67d2de5d_orig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 rot="5400000">
            <a:off x="-92263" y="92262"/>
            <a:ext cx="1876205" cy="1691680"/>
          </a:xfrm>
          <a:prstGeom prst="rect">
            <a:avLst/>
          </a:prstGeom>
        </p:spPr>
      </p:pic>
      <p:pic>
        <p:nvPicPr>
          <p:cNvPr id="12" name="Рисунок 11" descr="0_60bca_67d2de5d_orig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 rot="10800000">
            <a:off x="7267794" y="0"/>
            <a:ext cx="1876206" cy="1691681"/>
          </a:xfrm>
          <a:prstGeom prst="rect">
            <a:avLst/>
          </a:prstGeom>
        </p:spPr>
      </p:pic>
      <p:pic>
        <p:nvPicPr>
          <p:cNvPr id="13" name="Рисунок 12" descr="0_60bca_67d2de5d_orig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5166320"/>
            <a:ext cx="1876205" cy="1691680"/>
          </a:xfrm>
          <a:prstGeom prst="rect">
            <a:avLst/>
          </a:prstGeom>
        </p:spPr>
      </p:pic>
      <p:pic>
        <p:nvPicPr>
          <p:cNvPr id="8" name="Picture 3" descr="C:\Users\User\Desktop\upl_1598249150_278102_nkkw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692696"/>
            <a:ext cx="3802672" cy="4153466"/>
          </a:xfrm>
          <a:prstGeom prst="rect">
            <a:avLst/>
          </a:prstGeom>
          <a:noFill/>
        </p:spPr>
      </p:pic>
      <p:pic>
        <p:nvPicPr>
          <p:cNvPr id="9" name="Picture 2" descr="https://www.i-igrushki.ru/upload/iblock/f58/f5821715e56f4832e6193390844666e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1916832"/>
            <a:ext cx="3672408" cy="36673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Физминутка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1520" y="1556792"/>
            <a:ext cx="3466728" cy="3561259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Прилетела стрекоза</a:t>
            </a:r>
          </a:p>
          <a:p>
            <a:pPr>
              <a:buNone/>
            </a:pPr>
            <a:r>
              <a:rPr lang="ru-RU" dirty="0" smtClean="0"/>
              <a:t>Как горошины глаза.</a:t>
            </a:r>
          </a:p>
          <a:p>
            <a:pPr>
              <a:buNone/>
            </a:pPr>
            <a:r>
              <a:rPr lang="ru-RU" dirty="0" smtClean="0"/>
              <a:t>Влево, вправо, взад, вперёд,</a:t>
            </a:r>
          </a:p>
          <a:p>
            <a:pPr>
              <a:buNone/>
            </a:pPr>
            <a:r>
              <a:rPr lang="ru-RU" dirty="0" smtClean="0"/>
              <a:t>А сама как вертолёт.</a:t>
            </a:r>
          </a:p>
          <a:p>
            <a:endParaRPr lang="ru-RU" dirty="0"/>
          </a:p>
        </p:txBody>
      </p:sp>
      <p:pic>
        <p:nvPicPr>
          <p:cNvPr id="5" name="Picture 2" descr="https://cdn.pixabay.com/photo/2017/07/31/11/33/dragonfly-2557480_960_72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1628800"/>
            <a:ext cx="4618856" cy="46805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24744"/>
            <a:ext cx="8229600" cy="1512168"/>
          </a:xfrm>
        </p:spPr>
        <p:txBody>
          <a:bodyPr>
            <a:normAutofit/>
          </a:bodyPr>
          <a:lstStyle/>
          <a:p>
            <a:r>
              <a:rPr lang="ru-RU" dirty="0" smtClean="0"/>
              <a:t>Инсценировка </a:t>
            </a:r>
            <a:r>
              <a:rPr lang="ru-RU" dirty="0" smtClean="0"/>
              <a:t>басни </a:t>
            </a:r>
            <a:br>
              <a:rPr lang="ru-RU" dirty="0" smtClean="0"/>
            </a:br>
            <a:r>
              <a:rPr lang="ru-RU" dirty="0" smtClean="0"/>
              <a:t>«Зеркало и Обезьяна»</a:t>
            </a:r>
            <a:endParaRPr lang="ru-RU" dirty="0"/>
          </a:p>
        </p:txBody>
      </p:sp>
      <p:pic>
        <p:nvPicPr>
          <p:cNvPr id="34818" name="Picture 2" descr="https://www.i-igrushki.ru/upload/iblock/f58/f5821715e56f4832e6193390844666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2564904"/>
            <a:ext cx="3672408" cy="36673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83768" y="1628800"/>
            <a:ext cx="4040188" cy="4680520"/>
          </a:xfrm>
        </p:spPr>
        <p:txBody>
          <a:bodyPr>
            <a:normAutofit/>
          </a:bodyPr>
          <a:lstStyle/>
          <a:p>
            <a:endParaRPr lang="ru-RU" sz="2400" dirty="0" smtClean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  <a:p>
            <a:pPr>
              <a:buNone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Как хорошо, что есть театр!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Он был и будет с нами вечно,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Всегда готовый утверждать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Всё что на свете человечно.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Здесь всё прекрасно - жесты, маски,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Костюмы, музыка, игра.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Здесь оживают наши сказки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И с ними светлый мир добра! </a:t>
            </a:r>
          </a:p>
          <a:p>
            <a:pPr>
              <a:buNone/>
            </a:pPr>
            <a:endParaRPr lang="ru-RU" sz="2400" dirty="0" smtClean="0">
              <a:latin typeface="Monotype Corsiva" pitchFamily="66" charset="0"/>
            </a:endParaRPr>
          </a:p>
          <a:p>
            <a:pPr>
              <a:buNone/>
            </a:pPr>
            <a:r>
              <a:rPr lang="ru-RU" sz="2400" dirty="0" smtClean="0">
                <a:latin typeface="Monotype Corsiva" pitchFamily="66" charset="0"/>
              </a:rPr>
              <a:t> </a:t>
            </a:r>
          </a:p>
          <a:p>
            <a:pPr>
              <a:buNone/>
            </a:pPr>
            <a:endParaRPr lang="ru-RU" sz="2400" dirty="0" smtClean="0">
              <a:latin typeface="Monotype Corsiva" pitchFamily="66" charset="0"/>
            </a:endParaRPr>
          </a:p>
          <a:p>
            <a:pPr>
              <a:buNone/>
            </a:pPr>
            <a:endParaRPr lang="ru-RU" sz="2400" dirty="0" smtClean="0">
              <a:latin typeface="Monotype Corsiva" pitchFamily="66" charset="0"/>
            </a:endParaRPr>
          </a:p>
          <a:p>
            <a:endParaRPr lang="ru-RU" dirty="0"/>
          </a:p>
        </p:txBody>
      </p:sp>
      <p:pic>
        <p:nvPicPr>
          <p:cNvPr id="12" name="Рисунок 11" descr="0_60bca_67d2de5d_orig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 rot="5400000">
            <a:off x="60137" y="244662"/>
            <a:ext cx="1876205" cy="1691680"/>
          </a:xfrm>
          <a:prstGeom prst="rect">
            <a:avLst/>
          </a:prstGeom>
        </p:spPr>
      </p:pic>
      <p:pic>
        <p:nvPicPr>
          <p:cNvPr id="13" name="Рисунок 12" descr="0_60bca_67d2de5d_orig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 rot="10800000">
            <a:off x="7267794" y="0"/>
            <a:ext cx="1876206" cy="1691681"/>
          </a:xfrm>
          <a:prstGeom prst="rect">
            <a:avLst/>
          </a:prstGeom>
        </p:spPr>
      </p:pic>
      <p:pic>
        <p:nvPicPr>
          <p:cNvPr id="14" name="Рисунок 13" descr="0_60bca_67d2de5d_orig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 rot="16200000">
            <a:off x="7360060" y="5074056"/>
            <a:ext cx="1876206" cy="1691681"/>
          </a:xfrm>
          <a:prstGeom prst="rect">
            <a:avLst/>
          </a:prstGeom>
        </p:spPr>
      </p:pic>
      <p:pic>
        <p:nvPicPr>
          <p:cNvPr id="15" name="Рисунок 14" descr="0_60bca_67d2de5d_orig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5166320"/>
            <a:ext cx="1876205" cy="169168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3" descr="https://fs.znanio.ru/d5af0e/ba/9e/37e4f0b39d6eb7630e3959f3095cc24b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0746" y="332656"/>
            <a:ext cx="8242583" cy="61926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323528" y="260648"/>
            <a:ext cx="8424936" cy="6408712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AutoNum type="romanUcPeriod"/>
            </a:pPr>
            <a:endParaRPr lang="ru-RU" sz="1800" dirty="0" smtClean="0">
              <a:latin typeface="Monotype Corsiva" pitchFamily="66" charset="0"/>
            </a:endParaRPr>
          </a:p>
          <a:p>
            <a:pPr marL="514350" indent="-514350">
              <a:buNone/>
            </a:pPr>
            <a:r>
              <a:rPr lang="ru-RU" sz="1800" dirty="0" smtClean="0">
                <a:latin typeface="Monotype Corsiva" pitchFamily="66" charset="0"/>
              </a:rPr>
              <a:t>            </a:t>
            </a:r>
            <a:endParaRPr lang="ru-RU" sz="2100" b="1" dirty="0" smtClean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  <a:p>
            <a:pPr marL="514350" indent="-514350" algn="ctr">
              <a:buNone/>
            </a:pPr>
            <a:r>
              <a:rPr lang="ru-RU" sz="21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Ход занятия</a:t>
            </a:r>
          </a:p>
          <a:p>
            <a:pPr marL="514350" indent="-514350">
              <a:buAutoNum type="romanUcPeriod"/>
            </a:pPr>
            <a:r>
              <a:rPr lang="ru-RU" sz="21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Организационно-подготовительный этап:</a:t>
            </a:r>
            <a:endParaRPr lang="ru-RU" sz="2100" dirty="0" smtClean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  <a:p>
            <a:pPr>
              <a:buNone/>
            </a:pPr>
            <a:r>
              <a:rPr lang="ru-RU" sz="21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       Приветствие, эмоциональный настрой на предстоящее занятие.</a:t>
            </a:r>
          </a:p>
          <a:p>
            <a:pPr>
              <a:buNone/>
            </a:pPr>
            <a:r>
              <a:rPr lang="ru-RU" sz="21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     - Здравствуйте, ребята! Давайте с вами все дружно улыбнемся и сделаем наше занятие  светлее.</a:t>
            </a:r>
          </a:p>
          <a:p>
            <a:pPr>
              <a:buNone/>
            </a:pPr>
            <a:r>
              <a:rPr lang="ru-RU" sz="2100" b="1" dirty="0" smtClean="0">
                <a:latin typeface="Monotype Corsiva" pitchFamily="66" charset="0"/>
              </a:rPr>
              <a:t> </a:t>
            </a:r>
            <a:r>
              <a:rPr lang="en-US" sz="21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II</a:t>
            </a:r>
            <a:r>
              <a:rPr lang="ru-RU" sz="21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. Актуализация опорных знаний.</a:t>
            </a:r>
          </a:p>
          <a:p>
            <a:pPr>
              <a:buNone/>
            </a:pPr>
            <a:r>
              <a:rPr lang="ru-RU" sz="21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1.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Упражнения на развитие выдыхания </a:t>
            </a:r>
            <a:endParaRPr lang="ru-RU" sz="2000" dirty="0" smtClean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  <a:p>
            <a:pPr>
              <a:buNone/>
            </a:pPr>
            <a:r>
              <a:rPr lang="ru-RU" sz="2000" b="1" u="sng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1 вид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– обслуживает спокойную, плавно звучащую речь.</a:t>
            </a:r>
            <a:endParaRPr lang="ru-RU" sz="2100" dirty="0" smtClean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Шумят деревья – ШШШШШ…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Звенит комар – ЗЗЗЗЗЗЗЗ…</a:t>
            </a:r>
          </a:p>
          <a:p>
            <a:pPr>
              <a:buNone/>
            </a:pPr>
            <a:r>
              <a:rPr lang="ru-RU" sz="2000" b="1" u="sng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2 вид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– обслуживает эмоциональную    речь в быстром темпе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Кошка сердится – Ф! Ф! Ф! Ф!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Воздух выходит из шара – Ф! Ф! Ф! Ф!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Заводится мотор –  Р! Р! Р! Р!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2. Работа со скороговорками.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3. Викторина «Назови басню».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4. «Доскажи словечко»</a:t>
            </a:r>
          </a:p>
          <a:p>
            <a:pPr>
              <a:buNone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    </a:t>
            </a:r>
            <a:endParaRPr lang="ru-RU" sz="2100" dirty="0" smtClean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  <a:p>
            <a:pPr>
              <a:buNone/>
            </a:pPr>
            <a:r>
              <a:rPr lang="ru-RU" sz="21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      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7" name="Рисунок 6" descr="013117_1384381877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07504" y="116632"/>
            <a:ext cx="2088232" cy="2088232"/>
          </a:xfrm>
          <a:prstGeom prst="rect">
            <a:avLst/>
          </a:prstGeom>
        </p:spPr>
      </p:pic>
      <p:pic>
        <p:nvPicPr>
          <p:cNvPr id="9" name="Рисунок 8" descr="013117_1384381877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10800000">
            <a:off x="6948264" y="4662264"/>
            <a:ext cx="2195736" cy="2195736"/>
          </a:xfrm>
          <a:prstGeom prst="rect">
            <a:avLst/>
          </a:prstGeom>
        </p:spPr>
      </p:pic>
      <p:pic>
        <p:nvPicPr>
          <p:cNvPr id="11" name="Рисунок 10" descr="0_60bca_67d2de5d_orig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 rot="10800000">
            <a:off x="7267794" y="0"/>
            <a:ext cx="1876206" cy="1691681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0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Спасибо за внимание!</a:t>
            </a:r>
            <a:endParaRPr lang="ru-RU" sz="4000" dirty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4" name="Рисунок 3" descr="0_60bca_67d2de5d_orig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5400000">
            <a:off x="60137" y="244662"/>
            <a:ext cx="1876205" cy="1691680"/>
          </a:xfrm>
          <a:prstGeom prst="rect">
            <a:avLst/>
          </a:prstGeom>
        </p:spPr>
      </p:pic>
      <p:pic>
        <p:nvPicPr>
          <p:cNvPr id="5" name="Рисунок 4" descr="0_60bca_67d2de5d_orig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10800000">
            <a:off x="7092280" y="188640"/>
            <a:ext cx="1876206" cy="1691681"/>
          </a:xfrm>
          <a:prstGeom prst="rect">
            <a:avLst/>
          </a:prstGeom>
        </p:spPr>
      </p:pic>
      <p:pic>
        <p:nvPicPr>
          <p:cNvPr id="6" name="Рисунок 5" descr="0_60bca_67d2de5d_orig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16200000">
            <a:off x="7360060" y="5074056"/>
            <a:ext cx="1876206" cy="169168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556792"/>
            <a:ext cx="8075240" cy="151216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Что такое мимика и для чего она нужна? </a:t>
            </a:r>
            <a:endParaRPr lang="ru-RU" dirty="0"/>
          </a:p>
        </p:txBody>
      </p:sp>
      <p:pic>
        <p:nvPicPr>
          <p:cNvPr id="9" name="Рисунок 8" descr="0_60bca_67d2de5d_orig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 rot="5400000">
            <a:off x="-92263" y="92262"/>
            <a:ext cx="1876205" cy="1691680"/>
          </a:xfrm>
          <a:prstGeom prst="rect">
            <a:avLst/>
          </a:prstGeom>
        </p:spPr>
      </p:pic>
      <p:pic>
        <p:nvPicPr>
          <p:cNvPr id="11" name="Рисунок 10" descr="0_60bca_67d2de5d_orig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5166320"/>
            <a:ext cx="1876205" cy="1691680"/>
          </a:xfrm>
          <a:prstGeom prst="rect">
            <a:avLst/>
          </a:prstGeom>
        </p:spPr>
      </p:pic>
      <p:pic>
        <p:nvPicPr>
          <p:cNvPr id="12" name="Рисунок 11" descr="0_60bca_67d2de5d_orig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 rot="10800000">
            <a:off x="7267794" y="0"/>
            <a:ext cx="1876206" cy="1691681"/>
          </a:xfrm>
          <a:prstGeom prst="rect">
            <a:avLst/>
          </a:prstGeom>
        </p:spPr>
      </p:pic>
      <p:pic>
        <p:nvPicPr>
          <p:cNvPr id="13" name="Рисунок 12" descr="0_60bca_67d2de5d_orig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 rot="16200000">
            <a:off x="7360060" y="5074056"/>
            <a:ext cx="1876206" cy="1691681"/>
          </a:xfrm>
          <a:prstGeom prst="rect">
            <a:avLst/>
          </a:prstGeom>
        </p:spPr>
      </p:pic>
      <p:pic>
        <p:nvPicPr>
          <p:cNvPr id="14" name="Содержимое 4" descr="BTaAbab9c.gif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796136" y="2708920"/>
            <a:ext cx="2592288" cy="304073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51520" y="1124744"/>
            <a:ext cx="8424936" cy="151216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Мимика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- это выражение лица, передача мыслей и чувств не словами, а лицом, телодвижением, отражающее эмоциональное состояние. </a:t>
            </a:r>
            <a:endParaRPr lang="ru-RU" sz="2000" dirty="0" smtClean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  <a:p>
            <a:pPr>
              <a:buNone/>
            </a:pPr>
            <a:endParaRPr lang="ru-RU" sz="2000" dirty="0" smtClean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  <a:p>
            <a:pPr>
              <a:buNone/>
            </a:pPr>
            <a:endParaRPr lang="ru-RU" sz="2000" dirty="0" smtClean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  <a:p>
            <a:pPr algn="ctr">
              <a:buNone/>
            </a:pPr>
            <a:endParaRPr lang="ru-RU" sz="2000" dirty="0" smtClean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  <a:p>
            <a:endParaRPr lang="ru-RU" dirty="0"/>
          </a:p>
        </p:txBody>
      </p:sp>
      <p:pic>
        <p:nvPicPr>
          <p:cNvPr id="11" name="Picture 3" descr="C:\Users\User\Desktop\upl_1598249150_278102_nkkw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2420888"/>
            <a:ext cx="3802672" cy="4153466"/>
          </a:xfrm>
          <a:prstGeom prst="rect">
            <a:avLst/>
          </a:prstGeom>
          <a:noFill/>
        </p:spPr>
      </p:pic>
      <p:pic>
        <p:nvPicPr>
          <p:cNvPr id="12" name="Рисунок 11" descr="0_60bca_67d2de5d_orig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5400000">
            <a:off x="60137" y="244662"/>
            <a:ext cx="1876205" cy="1691680"/>
          </a:xfrm>
          <a:prstGeom prst="rect">
            <a:avLst/>
          </a:prstGeom>
        </p:spPr>
      </p:pic>
      <p:pic>
        <p:nvPicPr>
          <p:cNvPr id="13" name="Рисунок 12" descr="0_60bca_67d2de5d_orig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10800000">
            <a:off x="7267794" y="0"/>
            <a:ext cx="1876206" cy="1691681"/>
          </a:xfrm>
          <a:prstGeom prst="rect">
            <a:avLst/>
          </a:prstGeom>
        </p:spPr>
      </p:pic>
      <p:pic>
        <p:nvPicPr>
          <p:cNvPr id="14" name="Рисунок 13" descr="0_60bca_67d2de5d_orig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16200000">
            <a:off x="7144034" y="4889414"/>
            <a:ext cx="1876206" cy="1691681"/>
          </a:xfrm>
          <a:prstGeom prst="rect">
            <a:avLst/>
          </a:prstGeom>
        </p:spPr>
      </p:pic>
      <p:pic>
        <p:nvPicPr>
          <p:cNvPr id="15" name="Рисунок 14" descr="0_60bca_67d2de5d_orig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5166320"/>
            <a:ext cx="1876205" cy="169168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01317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Что делает собака?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Picture 2" descr="https://catherineasquithgallery.com/uploads/posts/2021-02/1612483885_170-p-sobaka-na-serom-fone-2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692696"/>
            <a:ext cx="6552728" cy="4367420"/>
          </a:xfrm>
          <a:prstGeom prst="rect">
            <a:avLst/>
          </a:prstGeom>
          <a:noFill/>
        </p:spPr>
      </p:pic>
      <p:pic>
        <p:nvPicPr>
          <p:cNvPr id="4" name="Рисунок 3" descr="0_60bca_67d2de5d_orig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5400000">
            <a:off x="-92262" y="92261"/>
            <a:ext cx="1876205" cy="1691680"/>
          </a:xfrm>
          <a:prstGeom prst="rect">
            <a:avLst/>
          </a:prstGeom>
        </p:spPr>
      </p:pic>
      <p:pic>
        <p:nvPicPr>
          <p:cNvPr id="5" name="Рисунок 4" descr="0_60bca_67d2de5d_orig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10800000">
            <a:off x="7267794" y="0"/>
            <a:ext cx="1876206" cy="1691681"/>
          </a:xfrm>
          <a:prstGeom prst="rect">
            <a:avLst/>
          </a:prstGeom>
        </p:spPr>
      </p:pic>
      <p:pic>
        <p:nvPicPr>
          <p:cNvPr id="6" name="Рисунок 5" descr="0_60bca_67d2de5d_orig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16200000">
            <a:off x="7360060" y="5074056"/>
            <a:ext cx="1876206" cy="1691681"/>
          </a:xfrm>
          <a:prstGeom prst="rect">
            <a:avLst/>
          </a:prstGeom>
        </p:spPr>
      </p:pic>
      <p:pic>
        <p:nvPicPr>
          <p:cNvPr id="7" name="Рисунок 6" descr="0_60bca_67d2de5d_orig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5166320"/>
            <a:ext cx="1876205" cy="16916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980728"/>
            <a:ext cx="8229600" cy="4680520"/>
          </a:xfrm>
        </p:spPr>
        <p:txBody>
          <a:bodyPr>
            <a:normAutofit/>
          </a:bodyPr>
          <a:lstStyle/>
          <a:p>
            <a:r>
              <a:rPr lang="ru-RU" dirty="0" smtClean="0"/>
              <a:t>Попробуем изобразить эмоции:</a:t>
            </a:r>
            <a:br>
              <a:rPr lang="ru-RU" dirty="0" smtClean="0"/>
            </a:br>
            <a:r>
              <a:rPr lang="ru-RU" dirty="0" smtClean="0"/>
              <a:t>- грусть;</a:t>
            </a:r>
            <a:br>
              <a:rPr lang="ru-RU" dirty="0" smtClean="0"/>
            </a:br>
            <a:r>
              <a:rPr lang="ru-RU" dirty="0" smtClean="0"/>
              <a:t>- страх;</a:t>
            </a:r>
            <a:br>
              <a:rPr lang="ru-RU" dirty="0" smtClean="0"/>
            </a:br>
            <a:r>
              <a:rPr lang="ru-RU" dirty="0" smtClean="0"/>
              <a:t>-радость;</a:t>
            </a:r>
            <a:br>
              <a:rPr lang="ru-RU" dirty="0" smtClean="0"/>
            </a:br>
            <a:r>
              <a:rPr lang="ru-RU" dirty="0" smtClean="0"/>
              <a:t>- отчаяние.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0_60bca_67d2de5d_orig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 rot="5400000">
            <a:off x="60137" y="244662"/>
            <a:ext cx="1876205" cy="1691680"/>
          </a:xfrm>
          <a:prstGeom prst="rect">
            <a:avLst/>
          </a:prstGeom>
        </p:spPr>
      </p:pic>
      <p:pic>
        <p:nvPicPr>
          <p:cNvPr id="5" name="Рисунок 4" descr="0_60bca_67d2de5d_orig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 rot="10800000">
            <a:off x="7092280" y="188640"/>
            <a:ext cx="1876206" cy="1691681"/>
          </a:xfrm>
          <a:prstGeom prst="rect">
            <a:avLst/>
          </a:prstGeom>
        </p:spPr>
      </p:pic>
      <p:pic>
        <p:nvPicPr>
          <p:cNvPr id="6" name="Рисунок 5" descr="0_60bca_67d2de5d_orig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 rot="16200000">
            <a:off x="7360060" y="5074056"/>
            <a:ext cx="1876206" cy="1691681"/>
          </a:xfrm>
          <a:prstGeom prst="rect">
            <a:avLst/>
          </a:prstGeom>
        </p:spPr>
      </p:pic>
      <p:pic>
        <p:nvPicPr>
          <p:cNvPr id="7" name="Рисунок 6" descr="0_60bca_67d2de5d_orig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5166320"/>
            <a:ext cx="1876205" cy="16916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proprikol.ru/wp-content/uploads/2020/02/kartinki-pro-strah-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4664"/>
            <a:ext cx="3132348" cy="2088232"/>
          </a:xfrm>
          <a:prstGeom prst="rect">
            <a:avLst/>
          </a:prstGeom>
          <a:noFill/>
        </p:spPr>
      </p:pic>
      <p:pic>
        <p:nvPicPr>
          <p:cNvPr id="7" name="Picture 10" descr="https://im0-tub-ru.yandex.net/i?id=fc99bfa4ccf1dc4ba50e1b0568324fa9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284984"/>
            <a:ext cx="4211960" cy="2650548"/>
          </a:xfrm>
          <a:prstGeom prst="rect">
            <a:avLst/>
          </a:prstGeom>
          <a:noFill/>
        </p:spPr>
      </p:pic>
      <p:pic>
        <p:nvPicPr>
          <p:cNvPr id="8" name="Picture 2" descr="https://i.ytimg.com/vi/DfbpoK8rvfU/maxresdefaul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404664"/>
            <a:ext cx="4464496" cy="2511279"/>
          </a:xfrm>
          <a:prstGeom prst="rect">
            <a:avLst/>
          </a:prstGeom>
          <a:noFill/>
        </p:spPr>
      </p:pic>
      <p:pic>
        <p:nvPicPr>
          <p:cNvPr id="25612" name="Picture 12" descr="https://pediatrinfo.ru/wp-content/uploads/a/2/1/a219a21bacd219700d4b3ef3730c5e5f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3212976"/>
            <a:ext cx="2953600" cy="2957619"/>
          </a:xfrm>
          <a:prstGeom prst="rect">
            <a:avLst/>
          </a:prstGeom>
          <a:noFill/>
        </p:spPr>
      </p:pic>
      <p:pic>
        <p:nvPicPr>
          <p:cNvPr id="10" name="Рисунок 9" descr="0_60bca_67d2de5d_orig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 rot="10800000">
            <a:off x="7267794" y="0"/>
            <a:ext cx="1876206" cy="1691681"/>
          </a:xfrm>
          <a:prstGeom prst="rect">
            <a:avLst/>
          </a:prstGeom>
        </p:spPr>
      </p:pic>
      <p:pic>
        <p:nvPicPr>
          <p:cNvPr id="11" name="Рисунок 10" descr="0_60bca_67d2de5d_orig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 rot="16200000">
            <a:off x="7360060" y="5074056"/>
            <a:ext cx="1876206" cy="1691681"/>
          </a:xfrm>
          <a:prstGeom prst="rect">
            <a:avLst/>
          </a:prstGeom>
        </p:spPr>
      </p:pic>
      <p:pic>
        <p:nvPicPr>
          <p:cNvPr id="12" name="Рисунок 11" descr="0_60bca_67d2de5d_orig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0" y="5166320"/>
            <a:ext cx="1876205" cy="169168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Изобразим чувства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7" descr="C:\Users\Андреевы\Desktop\карандпш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75656" y="2924944"/>
            <a:ext cx="1556020" cy="2590255"/>
          </a:xfrm>
          <a:prstGeom prst="rect">
            <a:avLst/>
          </a:prstGeom>
          <a:noFill/>
        </p:spPr>
      </p:pic>
      <p:pic>
        <p:nvPicPr>
          <p:cNvPr id="5" name="Рисунок 4" descr="0_60bca_67d2de5d_orig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5400000">
            <a:off x="159257" y="352911"/>
            <a:ext cx="1876205" cy="1691680"/>
          </a:xfrm>
          <a:prstGeom prst="rect">
            <a:avLst/>
          </a:prstGeom>
        </p:spPr>
      </p:pic>
      <p:pic>
        <p:nvPicPr>
          <p:cNvPr id="6" name="Рисунок 5" descr="0_60bca_67d2de5d_orig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10800000">
            <a:off x="7020272" y="188640"/>
            <a:ext cx="1876206" cy="1691681"/>
          </a:xfrm>
          <a:prstGeom prst="rect">
            <a:avLst/>
          </a:prstGeom>
        </p:spPr>
      </p:pic>
      <p:pic>
        <p:nvPicPr>
          <p:cNvPr id="7" name="Рисунок 6" descr="0_60bca_67d2de5d_orig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16200000">
            <a:off x="7360060" y="5074056"/>
            <a:ext cx="1876206" cy="1691681"/>
          </a:xfrm>
          <a:prstGeom prst="rect">
            <a:avLst/>
          </a:prstGeom>
        </p:spPr>
      </p:pic>
      <p:pic>
        <p:nvPicPr>
          <p:cNvPr id="8" name="Рисунок 7" descr="0_60bca_67d2de5d_orig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5166320"/>
            <a:ext cx="1876205" cy="169168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 попали под дождь….</a:t>
            </a:r>
            <a:endParaRPr lang="ru-RU" dirty="0"/>
          </a:p>
        </p:txBody>
      </p:sp>
      <p:pic>
        <p:nvPicPr>
          <p:cNvPr id="31746" name="Picture 2" descr="https://oir.mobi/uploads/posts/2021-05/1622250470_46-oir_mobi-p-silnii-dozhd-priroda-krasivo-foto-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124744"/>
            <a:ext cx="7776863" cy="5184576"/>
          </a:xfrm>
          <a:prstGeom prst="rect">
            <a:avLst/>
          </a:prstGeom>
          <a:noFill/>
        </p:spPr>
      </p:pic>
      <p:pic>
        <p:nvPicPr>
          <p:cNvPr id="4" name="Рисунок 3" descr="0_60bca_67d2de5d_orig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5400000">
            <a:off x="-92263" y="92261"/>
            <a:ext cx="1876205" cy="1691680"/>
          </a:xfrm>
          <a:prstGeom prst="rect">
            <a:avLst/>
          </a:prstGeom>
        </p:spPr>
      </p:pic>
      <p:pic>
        <p:nvPicPr>
          <p:cNvPr id="5" name="Рисунок 4" descr="0_60bca_67d2de5d_orig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10800000">
            <a:off x="7267794" y="0"/>
            <a:ext cx="1876206" cy="1691681"/>
          </a:xfrm>
          <a:prstGeom prst="rect">
            <a:avLst/>
          </a:prstGeom>
        </p:spPr>
      </p:pic>
      <p:pic>
        <p:nvPicPr>
          <p:cNvPr id="6" name="Рисунок 5" descr="0_60bca_67d2de5d_orig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16200000">
            <a:off x="7360060" y="5074056"/>
            <a:ext cx="1876206" cy="1691681"/>
          </a:xfrm>
          <a:prstGeom prst="rect">
            <a:avLst/>
          </a:prstGeom>
        </p:spPr>
      </p:pic>
      <p:pic>
        <p:nvPicPr>
          <p:cNvPr id="7" name="Рисунок 6" descr="0_60bca_67d2de5d_orig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5166320"/>
            <a:ext cx="1876205" cy="169168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784</TotalTime>
  <Words>264</Words>
  <Application>Microsoft Office PowerPoint</Application>
  <PresentationFormat>Экран (4:3)</PresentationFormat>
  <Paragraphs>57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         </vt:lpstr>
      <vt:lpstr> </vt:lpstr>
      <vt:lpstr>Что такое мимика и для чего она нужна? </vt:lpstr>
      <vt:lpstr>Слайд 4</vt:lpstr>
      <vt:lpstr> Что делает собака? </vt:lpstr>
      <vt:lpstr>Попробуем изобразить эмоции: - грусть; - страх; -радость; - отчаяние. </vt:lpstr>
      <vt:lpstr>Слайд 7</vt:lpstr>
      <vt:lpstr>Изобразим чувства  </vt:lpstr>
      <vt:lpstr>Вы попали под дождь….</vt:lpstr>
      <vt:lpstr>Впервые увидели море…</vt:lpstr>
      <vt:lpstr>      Оказались в морозном лесу..</vt:lpstr>
      <vt:lpstr>Слайд 12</vt:lpstr>
      <vt:lpstr>Слайд 13</vt:lpstr>
      <vt:lpstr>Слайд 14</vt:lpstr>
      <vt:lpstr>. </vt:lpstr>
      <vt:lpstr>Физминутка</vt:lpstr>
      <vt:lpstr>Инсценировка басни  «Зеркало и Обезьяна»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Андреевы</dc:creator>
  <cp:lastModifiedBy>Пользователь</cp:lastModifiedBy>
  <cp:revision>146</cp:revision>
  <dcterms:created xsi:type="dcterms:W3CDTF">2017-01-18T15:42:48Z</dcterms:created>
  <dcterms:modified xsi:type="dcterms:W3CDTF">2021-11-10T07:05:32Z</dcterms:modified>
</cp:coreProperties>
</file>