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77" r:id="rId2"/>
    <p:sldId id="292" r:id="rId3"/>
    <p:sldId id="256" r:id="rId4"/>
    <p:sldId id="257" r:id="rId5"/>
    <p:sldId id="258" r:id="rId6"/>
    <p:sldId id="259" r:id="rId7"/>
    <p:sldId id="304" r:id="rId8"/>
    <p:sldId id="262" r:id="rId9"/>
    <p:sldId id="263" r:id="rId10"/>
    <p:sldId id="293" r:id="rId11"/>
    <p:sldId id="265" r:id="rId12"/>
    <p:sldId id="294" r:id="rId13"/>
    <p:sldId id="295" r:id="rId14"/>
    <p:sldId id="296" r:id="rId15"/>
    <p:sldId id="297" r:id="rId16"/>
    <p:sldId id="298" r:id="rId17"/>
    <p:sldId id="266" r:id="rId18"/>
    <p:sldId id="299" r:id="rId19"/>
    <p:sldId id="300" r:id="rId20"/>
    <p:sldId id="301" r:id="rId21"/>
    <p:sldId id="267" r:id="rId22"/>
    <p:sldId id="268" r:id="rId23"/>
    <p:sldId id="270" r:id="rId24"/>
    <p:sldId id="271" r:id="rId25"/>
    <p:sldId id="276" r:id="rId26"/>
    <p:sldId id="274" r:id="rId27"/>
    <p:sldId id="302" r:id="rId28"/>
    <p:sldId id="278" r:id="rId29"/>
    <p:sldId id="305" r:id="rId30"/>
    <p:sldId id="306" r:id="rId31"/>
    <p:sldId id="281" r:id="rId32"/>
    <p:sldId id="307" r:id="rId33"/>
    <p:sldId id="284" r:id="rId34"/>
    <p:sldId id="285" r:id="rId35"/>
    <p:sldId id="308" r:id="rId36"/>
    <p:sldId id="288" r:id="rId37"/>
    <p:sldId id="289" r:id="rId38"/>
    <p:sldId id="291" r:id="rId39"/>
    <p:sldId id="303" r:id="rId40"/>
    <p:sldId id="28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УУД в</a:t>
            </a:r>
            <a:r>
              <a:rPr lang="ru-RU" sz="1200" b="1" i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Симферопольского района за три года</a:t>
            </a:r>
            <a:r>
              <a:rPr lang="ru-RU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(2020-2023)</a:t>
            </a:r>
          </a:p>
        </c:rich>
      </c:tx>
      <c:layout>
        <c:manualLayout>
          <c:xMode val="edge"/>
          <c:yMode val="edge"/>
          <c:x val="0.10293981481481482"/>
          <c:y val="2.38095238095238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"5", %</c:v>
                </c:pt>
                <c:pt idx="1">
                  <c:v>"4", %</c:v>
                </c:pt>
                <c:pt idx="2">
                  <c:v>КЗ ("5" + "4"), %</c:v>
                </c:pt>
                <c:pt idx="3">
                  <c:v>"3",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45</c:v>
                </c:pt>
                <c:pt idx="2">
                  <c:v>64</c:v>
                </c:pt>
                <c:pt idx="3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1E-479E-BBBB-BED0B81216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"5", %</c:v>
                </c:pt>
                <c:pt idx="1">
                  <c:v>"4", %</c:v>
                </c:pt>
                <c:pt idx="2">
                  <c:v>КЗ ("5" + "4"), %</c:v>
                </c:pt>
                <c:pt idx="3">
                  <c:v>"3",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</c:v>
                </c:pt>
                <c:pt idx="1">
                  <c:v>49</c:v>
                </c:pt>
                <c:pt idx="2">
                  <c:v>71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1E-479E-BBBB-BED0B81216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"5", %</c:v>
                </c:pt>
                <c:pt idx="1">
                  <c:v>"4", %</c:v>
                </c:pt>
                <c:pt idx="2">
                  <c:v>КЗ ("5" + "4"), %</c:v>
                </c:pt>
                <c:pt idx="3">
                  <c:v>"3",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1E-479E-BBBB-BED0B8121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650944"/>
        <c:axId val="137652480"/>
      </c:barChart>
      <c:catAx>
        <c:axId val="13765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52480"/>
        <c:crosses val="autoZero"/>
        <c:auto val="1"/>
        <c:lblAlgn val="ctr"/>
        <c:lblOffset val="100"/>
        <c:noMultiLvlLbl val="0"/>
      </c:catAx>
      <c:valAx>
        <c:axId val="13765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5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502151648788823"/>
          <c:y val="0.89912213101021943"/>
          <c:w val="0.43187933301313308"/>
          <c:h val="7.7237207051246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КЗ ШНОР за два года (2021-2023)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КЗ 2021-2022,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Залесская школа</c:v>
                </c:pt>
                <c:pt idx="1">
                  <c:v>Маленская школа</c:v>
                </c:pt>
                <c:pt idx="2">
                  <c:v>Пожарская школа</c:v>
                </c:pt>
                <c:pt idx="3">
                  <c:v>Чайкинская школа</c:v>
                </c:pt>
                <c:pt idx="4">
                  <c:v>Мазанская школа</c:v>
                </c:pt>
                <c:pt idx="5">
                  <c:v>Укромновская школа</c:v>
                </c:pt>
                <c:pt idx="6">
                  <c:v>Кленовская основная школа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55</c:v>
                </c:pt>
                <c:pt idx="1">
                  <c:v>61</c:v>
                </c:pt>
                <c:pt idx="2">
                  <c:v>82</c:v>
                </c:pt>
                <c:pt idx="3">
                  <c:v>69</c:v>
                </c:pt>
                <c:pt idx="4">
                  <c:v>59</c:v>
                </c:pt>
                <c:pt idx="5">
                  <c:v>63</c:v>
                </c:pt>
                <c:pt idx="6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CD-4DA0-9E96-67E8CE71E8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КЗ 2022-2023,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Залесская школа</c:v>
                </c:pt>
                <c:pt idx="1">
                  <c:v>Маленская школа</c:v>
                </c:pt>
                <c:pt idx="2">
                  <c:v>Пожарская школа</c:v>
                </c:pt>
                <c:pt idx="3">
                  <c:v>Чайкинская школа</c:v>
                </c:pt>
                <c:pt idx="4">
                  <c:v>Мазанская школа</c:v>
                </c:pt>
                <c:pt idx="5">
                  <c:v>Укромновская школа</c:v>
                </c:pt>
                <c:pt idx="6">
                  <c:v>Кленовская основная школа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55</c:v>
                </c:pt>
                <c:pt idx="1">
                  <c:v>66</c:v>
                </c:pt>
                <c:pt idx="2">
                  <c:v>92</c:v>
                </c:pt>
                <c:pt idx="3">
                  <c:v>77</c:v>
                </c:pt>
                <c:pt idx="4">
                  <c:v>70</c:v>
                </c:pt>
                <c:pt idx="5">
                  <c:v>81</c:v>
                </c:pt>
                <c:pt idx="6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CD-4DA0-9E96-67E8CE71E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328256"/>
        <c:axId val="153338240"/>
      </c:barChart>
      <c:catAx>
        <c:axId val="1533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338240"/>
        <c:crosses val="autoZero"/>
        <c:auto val="1"/>
        <c:lblAlgn val="ctr"/>
        <c:lblOffset val="100"/>
        <c:noMultiLvlLbl val="0"/>
      </c:catAx>
      <c:valAx>
        <c:axId val="15333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32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D6606-F2D4-4421-B0D8-E5B7A2815CD6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C14FB-2CDA-4381-B867-966E0C16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5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fpu.edu.ru/textbook/1292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36401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Candara" pitchFamily="34" charset="0"/>
              </a:rPr>
              <a:t>23.08.2023</a:t>
            </a:r>
            <a:endParaRPr lang="ru-RU" sz="32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ОСОБЕННОСТИ </a:t>
            </a:r>
            <a:r>
              <a:rPr lang="ru-RU" sz="4000" b="1" smtClean="0">
                <a:solidFill>
                  <a:srgbClr val="006600"/>
                </a:solidFill>
                <a:latin typeface="Monotype Corsiva" pitchFamily="66" charset="0"/>
              </a:rPr>
              <a:t>ПРЕПОДАВАНИЯ  ГЕОГРАФИИ </a:t>
            </a:r>
            <a:endParaRPr lang="ru-RU" sz="40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В 2023-2024  УЧЕБНОМ  ГОДУ</a:t>
            </a:r>
            <a:endParaRPr lang="ru-RU" sz="40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07823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РМО УЧИТЕЛЕЙ ГЕОГРАФИИ </a:t>
            </a:r>
            <a:endParaRPr lang="ru-RU" sz="2400" b="1" i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594928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МЕТОДИСТ МБОУ ДО «ЦДЮТ»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ВАСИЛЕВИЧ О.С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62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96752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Мастерство и профессионализм учителей географии Симферопольского района отмечен на самом высоком уровне. В этом учебном году </a:t>
            </a:r>
            <a:r>
              <a:rPr lang="ru-RU" b="1" dirty="0"/>
              <a:t>по распоряжениям Главы и  Председателя Государственного Совета Республики Крым за весомый личный вклад в становление и развитие Республики Крым, многолетний добросовестный труд, высокий профессионализм были награждены: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/>
              <a:t>Рыбина Л.М., учитель географии МБОУ «</a:t>
            </a:r>
            <a:r>
              <a:rPr lang="ru-RU" b="1" u="sng" dirty="0" err="1"/>
              <a:t>Чистенская</a:t>
            </a:r>
            <a:r>
              <a:rPr lang="ru-RU" b="1" u="sng" dirty="0"/>
              <a:t> школа-гимназия им. И.С. Тарасюка» (премия Государственного Совета Республики Крым);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 err="1"/>
              <a:t>Чурсина</a:t>
            </a:r>
            <a:r>
              <a:rPr lang="ru-RU" b="1" u="sng" dirty="0"/>
              <a:t> Н.В., учитель географии МБОУ «</a:t>
            </a:r>
            <a:r>
              <a:rPr lang="ru-RU" b="1" u="sng" dirty="0" err="1"/>
              <a:t>Родниковская</a:t>
            </a:r>
            <a:r>
              <a:rPr lang="ru-RU" b="1" u="sng" dirty="0"/>
              <a:t> школа» (благодарность Главы Республики Крым);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 err="1"/>
              <a:t>Волык</a:t>
            </a:r>
            <a:r>
              <a:rPr lang="ru-RU" b="1" u="sng" dirty="0"/>
              <a:t> Н.А., учитель географии МБОУ «Гвардейская школа № 1» (благодарность Главы Республики Крым);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/>
              <a:t>Василевич О.С., учитель географии МБОУ «</a:t>
            </a:r>
            <a:r>
              <a:rPr lang="ru-RU" b="1" u="sng" dirty="0" err="1"/>
              <a:t>Мирновская</a:t>
            </a:r>
            <a:r>
              <a:rPr lang="ru-RU" b="1" u="sng" dirty="0"/>
              <a:t> школа № 2» (благодарность Председателя Государственного Совета Республики Крым).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НАГРАЖДЕНИЕ УЧИТЕЛЕЙ</a:t>
            </a:r>
            <a:endParaRPr lang="ru-RU" sz="2400" b="1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71691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                                                                                                                        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" y="7529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  <a:latin typeface="Arial Black" pitchFamily="34" charset="0"/>
              </a:rPr>
              <a:t>ВсОШ</a:t>
            </a:r>
            <a:r>
              <a:rPr lang="ru-RU" sz="2800" b="1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– ГЕОГРАФИЯ</a:t>
            </a:r>
            <a:endParaRPr lang="ru-RU" sz="28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На </a:t>
            </a:r>
            <a:r>
              <a:rPr lang="ru-RU" b="1" u="sng" dirty="0" smtClean="0"/>
              <a:t>муниципальный этап олимпиады по географии </a:t>
            </a:r>
            <a:r>
              <a:rPr lang="ru-RU" dirty="0" smtClean="0"/>
              <a:t>было приглашено 46 обучающихся – победителей и призеров школьного этапа из 25 МБОУ Симферопольского района, из них участвовало 40 человек.                                                                                                                                           </a:t>
            </a:r>
          </a:p>
          <a:p>
            <a:r>
              <a:rPr lang="ru-RU" dirty="0" smtClean="0"/>
              <a:t>      Лучшие результаты  в личном первенстве показали:</a:t>
            </a:r>
          </a:p>
          <a:p>
            <a:r>
              <a:rPr lang="ru-RU" b="1" i="1" dirty="0" err="1" smtClean="0"/>
              <a:t>Леманов</a:t>
            </a:r>
            <a:r>
              <a:rPr lang="ru-RU" b="1" i="1" dirty="0" smtClean="0"/>
              <a:t> Артем, обучающийся 7 класса МБОУ «Кубанская школа им. С.П. Королева»   (1 место в МЭ);</a:t>
            </a:r>
            <a:endParaRPr lang="ru-RU" dirty="0" smtClean="0"/>
          </a:p>
          <a:p>
            <a:r>
              <a:rPr lang="ru-RU" b="1" i="1" dirty="0" err="1" smtClean="0"/>
              <a:t>Багирова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Ваджия</a:t>
            </a:r>
            <a:r>
              <a:rPr lang="ru-RU" b="1" i="1" dirty="0" smtClean="0"/>
              <a:t>, обучающаяся 8 класса МБОУ «Лицей»  (1 место в МЭ); </a:t>
            </a:r>
            <a:endParaRPr lang="ru-RU" dirty="0" smtClean="0"/>
          </a:p>
          <a:p>
            <a:r>
              <a:rPr lang="ru-RU" b="1" i="1" dirty="0" err="1" smtClean="0"/>
              <a:t>Стаднийчук</a:t>
            </a:r>
            <a:r>
              <a:rPr lang="ru-RU" b="1" i="1" dirty="0" smtClean="0"/>
              <a:t> Даниил, обучающийся 7 класса МБОУ «Николаевская школа» (1 место в МЭ).</a:t>
            </a:r>
            <a:r>
              <a:rPr lang="ru-RU" dirty="0" smtClean="0"/>
              <a:t>  </a:t>
            </a:r>
          </a:p>
          <a:p>
            <a:r>
              <a:rPr lang="ru-RU" b="1" i="1" dirty="0" smtClean="0"/>
              <a:t>     Призерами муниципального этапа </a:t>
            </a:r>
            <a:r>
              <a:rPr lang="ru-RU" b="1" i="1" dirty="0" err="1" smtClean="0"/>
              <a:t>ВсОШ</a:t>
            </a:r>
            <a:r>
              <a:rPr lang="ru-RU" b="1" i="1" dirty="0" smtClean="0"/>
              <a:t> по географии</a:t>
            </a:r>
            <a:r>
              <a:rPr lang="ru-RU" dirty="0" smtClean="0"/>
              <a:t> стали учащиеся:</a:t>
            </a:r>
          </a:p>
          <a:p>
            <a:r>
              <a:rPr lang="ru-RU" b="1" i="1" dirty="0" smtClean="0"/>
              <a:t>Жуков Ростислав Михайлович, обучающийся 7 класса МБОУ «</a:t>
            </a:r>
            <a:r>
              <a:rPr lang="ru-RU" b="1" i="1" dirty="0" err="1" smtClean="0"/>
              <a:t>Молодежненская</a:t>
            </a:r>
            <a:r>
              <a:rPr lang="ru-RU" b="1" i="1" dirty="0" smtClean="0"/>
              <a:t> школа № 2» (руководитель – Зиновьева Е.М.);</a:t>
            </a:r>
            <a:endParaRPr lang="ru-RU" dirty="0" smtClean="0"/>
          </a:p>
          <a:p>
            <a:r>
              <a:rPr lang="ru-RU" b="1" i="1" dirty="0" smtClean="0"/>
              <a:t>Божко Алексей Вячеславович, обучающийся 7 класса МБОУ «</a:t>
            </a:r>
            <a:r>
              <a:rPr lang="ru-RU" b="1" i="1" dirty="0" err="1" smtClean="0"/>
              <a:t>Родниковская</a:t>
            </a:r>
            <a:r>
              <a:rPr lang="ru-RU" b="1" i="1" dirty="0" smtClean="0"/>
              <a:t> школа-гимназия» (руководитель – </a:t>
            </a:r>
            <a:r>
              <a:rPr lang="ru-RU" b="1" i="1" dirty="0" err="1" smtClean="0"/>
              <a:t>Чурсина</a:t>
            </a:r>
            <a:r>
              <a:rPr lang="ru-RU" b="1" i="1" dirty="0" smtClean="0"/>
              <a:t> Н.В.);</a:t>
            </a:r>
            <a:endParaRPr lang="ru-RU" dirty="0" smtClean="0"/>
          </a:p>
          <a:p>
            <a:r>
              <a:rPr lang="ru-RU" b="1" i="1" dirty="0" smtClean="0"/>
              <a:t>Николаев Илья Романович, обучающийся 10 класса МБОУ «Лицей Крымской Весны» (руководитель – </a:t>
            </a:r>
            <a:r>
              <a:rPr lang="ru-RU" b="1" i="1" dirty="0" err="1" smtClean="0"/>
              <a:t>Коткова</a:t>
            </a:r>
            <a:r>
              <a:rPr lang="ru-RU" b="1" i="1" dirty="0" smtClean="0"/>
              <a:t> Н.В., 3 место в МЭ), который стал участником республиканского этапа;</a:t>
            </a:r>
            <a:endParaRPr lang="ru-RU" dirty="0" smtClean="0"/>
          </a:p>
          <a:p>
            <a:r>
              <a:rPr lang="ru-RU" b="1" i="1" dirty="0" smtClean="0"/>
              <a:t>Шевцов Роман Михайлович, обучающийся 10 класса МБОУ «Партизанская школа им. А.П. Богданова» (руководитель – </a:t>
            </a:r>
            <a:r>
              <a:rPr lang="ru-RU" b="1" i="1" dirty="0" err="1" smtClean="0"/>
              <a:t>Широкожухина</a:t>
            </a:r>
            <a:r>
              <a:rPr lang="ru-RU" b="1" i="1" dirty="0" smtClean="0"/>
              <a:t> Е.А.);</a:t>
            </a:r>
            <a:endParaRPr lang="ru-RU" dirty="0" smtClean="0"/>
          </a:p>
          <a:p>
            <a:r>
              <a:rPr lang="ru-RU" b="1" i="1" dirty="0" err="1" smtClean="0"/>
              <a:t>Абдулжемилев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Ильяс</a:t>
            </a:r>
            <a:r>
              <a:rPr lang="ru-RU" b="1" i="1" dirty="0" smtClean="0"/>
              <a:t> </a:t>
            </a:r>
            <a:r>
              <a:rPr lang="ru-RU" b="1" i="1" dirty="0" err="1" smtClean="0"/>
              <a:t>Изетович</a:t>
            </a:r>
            <a:r>
              <a:rPr lang="ru-RU" b="1" i="1" dirty="0" smtClean="0"/>
              <a:t>, обучающийся 11 класса МБОУ «</a:t>
            </a:r>
            <a:r>
              <a:rPr lang="ru-RU" b="1" i="1" dirty="0" err="1" smtClean="0"/>
              <a:t>Чистенская</a:t>
            </a:r>
            <a:r>
              <a:rPr lang="ru-RU" b="1" i="1" dirty="0" smtClean="0"/>
              <a:t> школа-гимназия им. И.С. Тарасюка» (руководитель – </a:t>
            </a:r>
            <a:r>
              <a:rPr lang="ru-RU" b="1" i="1" dirty="0" err="1" smtClean="0"/>
              <a:t>Аблякимов</a:t>
            </a:r>
            <a:r>
              <a:rPr lang="ru-RU" b="1" i="1" dirty="0" smtClean="0"/>
              <a:t> А.Д., 3 место в МЭ), который стал участником республиканского этапа.    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Самые низкие результаты показали учащиеся 9-х классов</a:t>
            </a:r>
            <a:r>
              <a:rPr lang="ru-RU" sz="2000" dirty="0" smtClean="0"/>
              <a:t>, где нет ни одного призера муниципального этапа. </a:t>
            </a:r>
          </a:p>
          <a:p>
            <a:r>
              <a:rPr lang="ru-RU" sz="2000" dirty="0" smtClean="0"/>
              <a:t>      </a:t>
            </a:r>
            <a:r>
              <a:rPr lang="ru-RU" sz="2000" b="1" i="1" dirty="0" smtClean="0"/>
              <a:t>Невысокий уровень знаний в личном зачете показали обучающиеся 8-10 классов МБОУ «</a:t>
            </a:r>
            <a:r>
              <a:rPr lang="ru-RU" sz="2000" b="1" i="1" dirty="0" err="1" smtClean="0"/>
              <a:t>Урожайновская</a:t>
            </a:r>
            <a:r>
              <a:rPr lang="ru-RU" sz="2000" b="1" i="1" dirty="0" smtClean="0"/>
              <a:t> школа им. К.В. Варлыгина» (23,5 балла из 100; 19,5 баллов из 104; 21,5 баллов из 122), 9 класса МБОУ «Гвардейская школа-гимназия № 3» (9 баллов из 104), 11 класса МБОУ «</a:t>
            </a:r>
            <a:r>
              <a:rPr lang="ru-RU" sz="2000" b="1" i="1" dirty="0" err="1" smtClean="0"/>
              <a:t>Заречненская</a:t>
            </a:r>
            <a:r>
              <a:rPr lang="ru-RU" sz="2000" b="1" i="1" dirty="0" smtClean="0"/>
              <a:t> школа» (15 баллов из 142).</a:t>
            </a:r>
            <a:endParaRPr lang="ru-RU" sz="2000" dirty="0" smtClean="0"/>
          </a:p>
          <a:p>
            <a:r>
              <a:rPr lang="ru-RU" sz="2000" dirty="0" smtClean="0"/>
              <a:t>     Низкая результативность олимпиады по географии в 8-9 классах МБОУ Симферопольского района  так же свидетельствует о  недостаточной работе учителей  с одаренными учащимися и недостаточном контроле со стороны администрации за качеством подготовки к всероссийским олимпиадам школьников по предметам.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023" y="7529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  <a:latin typeface="Arial Black" pitchFamily="34" charset="0"/>
              </a:rPr>
              <a:t>ВсОШ</a:t>
            </a:r>
            <a:r>
              <a:rPr lang="ru-RU" sz="2800" b="1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– ГЕОГРАФИЯ</a:t>
            </a:r>
            <a:endParaRPr lang="ru-RU" sz="28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46245" y="1268760"/>
          <a:ext cx="8497755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Диаграмма" r:id="rId3" imgW="6086387" imgH="2266998" progId="MSGraph.Chart.8">
                  <p:embed/>
                </p:oleObj>
              </mc:Choice>
              <mc:Fallback>
                <p:oleObj name="Диаграмма" r:id="rId3" imgW="6086387" imgH="2266998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525"/>
                      <a:stretch>
                        <a:fillRect/>
                      </a:stretch>
                    </p:blipFill>
                    <p:spPr bwMode="auto">
                      <a:xfrm>
                        <a:off x="646245" y="1268760"/>
                        <a:ext cx="8497755" cy="4896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23" y="75290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ДИНАМИКА РЕЗУЛЬТАТОВ </a:t>
            </a:r>
            <a:r>
              <a:rPr lang="ru-RU" sz="2800" b="1" dirty="0" err="1" smtClean="0">
                <a:solidFill>
                  <a:srgbClr val="006600"/>
                </a:solidFill>
                <a:latin typeface="Arial Black" pitchFamily="34" charset="0"/>
              </a:rPr>
              <a:t>ВсОШ</a:t>
            </a:r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 ПО ГЕОГРАФИИ ЗА ДВА ГОДА</a:t>
            </a:r>
            <a:endParaRPr lang="ru-RU" sz="28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3" y="7529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  <a:latin typeface="Arial Black" pitchFamily="34" charset="0"/>
              </a:rPr>
              <a:t>ВсОШ</a:t>
            </a:r>
            <a:r>
              <a:rPr lang="ru-RU" sz="2800" b="1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– КРАЕВЕДЕНИЕ</a:t>
            </a:r>
            <a:endParaRPr lang="ru-RU" sz="28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8496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 </a:t>
            </a:r>
            <a:r>
              <a:rPr lang="ru-RU" sz="1600" b="1" dirty="0" smtClean="0"/>
              <a:t>муниципальный этап олимпиады по краеведению </a:t>
            </a:r>
            <a:r>
              <a:rPr lang="ru-RU" sz="1600" dirty="0" smtClean="0"/>
              <a:t>было приглашено 19 обучающихся – победителей и призеров школьного этапа из 18 МБОУ Симферопольского района, из них участвовало 16 человек.                                                                                                                                </a:t>
            </a:r>
          </a:p>
          <a:p>
            <a:r>
              <a:rPr lang="ru-RU" sz="1600" dirty="0" smtClean="0"/>
              <a:t>    Самые высокие  результаты показали учащиеся МБОУ:  </a:t>
            </a:r>
          </a:p>
          <a:p>
            <a:r>
              <a:rPr lang="ru-RU" sz="1600" b="1" i="1" dirty="0" smtClean="0"/>
              <a:t>Бойко Андрей </a:t>
            </a:r>
            <a:r>
              <a:rPr lang="ru-RU" sz="1600" b="1" i="1" dirty="0" err="1" smtClean="0"/>
              <a:t>Евгениевич</a:t>
            </a:r>
            <a:r>
              <a:rPr lang="ru-RU" sz="1600" b="1" i="1" dirty="0" smtClean="0"/>
              <a:t>, учащийся 8 класса МБОУ «</a:t>
            </a:r>
            <a:r>
              <a:rPr lang="ru-RU" sz="1600" b="1" i="1" dirty="0" err="1" smtClean="0"/>
              <a:t>Родниковская</a:t>
            </a:r>
            <a:r>
              <a:rPr lang="ru-RU" sz="1600" b="1" i="1" dirty="0" smtClean="0"/>
              <a:t> школа-гимназия» (руководитель – </a:t>
            </a:r>
            <a:r>
              <a:rPr lang="ru-RU" sz="1600" b="1" i="1" dirty="0" err="1" smtClean="0"/>
              <a:t>Чурсина</a:t>
            </a:r>
            <a:r>
              <a:rPr lang="ru-RU" sz="1600" b="1" i="1" dirty="0" smtClean="0"/>
              <a:t> Н.В., 2 место в МЭ, который занял 2 место в РЭ);</a:t>
            </a:r>
            <a:endParaRPr lang="ru-RU" sz="1600" dirty="0" smtClean="0"/>
          </a:p>
          <a:p>
            <a:r>
              <a:rPr lang="ru-RU" sz="1600" b="1" i="1" dirty="0" err="1" smtClean="0"/>
              <a:t>Салединова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Эльзара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Наримановна</a:t>
            </a:r>
            <a:r>
              <a:rPr lang="ru-RU" sz="1600" b="1" i="1" dirty="0" smtClean="0"/>
              <a:t>, учащаяся 8 класса МБОУ «</a:t>
            </a:r>
            <a:r>
              <a:rPr lang="ru-RU" sz="1600" b="1" i="1" dirty="0" err="1" smtClean="0"/>
              <a:t>Денисовская</a:t>
            </a:r>
            <a:r>
              <a:rPr lang="ru-RU" sz="1600" b="1" i="1" dirty="0" smtClean="0"/>
              <a:t> школа» (руководитель – Поварова Т.С., 2 место в МЭ, которая заняла 2 место в РЭ);</a:t>
            </a:r>
            <a:endParaRPr lang="ru-RU" sz="1600" dirty="0" smtClean="0"/>
          </a:p>
          <a:p>
            <a:r>
              <a:rPr lang="ru-RU" sz="1600" b="1" i="1" dirty="0" smtClean="0"/>
              <a:t>Харченко Екатерина Романовна, учащаяся 8 класса МБОУ «</a:t>
            </a:r>
            <a:r>
              <a:rPr lang="ru-RU" sz="1600" b="1" i="1" dirty="0" err="1" smtClean="0"/>
              <a:t>Маленская</a:t>
            </a:r>
            <a:r>
              <a:rPr lang="ru-RU" sz="1600" b="1" i="1" dirty="0" smtClean="0"/>
              <a:t> школа» (руководитель – </a:t>
            </a:r>
            <a:r>
              <a:rPr lang="ru-RU" sz="1600" b="1" i="1" dirty="0" err="1" smtClean="0"/>
              <a:t>Молочковская</a:t>
            </a:r>
            <a:r>
              <a:rPr lang="ru-RU" sz="1600" b="1" i="1" dirty="0" smtClean="0"/>
              <a:t> Н.В., 3 место в МЭ);</a:t>
            </a:r>
            <a:endParaRPr lang="ru-RU" sz="1600" dirty="0" smtClean="0"/>
          </a:p>
          <a:p>
            <a:r>
              <a:rPr lang="ru-RU" sz="1600" b="1" i="1" dirty="0" smtClean="0"/>
              <a:t>Цветкова Вероника Алексеевна, учащаяся 8 класса МБОУ «Николаевская школа» (руководитель – </a:t>
            </a:r>
            <a:r>
              <a:rPr lang="ru-RU" sz="1600" b="1" i="1" dirty="0" err="1" smtClean="0"/>
              <a:t>Зеленица</a:t>
            </a:r>
            <a:r>
              <a:rPr lang="ru-RU" sz="1600" b="1" i="1" dirty="0" smtClean="0"/>
              <a:t> В.А., 3 место в МЭ);</a:t>
            </a:r>
            <a:endParaRPr lang="ru-RU" sz="1600" dirty="0" smtClean="0"/>
          </a:p>
          <a:p>
            <a:r>
              <a:rPr lang="ru-RU" sz="1600" b="1" i="1" dirty="0" smtClean="0"/>
              <a:t>Макуха Злата Романовна, учащаяся 8 класса МБОУ «</a:t>
            </a:r>
            <a:r>
              <a:rPr lang="ru-RU" sz="1600" b="1" i="1" dirty="0" err="1" smtClean="0"/>
              <a:t>Чистенская</a:t>
            </a:r>
            <a:r>
              <a:rPr lang="ru-RU" sz="1600" b="1" i="1" dirty="0" smtClean="0"/>
              <a:t> школа-гимназия им. И.С Тарасюка» (руководитель – Рыбина Л.М., 3 место в МЭ);</a:t>
            </a:r>
            <a:endParaRPr lang="ru-RU" sz="1600" dirty="0" smtClean="0"/>
          </a:p>
          <a:p>
            <a:r>
              <a:rPr lang="ru-RU" sz="1600" b="1" i="1" dirty="0" smtClean="0"/>
              <a:t>Крикун Егор Олегович, учащийся 8 класса  МБОУ «</a:t>
            </a:r>
            <a:r>
              <a:rPr lang="ru-RU" sz="1600" b="1" i="1" dirty="0" err="1" smtClean="0"/>
              <a:t>Широковская</a:t>
            </a:r>
            <a:r>
              <a:rPr lang="ru-RU" sz="1600" b="1" i="1" dirty="0" smtClean="0"/>
              <a:t> школа» (руководитель – </a:t>
            </a:r>
            <a:r>
              <a:rPr lang="ru-RU" sz="1600" b="1" i="1" dirty="0" err="1" smtClean="0"/>
              <a:t>Тисняк</a:t>
            </a:r>
            <a:r>
              <a:rPr lang="ru-RU" sz="1600" b="1" i="1" dirty="0" smtClean="0"/>
              <a:t> М.Н., 3 место в МЭ);</a:t>
            </a:r>
            <a:endParaRPr lang="ru-RU" sz="1600" dirty="0" smtClean="0"/>
          </a:p>
          <a:p>
            <a:r>
              <a:rPr lang="ru-RU" sz="1600" b="1" i="1" dirty="0" err="1" smtClean="0"/>
              <a:t>Шевченко-Афузов</a:t>
            </a:r>
            <a:r>
              <a:rPr lang="ru-RU" sz="1600" b="1" i="1" dirty="0" smtClean="0"/>
              <a:t> Руслана </a:t>
            </a:r>
            <a:r>
              <a:rPr lang="ru-RU" sz="1600" b="1" i="1" dirty="0" err="1" smtClean="0"/>
              <a:t>Виталиевич</a:t>
            </a:r>
            <a:r>
              <a:rPr lang="ru-RU" sz="1600" b="1" i="1" dirty="0" smtClean="0"/>
              <a:t>, учащийся 9 класса  МБОУ «</a:t>
            </a:r>
            <a:r>
              <a:rPr lang="ru-RU" sz="1600" b="1" i="1" dirty="0" err="1" smtClean="0"/>
              <a:t>Мирновская</a:t>
            </a:r>
            <a:r>
              <a:rPr lang="ru-RU" sz="1600" b="1" i="1" dirty="0" smtClean="0"/>
              <a:t> школа № 2» (руководитель – Василевич О.С., 3 место в МЭ), который занял 1 место в РЭ;</a:t>
            </a:r>
            <a:endParaRPr lang="ru-RU" sz="1600" dirty="0" smtClean="0"/>
          </a:p>
          <a:p>
            <a:r>
              <a:rPr lang="ru-RU" sz="1600" b="1" i="1" dirty="0" smtClean="0"/>
              <a:t>Шостак София Ивановна, учащаяся 9 класса МБОУ «Гвардейская школа-гимназия № 3» (руководитель – Чванова Е.В., 3 место в МЭ);</a:t>
            </a:r>
            <a:endParaRPr lang="ru-RU" sz="1600" dirty="0" smtClean="0"/>
          </a:p>
          <a:p>
            <a:r>
              <a:rPr lang="ru-RU" sz="1600" b="1" i="1" dirty="0" smtClean="0"/>
              <a:t>Кочергина Дарья Артемовна, учащаяся 9 класса МБОУ «</a:t>
            </a:r>
            <a:r>
              <a:rPr lang="ru-RU" sz="1600" b="1" i="1" dirty="0" err="1" smtClean="0"/>
              <a:t>Трудовская</a:t>
            </a:r>
            <a:r>
              <a:rPr lang="ru-RU" sz="1600" b="1" i="1" dirty="0" smtClean="0"/>
              <a:t> школа» (руководитель – Ткаченко Л.В., 3 место в МЭ);</a:t>
            </a:r>
            <a:endParaRPr lang="ru-RU" sz="1600" dirty="0" smtClean="0"/>
          </a:p>
          <a:p>
            <a:r>
              <a:rPr lang="ru-RU" sz="1600" b="1" i="1" dirty="0" err="1" smtClean="0"/>
              <a:t>Шаповалова</a:t>
            </a:r>
            <a:r>
              <a:rPr lang="ru-RU" sz="1600" b="1" i="1" dirty="0" smtClean="0"/>
              <a:t> Ольга Олеговна, учащаяся 10 класса МБОУ «Гвардейская школа № 1» (руководитель – </a:t>
            </a:r>
            <a:r>
              <a:rPr lang="ru-RU" sz="1600" b="1" i="1" dirty="0" err="1" smtClean="0"/>
              <a:t>Волык</a:t>
            </a:r>
            <a:r>
              <a:rPr lang="ru-RU" sz="1600" b="1" i="1" dirty="0" smtClean="0"/>
              <a:t> Н.А., 3 место в МЭ), которая заняла 2 место в РЭ.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7704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Невысокий уровень знаний </a:t>
            </a:r>
            <a:r>
              <a:rPr lang="ru-RU" sz="2000" dirty="0" smtClean="0"/>
              <a:t>в личном зачете показали обучающиеся МБОУ: «Гвардейская школа № 2» (8 класс – 35 баллов), «</a:t>
            </a:r>
            <a:r>
              <a:rPr lang="ru-RU" sz="2000" dirty="0" err="1" smtClean="0"/>
              <a:t>Денисовская</a:t>
            </a:r>
            <a:r>
              <a:rPr lang="ru-RU" sz="2000" dirty="0" smtClean="0"/>
              <a:t> школа» (второй участник – 8 класс, 39 баллов), «</a:t>
            </a:r>
            <a:r>
              <a:rPr lang="ru-RU" sz="2000" dirty="0" err="1" smtClean="0"/>
              <a:t>Кольчугинская</a:t>
            </a:r>
            <a:r>
              <a:rPr lang="ru-RU" sz="2000" dirty="0" smtClean="0"/>
              <a:t> школа № 2 с </a:t>
            </a:r>
            <a:r>
              <a:rPr lang="ru-RU" sz="2000" dirty="0" err="1" smtClean="0"/>
              <a:t>крымскотатарским</a:t>
            </a:r>
            <a:r>
              <a:rPr lang="ru-RU" sz="2000" dirty="0" smtClean="0"/>
              <a:t> языком обучения» (9 класс – 17 баллов), «</a:t>
            </a:r>
            <a:r>
              <a:rPr lang="ru-RU" sz="2000" dirty="0" err="1" smtClean="0"/>
              <a:t>Тепловская</a:t>
            </a:r>
            <a:r>
              <a:rPr lang="ru-RU" sz="2000" dirty="0" smtClean="0"/>
              <a:t> школа» (9 класс – 21 балл), «</a:t>
            </a:r>
            <a:r>
              <a:rPr lang="ru-RU" sz="2000" dirty="0" err="1" smtClean="0"/>
              <a:t>Заречненская</a:t>
            </a:r>
            <a:r>
              <a:rPr lang="ru-RU" sz="2000" dirty="0" smtClean="0"/>
              <a:t> школа им. 126 ОГББО» (9 класс – 34 балла), «Кубанская школа им. С.П. Королева» (10 класс – 37 баллов).</a:t>
            </a:r>
          </a:p>
          <a:p>
            <a:r>
              <a:rPr lang="ru-RU" sz="2000" dirty="0" smtClean="0"/>
              <a:t>       </a:t>
            </a:r>
            <a:r>
              <a:rPr lang="ru-RU" sz="2000" b="1" i="1" dirty="0" smtClean="0"/>
              <a:t>Ряд образовательных организаций, у которых на школьном этапе было много победителей и призеров, не стали участвовать в муниципальном этапе. В частности, МБОУ «Украинская школа» (школьный этап – 6 победителей из 16 участников), «</a:t>
            </a:r>
            <a:r>
              <a:rPr lang="ru-RU" sz="2000" b="1" i="1" dirty="0" err="1" smtClean="0"/>
              <a:t>Перевальненская</a:t>
            </a:r>
            <a:r>
              <a:rPr lang="ru-RU" sz="2000" b="1" i="1" dirty="0" smtClean="0"/>
              <a:t> школа им. Ф.И. Федоренко» (школьный этап – 6 победителей и 3 призера из 12 участников), «Перовская школа-гимназия им. Г.А. </a:t>
            </a:r>
            <a:r>
              <a:rPr lang="ru-RU" sz="2000" b="1" i="1" dirty="0" err="1" smtClean="0"/>
              <a:t>Хачирашвили</a:t>
            </a:r>
            <a:r>
              <a:rPr lang="ru-RU" sz="2000" b="1" i="1" dirty="0" smtClean="0"/>
              <a:t>» (школьный этап - 10 призеров из 28 участников), «</a:t>
            </a:r>
            <a:r>
              <a:rPr lang="ru-RU" sz="2000" b="1" i="1" dirty="0" err="1" smtClean="0"/>
              <a:t>Кленовская</a:t>
            </a:r>
            <a:r>
              <a:rPr lang="ru-RU" sz="2000" b="1" i="1" dirty="0" smtClean="0"/>
              <a:t> основная школа» (школьный этап – 10 призеров из 13 участников).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023" y="7529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  <a:latin typeface="Arial Black" pitchFamily="34" charset="0"/>
              </a:rPr>
              <a:t>ВсОШ</a:t>
            </a:r>
            <a:r>
              <a:rPr lang="ru-RU" sz="2800" b="1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– КРАЕВЕДЕНИЕ</a:t>
            </a:r>
            <a:endParaRPr lang="ru-RU" sz="28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539552" y="1484784"/>
          <a:ext cx="8639197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Диаграмма" r:id="rId3" imgW="6086387" imgH="2333542" progId="MSGraph.Chart.8">
                  <p:embed/>
                </p:oleObj>
              </mc:Choice>
              <mc:Fallback>
                <p:oleObj name="Диаграмма" r:id="rId3" imgW="6086387" imgH="2333542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84784"/>
                        <a:ext cx="8639197" cy="4320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23" y="75290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ДИНАМИКА РЕЗУЛЬТАТОВ </a:t>
            </a:r>
            <a:r>
              <a:rPr lang="ru-RU" sz="2800" b="1" dirty="0" err="1" smtClean="0">
                <a:solidFill>
                  <a:srgbClr val="006600"/>
                </a:solidFill>
                <a:latin typeface="Arial Black" pitchFamily="34" charset="0"/>
              </a:rPr>
              <a:t>ВсОШ</a:t>
            </a:r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 ПО КРАЕВЕДЕНИЮ ЗА ДВА ГОДА</a:t>
            </a:r>
            <a:endParaRPr lang="ru-RU" sz="28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424936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Защита </a:t>
            </a:r>
            <a:r>
              <a:rPr lang="ru-RU" b="1" dirty="0"/>
              <a:t>научно-исследовательских работ </a:t>
            </a:r>
            <a:r>
              <a:rPr lang="ru-RU" b="1" dirty="0" smtClean="0"/>
              <a:t>МАН -</a:t>
            </a:r>
            <a:r>
              <a:rPr lang="ru-RU" dirty="0" smtClean="0"/>
              <a:t> В 2022-2023 году в защите НИР МАН «Исследователь» было представлено в секции «Физическая география» - 1 работа из МБОУ «</a:t>
            </a:r>
            <a:r>
              <a:rPr lang="ru-RU" dirty="0" err="1" smtClean="0"/>
              <a:t>Мирновская</a:t>
            </a:r>
            <a:r>
              <a:rPr lang="ru-RU" dirty="0" smtClean="0"/>
              <a:t> школа № 2».</a:t>
            </a:r>
          </a:p>
          <a:p>
            <a:r>
              <a:rPr lang="ru-RU" dirty="0" smtClean="0"/>
              <a:t>     </a:t>
            </a:r>
            <a:r>
              <a:rPr lang="ru-RU" b="1" i="1" dirty="0" smtClean="0"/>
              <a:t>В муниципальном этапе учащийся </a:t>
            </a:r>
            <a:r>
              <a:rPr lang="ru-RU" b="1" i="1" dirty="0" err="1" smtClean="0"/>
              <a:t>Горичев</a:t>
            </a:r>
            <a:r>
              <a:rPr lang="ru-RU" b="1" i="1" dirty="0" smtClean="0"/>
              <a:t> Кирилл (МБОУ «</a:t>
            </a:r>
            <a:r>
              <a:rPr lang="ru-RU" b="1" i="1" dirty="0" err="1" smtClean="0"/>
              <a:t>Мирновская</a:t>
            </a:r>
            <a:r>
              <a:rPr lang="ru-RU" b="1" i="1" dirty="0" smtClean="0"/>
              <a:t> школа № 2» руководитель – Василевич О.С.) занял 1 место и стал участником РЭ, проходившего на базе КФУ им. В.И. Вернадского.</a:t>
            </a:r>
            <a:endParaRPr lang="ru-RU" dirty="0" smtClean="0"/>
          </a:p>
          <a:p>
            <a:r>
              <a:rPr lang="ru-RU" dirty="0" smtClean="0"/>
              <a:t>     В секции «Экономическая география» было представлено 4 работы из МБОУ «Гвардейская школа № 1», «</a:t>
            </a:r>
            <a:r>
              <a:rPr lang="ru-RU" dirty="0" err="1" smtClean="0"/>
              <a:t>Чистенская</a:t>
            </a:r>
            <a:r>
              <a:rPr lang="ru-RU" dirty="0" smtClean="0"/>
              <a:t> школа-гимназия им. И.С. Тарасюка», «Перовская школа-гимназия им. Г.Н. </a:t>
            </a:r>
            <a:r>
              <a:rPr lang="ru-RU" dirty="0" err="1" smtClean="0"/>
              <a:t>Хачирашвили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     </a:t>
            </a:r>
            <a:r>
              <a:rPr lang="ru-RU" b="1" i="1" dirty="0" smtClean="0"/>
              <a:t>В муниципальном этапе учащаяся </a:t>
            </a:r>
            <a:r>
              <a:rPr lang="ru-RU" b="1" i="1" dirty="0" err="1" smtClean="0"/>
              <a:t>Херсонюк</a:t>
            </a:r>
            <a:r>
              <a:rPr lang="ru-RU" b="1" i="1" dirty="0" smtClean="0"/>
              <a:t> Александра (МБОУ «Гвардейская школа № 1», руководитель – </a:t>
            </a:r>
            <a:r>
              <a:rPr lang="ru-RU" b="1" i="1" dirty="0" err="1" smtClean="0"/>
              <a:t>Косогова</a:t>
            </a:r>
            <a:r>
              <a:rPr lang="ru-RU" b="1" i="1" dirty="0" smtClean="0"/>
              <a:t> А.И.) заняла 3 место и стала участницей РЭ</a:t>
            </a:r>
            <a:r>
              <a:rPr lang="ru-RU" dirty="0" smtClean="0"/>
              <a:t>, </a:t>
            </a:r>
            <a:r>
              <a:rPr lang="ru-RU" b="1" i="1" dirty="0" smtClean="0"/>
              <a:t>проходившего на базе КФУ им. В.И. Вернадского.</a:t>
            </a:r>
            <a:endParaRPr lang="ru-RU" dirty="0" smtClean="0"/>
          </a:p>
          <a:p>
            <a:r>
              <a:rPr lang="ru-RU" b="1" i="1" dirty="0" smtClean="0"/>
              <a:t>     Учащаяся </a:t>
            </a:r>
            <a:r>
              <a:rPr lang="ru-RU" b="1" i="1" dirty="0" err="1" smtClean="0"/>
              <a:t>Казбекова</a:t>
            </a:r>
            <a:r>
              <a:rPr lang="ru-RU" b="1" i="1" dirty="0" smtClean="0"/>
              <a:t> Ума (МБОУ «Перовская школа-гимназия им. Г.Н. </a:t>
            </a:r>
            <a:r>
              <a:rPr lang="ru-RU" b="1" i="1" dirty="0" err="1" smtClean="0"/>
              <a:t>Хачирашвили</a:t>
            </a:r>
            <a:r>
              <a:rPr lang="ru-RU" b="1" i="1" dirty="0" smtClean="0"/>
              <a:t>», руководитель – </a:t>
            </a:r>
            <a:r>
              <a:rPr lang="ru-RU" b="1" i="1" dirty="0" err="1" smtClean="0"/>
              <a:t>Валеева</a:t>
            </a:r>
            <a:r>
              <a:rPr lang="ru-RU" b="1" i="1" dirty="0" smtClean="0"/>
              <a:t> П.Ю.) также заняла 3 место в муниципальном этапе.</a:t>
            </a:r>
            <a:endParaRPr lang="ru-RU" dirty="0" smtClean="0"/>
          </a:p>
          <a:p>
            <a:r>
              <a:rPr lang="ru-RU" b="1" i="1" dirty="0" smtClean="0"/>
              <a:t>    Учащийся </a:t>
            </a:r>
            <a:r>
              <a:rPr lang="ru-RU" b="1" i="1" dirty="0" err="1" smtClean="0"/>
              <a:t>Абдулжемилев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Ильяс</a:t>
            </a:r>
            <a:r>
              <a:rPr lang="ru-RU" b="1" i="1" dirty="0" smtClean="0"/>
              <a:t> (МБОУ «</a:t>
            </a:r>
            <a:r>
              <a:rPr lang="ru-RU" b="1" i="1" dirty="0" err="1" smtClean="0"/>
              <a:t>Чистенская</a:t>
            </a:r>
            <a:r>
              <a:rPr lang="ru-RU" b="1" i="1" dirty="0" smtClean="0"/>
              <a:t> школа-гимназия им. И.С. Тарасюка, руководитель – </a:t>
            </a:r>
            <a:r>
              <a:rPr lang="ru-RU" b="1" i="1" dirty="0" err="1" smtClean="0"/>
              <a:t>Аблякимов</a:t>
            </a:r>
            <a:r>
              <a:rPr lang="ru-RU" b="1" i="1" dirty="0" smtClean="0"/>
              <a:t> А.Д.) стал участником муниципального этапа.</a:t>
            </a:r>
            <a:endParaRPr lang="ru-RU" dirty="0" smtClean="0"/>
          </a:p>
          <a:p>
            <a:r>
              <a:rPr lang="ru-RU" b="1" i="1" dirty="0" smtClean="0"/>
              <a:t>     </a:t>
            </a:r>
            <a:r>
              <a:rPr lang="ru-RU" dirty="0" smtClean="0"/>
              <a:t>Кроме защиты НИР в честь 60-летия МАН прошла конференция на базе МБОУ «Перовская школа-гимназия им. Г.Н. </a:t>
            </a:r>
            <a:r>
              <a:rPr lang="ru-RU" dirty="0" err="1" smtClean="0"/>
              <a:t>Хачирашвили</a:t>
            </a:r>
            <a:r>
              <a:rPr lang="ru-RU" dirty="0" smtClean="0"/>
              <a:t>, в которой приняли участие </a:t>
            </a:r>
            <a:r>
              <a:rPr lang="ru-RU" dirty="0" err="1" smtClean="0"/>
              <a:t>Горичев</a:t>
            </a:r>
            <a:r>
              <a:rPr lang="ru-RU" dirty="0" smtClean="0"/>
              <a:t> Кирилл (1 место в конференции) и </a:t>
            </a:r>
            <a:r>
              <a:rPr lang="ru-RU" dirty="0" err="1" smtClean="0"/>
              <a:t>Херсонюк</a:t>
            </a:r>
            <a:r>
              <a:rPr lang="ru-RU" dirty="0" smtClean="0"/>
              <a:t> Александра (участник).</a:t>
            </a:r>
          </a:p>
          <a:p>
            <a:endParaRPr lang="ru-RU" b="1" dirty="0" smtClean="0"/>
          </a:p>
          <a:p>
            <a:endParaRPr lang="ru-RU" dirty="0"/>
          </a:p>
          <a:p>
            <a:r>
              <a:rPr lang="ru-RU" b="1" dirty="0" smtClean="0"/>
              <a:t>     В </a:t>
            </a:r>
            <a:r>
              <a:rPr lang="ru-RU" b="1" dirty="0"/>
              <a:t>заочном  конкурсе исследовательских краеведческих работ  «Отечество» </a:t>
            </a:r>
            <a:r>
              <a:rPr lang="ru-RU" dirty="0"/>
              <a:t>приняли участие обучающиеся из </a:t>
            </a:r>
            <a:r>
              <a:rPr lang="ru-RU" b="1" dirty="0"/>
              <a:t>12 МБОУ района. В муниципальном этапе</a:t>
            </a:r>
            <a:r>
              <a:rPr lang="ru-RU" dirty="0"/>
              <a:t> </a:t>
            </a:r>
            <a:r>
              <a:rPr lang="ru-RU" b="1" dirty="0"/>
              <a:t>места распределились следующим образом: «</a:t>
            </a:r>
            <a:r>
              <a:rPr lang="ru-RU" b="1" dirty="0" err="1"/>
              <a:t>Мирновская</a:t>
            </a:r>
            <a:r>
              <a:rPr lang="ru-RU" b="1" dirty="0"/>
              <a:t> школа № 2», «Первомайская школа», «Гвардейская школа-гимназия № 3» (1 место),  «</a:t>
            </a:r>
            <a:r>
              <a:rPr lang="ru-RU" b="1" dirty="0" err="1"/>
              <a:t>Журавлевская</a:t>
            </a:r>
            <a:r>
              <a:rPr lang="ru-RU" b="1" dirty="0"/>
              <a:t> школа», «Гвардейская школа №1» (2 место),  «Винницкая школа», «</a:t>
            </a:r>
            <a:r>
              <a:rPr lang="ru-RU" b="1" dirty="0" err="1"/>
              <a:t>Кольчугинская</a:t>
            </a:r>
            <a:r>
              <a:rPr lang="ru-RU" b="1" dirty="0"/>
              <a:t> школа № 2», «Партизанская школа», «</a:t>
            </a:r>
            <a:r>
              <a:rPr lang="ru-RU" b="1" dirty="0" err="1"/>
              <a:t>Родниковская</a:t>
            </a:r>
            <a:r>
              <a:rPr lang="ru-RU" b="1" dirty="0"/>
              <a:t> школа-гимназия», «Гвардейская школа-гимназия № 3», «Николаевская школа» (3 место).</a:t>
            </a:r>
            <a:r>
              <a:rPr lang="ru-RU" dirty="0"/>
              <a:t>  Все работы были отправлены на республиканский этап. Однако, </a:t>
            </a:r>
            <a:r>
              <a:rPr lang="ru-RU" b="1" dirty="0"/>
              <a:t>только 2 работы получили призовые места: учащийся 8 класса МБОУ «Гвардейская школа-гимназия №3» - Ларюшкин Александр – стал победителем (Диплом 1-ой степени ) Республиканского этапа конкурса (руководитель – Сенин А.П.); учащаяся 11 класса МБОУ «Гвардейская школа №1» </a:t>
            </a:r>
            <a:r>
              <a:rPr lang="ru-RU" b="1" dirty="0" err="1"/>
              <a:t>Уркуметова</a:t>
            </a:r>
            <a:r>
              <a:rPr lang="ru-RU" b="1" dirty="0"/>
              <a:t> Зоре стала призером (Диплом 3-ей степени) Республиканского этапа конкурса  (учитель – </a:t>
            </a:r>
            <a:r>
              <a:rPr lang="ru-RU" b="1" dirty="0" err="1"/>
              <a:t>Волык</a:t>
            </a:r>
            <a:r>
              <a:rPr lang="ru-RU" b="1" dirty="0"/>
              <a:t> Н.А.).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МАН «ИССЛЕДОВАТЕЛЬ»</a:t>
            </a:r>
            <a:endParaRPr lang="ru-RU" sz="28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648131" y="2060848"/>
          <a:ext cx="8495869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Диаграмма" r:id="rId3" imgW="5896122" imgH="2552783" progId="MSGraph.Chart.8">
                  <p:embed/>
                </p:oleObj>
              </mc:Choice>
              <mc:Fallback>
                <p:oleObj name="Диаграмма" r:id="rId3" imgW="5896122" imgH="2552783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31" y="2060848"/>
                        <a:ext cx="8495869" cy="3672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23" y="75290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ДИНАМИКА РЕЗУЛЬТАТОВ ЗАЩИТЫ НИР МАН «ИССЛЕДОВАТЕЛЬ» ЗА ДВА ГОДА</a:t>
            </a:r>
            <a:endParaRPr lang="ru-RU" sz="28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конкурс было предоставлено 6 работ из МБОУ: «Гвардейская школа № 1» (2 работы), «</a:t>
            </a:r>
            <a:r>
              <a:rPr lang="ru-RU" dirty="0" err="1" smtClean="0"/>
              <a:t>Широковская</a:t>
            </a:r>
            <a:r>
              <a:rPr lang="ru-RU" dirty="0" smtClean="0"/>
              <a:t> школа», «Константиновская школа», «</a:t>
            </a:r>
            <a:r>
              <a:rPr lang="ru-RU" dirty="0" err="1" smtClean="0"/>
              <a:t>Кольчугинская</a:t>
            </a:r>
            <a:r>
              <a:rPr lang="ru-RU" dirty="0" smtClean="0"/>
              <a:t> </a:t>
            </a:r>
            <a:r>
              <a:rPr lang="ru-RU" dirty="0" err="1" smtClean="0"/>
              <a:t>школа</a:t>
            </a:r>
            <a:r>
              <a:rPr lang="ru-RU" dirty="0" smtClean="0"/>
              <a:t> № 2 с </a:t>
            </a:r>
            <a:r>
              <a:rPr lang="ru-RU" dirty="0" err="1" smtClean="0"/>
              <a:t>крымскотатарским</a:t>
            </a:r>
            <a:r>
              <a:rPr lang="ru-RU" dirty="0" smtClean="0"/>
              <a:t> языком обучения», «Николаевская школа».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«ОТЕЧЕСТВО»</a:t>
            </a:r>
            <a:endParaRPr lang="ru-RU" sz="28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024" y="2276872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итогам проведения муниципального этапа конкурса исследовательских краеведческих работ </a:t>
            </a:r>
            <a:r>
              <a:rPr lang="ru-RU" b="1" i="1" dirty="0" smtClean="0"/>
              <a:t>победителями конкурса стали учащиеся: </a:t>
            </a:r>
            <a:endParaRPr lang="ru-RU" dirty="0" smtClean="0"/>
          </a:p>
          <a:p>
            <a:r>
              <a:rPr lang="ru-RU" b="1" i="1" dirty="0" smtClean="0"/>
              <a:t>в номинации «Школьные музеи»:</a:t>
            </a:r>
            <a:endParaRPr lang="ru-RU" dirty="0" smtClean="0"/>
          </a:p>
          <a:p>
            <a:r>
              <a:rPr lang="ru-RU" b="1" i="1" dirty="0" smtClean="0"/>
              <a:t> </a:t>
            </a:r>
            <a:r>
              <a:rPr lang="ru-RU" b="1" i="1" dirty="0" err="1" smtClean="0"/>
              <a:t>Моисеенко</a:t>
            </a:r>
            <a:r>
              <a:rPr lang="ru-RU" b="1" i="1" dirty="0" smtClean="0"/>
              <a:t> Викторию Сергеевну, учащаяся 10 класса МБОУ «Константиновская школа» (руководитель  </a:t>
            </a:r>
            <a:r>
              <a:rPr lang="ru-RU" b="1" i="1" dirty="0" err="1" smtClean="0"/>
              <a:t>Шурхаленко</a:t>
            </a:r>
            <a:r>
              <a:rPr lang="ru-RU" b="1" i="1" dirty="0" smtClean="0"/>
              <a:t> В.А., 1 место в МЭ), ставшая участником РЭ;</a:t>
            </a:r>
            <a:endParaRPr lang="ru-RU" dirty="0" smtClean="0"/>
          </a:p>
          <a:p>
            <a:r>
              <a:rPr lang="ru-RU" b="1" i="1" dirty="0" smtClean="0"/>
              <a:t>в номинации «Культурное наследие»:</a:t>
            </a:r>
            <a:endParaRPr lang="ru-RU" dirty="0" smtClean="0"/>
          </a:p>
          <a:p>
            <a:r>
              <a:rPr lang="ru-RU" b="1" i="1" dirty="0" err="1" smtClean="0"/>
              <a:t>Плещев</a:t>
            </a:r>
            <a:r>
              <a:rPr lang="ru-RU" b="1" i="1" dirty="0" smtClean="0"/>
              <a:t> Владислав Викторович, учащийся 10 класса МБОУ «Гвардейская школа №1» (руководитель </a:t>
            </a:r>
            <a:r>
              <a:rPr lang="ru-RU" b="1" i="1" dirty="0" err="1" smtClean="0"/>
              <a:t>Волык</a:t>
            </a:r>
            <a:r>
              <a:rPr lang="ru-RU" b="1" i="1" dirty="0" smtClean="0"/>
              <a:t> Н.А., 1 место в МЭ);</a:t>
            </a:r>
            <a:br>
              <a:rPr lang="ru-RU" b="1" i="1" dirty="0" smtClean="0"/>
            </a:br>
            <a:r>
              <a:rPr lang="ru-RU" b="1" i="1" dirty="0" smtClean="0"/>
              <a:t>в номинации «Летопись родного края»:</a:t>
            </a:r>
            <a:endParaRPr lang="ru-RU" dirty="0" smtClean="0"/>
          </a:p>
          <a:p>
            <a:r>
              <a:rPr lang="ru-RU" b="1" i="1" dirty="0" err="1" smtClean="0"/>
              <a:t>Климчук</a:t>
            </a:r>
            <a:r>
              <a:rPr lang="ru-RU" b="1" i="1" dirty="0" smtClean="0"/>
              <a:t> Георгий, учащегося 11 класса МБОУ «Николаевская школа» (руководитель Е.В. </a:t>
            </a:r>
            <a:r>
              <a:rPr lang="ru-RU" b="1" i="1" dirty="0" err="1" smtClean="0"/>
              <a:t>Сколдина</a:t>
            </a:r>
            <a:r>
              <a:rPr lang="ru-RU" b="1" i="1" dirty="0" smtClean="0"/>
              <a:t>, 1 место в РЭ ), ставший участником РЭ.</a:t>
            </a:r>
          </a:p>
          <a:p>
            <a:r>
              <a:rPr lang="ru-RU" b="1" i="1" dirty="0" smtClean="0"/>
              <a:t>Призером муниципального этапа Всероссийского конкурса исследовательских краеведческих работ «Отечество» в номинации «Культурное наследие» стала </a:t>
            </a:r>
            <a:r>
              <a:rPr lang="ru-RU" b="1" i="1" dirty="0" err="1" smtClean="0"/>
              <a:t>Саввина</a:t>
            </a:r>
            <a:r>
              <a:rPr lang="ru-RU" b="1" i="1" dirty="0" smtClean="0"/>
              <a:t> Анастасия Александровна, учащуюся 10 класса МБОУ «</a:t>
            </a:r>
            <a:r>
              <a:rPr lang="ru-RU" b="1" i="1" dirty="0" err="1" smtClean="0"/>
              <a:t>Широковская</a:t>
            </a:r>
            <a:r>
              <a:rPr lang="ru-RU" b="1" i="1" dirty="0" smtClean="0"/>
              <a:t> школа» (руководитель </a:t>
            </a:r>
            <a:r>
              <a:rPr lang="ru-RU" b="1" i="1" dirty="0" err="1" smtClean="0"/>
              <a:t>Тисняк</a:t>
            </a:r>
            <a:r>
              <a:rPr lang="ru-RU" b="1" i="1" dirty="0" smtClean="0"/>
              <a:t> М.Н., 2 место в МЭ).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0"/>
            <a:ext cx="792088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b="1" dirty="0"/>
              <a:t>Цель:</a:t>
            </a:r>
            <a:r>
              <a:rPr lang="ru-RU" sz="1600" dirty="0"/>
              <a:t> повысить уровень профессиональной подготовки учителей через овладение приёмами управления качеством образования, оптимального сочетания современных педагогических технологий, усиления </a:t>
            </a:r>
            <a:r>
              <a:rPr lang="ru-RU" sz="1600" dirty="0" err="1"/>
              <a:t>компетентностного</a:t>
            </a:r>
            <a:r>
              <a:rPr lang="ru-RU" sz="1600" dirty="0"/>
              <a:t> подхода в преподавании географии. Обеспечить научно-методическую    поддержку   педагогов.   </a:t>
            </a:r>
          </a:p>
          <a:p>
            <a:r>
              <a:rPr lang="ru-RU" sz="1600" b="1" dirty="0"/>
              <a:t>Задачи:                                                                                                                                   </a:t>
            </a:r>
          </a:p>
          <a:p>
            <a:r>
              <a:rPr lang="ru-RU" sz="1600" dirty="0"/>
              <a:t>     познакомить учителей  с анализом работы РМО в </a:t>
            </a:r>
            <a:r>
              <a:rPr lang="ru-RU" sz="1600" dirty="0" smtClean="0"/>
              <a:t>2022-2023 </a:t>
            </a:r>
            <a:r>
              <a:rPr lang="ru-RU" sz="1600" dirty="0"/>
              <a:t>учебном году; </a:t>
            </a:r>
          </a:p>
          <a:p>
            <a:r>
              <a:rPr lang="ru-RU" sz="1600" dirty="0"/>
              <a:t>    обеспечить оперативное информирование педагогов о новом содержании образования и особенностями преподавания </a:t>
            </a:r>
            <a:r>
              <a:rPr lang="ru-RU" sz="1600" dirty="0" smtClean="0"/>
              <a:t>географии </a:t>
            </a:r>
            <a:r>
              <a:rPr lang="ru-RU" sz="1600" dirty="0"/>
              <a:t>и </a:t>
            </a:r>
            <a:r>
              <a:rPr lang="ru-RU" sz="1600" dirty="0" err="1"/>
              <a:t>крымоведения</a:t>
            </a:r>
            <a:r>
              <a:rPr lang="ru-RU" sz="1600" dirty="0"/>
              <a:t> в текущем учебном году</a:t>
            </a:r>
          </a:p>
          <a:p>
            <a:r>
              <a:rPr lang="ru-RU" sz="1600" dirty="0"/>
              <a:t>     </a:t>
            </a:r>
          </a:p>
          <a:p>
            <a:pPr algn="ctr"/>
            <a:r>
              <a:rPr lang="ru-RU" sz="1600" b="1" dirty="0"/>
              <a:t>План проведения</a:t>
            </a:r>
          </a:p>
          <a:p>
            <a:pPr lvl="0"/>
            <a:r>
              <a:rPr lang="ru-RU" dirty="0" smtClean="0"/>
              <a:t>1. Об </a:t>
            </a:r>
            <a:r>
              <a:rPr lang="ru-RU" dirty="0"/>
              <a:t>анализе работы РМО учителей географии, </a:t>
            </a:r>
            <a:r>
              <a:rPr lang="ru-RU" dirty="0" err="1"/>
              <a:t>крымоведения</a:t>
            </a:r>
            <a:r>
              <a:rPr lang="ru-RU" dirty="0"/>
              <a:t> и экономики в 2022-2023 учебном году</a:t>
            </a:r>
          </a:p>
          <a:p>
            <a:r>
              <a:rPr lang="ru-RU" dirty="0"/>
              <a:t>                    Методист МБОУ ДО «ЦДЮТ» Василевич О.С.</a:t>
            </a:r>
          </a:p>
          <a:p>
            <a:pPr lvl="0"/>
            <a:r>
              <a:rPr lang="ru-RU" dirty="0" smtClean="0"/>
              <a:t>2. Об </a:t>
            </a:r>
            <a:r>
              <a:rPr lang="ru-RU" dirty="0"/>
              <a:t>итогах ГИА-2023</a:t>
            </a:r>
          </a:p>
          <a:p>
            <a:r>
              <a:rPr lang="ru-RU" dirty="0"/>
              <a:t>                   Методист МБОУ ДО «ЦДЮТ» Василевич О.С.</a:t>
            </a:r>
          </a:p>
          <a:p>
            <a:pPr lvl="0"/>
            <a:r>
              <a:rPr lang="ru-RU" dirty="0" smtClean="0"/>
              <a:t>3. Об </a:t>
            </a:r>
            <a:r>
              <a:rPr lang="ru-RU" dirty="0"/>
              <a:t>актуальных проблемах преподавания географии в соответствие с ФГОС СОО (10 класс), ФГОС ООО (5-7 классы) в 2023-2024 учебном году</a:t>
            </a:r>
          </a:p>
          <a:p>
            <a:r>
              <a:rPr lang="ru-RU" dirty="0"/>
              <a:t>                    Руководитель РМО учителей географии </a:t>
            </a:r>
            <a:r>
              <a:rPr lang="ru-RU" dirty="0" err="1"/>
              <a:t>Волык</a:t>
            </a:r>
            <a:r>
              <a:rPr lang="ru-RU" dirty="0"/>
              <a:t> Н.А.</a:t>
            </a:r>
          </a:p>
          <a:p>
            <a:pPr lvl="0"/>
            <a:r>
              <a:rPr lang="ru-RU" dirty="0" smtClean="0"/>
              <a:t>4. О планировании </a:t>
            </a:r>
            <a:r>
              <a:rPr lang="ru-RU" dirty="0"/>
              <a:t>методической работы на 2023-2024 учебный год</a:t>
            </a:r>
          </a:p>
          <a:p>
            <a:r>
              <a:rPr lang="ru-RU" dirty="0"/>
              <a:t>                    Методист МБОУ ДО «ЦДЮТ» Василевич О.С.</a:t>
            </a: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6600"/>
                </a:solidFill>
              </a:rPr>
              <a:t>«Особенности </a:t>
            </a:r>
            <a:r>
              <a:rPr lang="ru-RU" b="1" i="1">
                <a:solidFill>
                  <a:srgbClr val="006600"/>
                </a:solidFill>
              </a:rPr>
              <a:t>преподавания </a:t>
            </a:r>
            <a:r>
              <a:rPr lang="ru-RU" b="1" i="1" smtClean="0">
                <a:solidFill>
                  <a:srgbClr val="006600"/>
                </a:solidFill>
              </a:rPr>
              <a:t>географии </a:t>
            </a:r>
            <a:endParaRPr lang="ru-RU" b="1" i="1" dirty="0">
              <a:solidFill>
                <a:srgbClr val="006600"/>
              </a:solidFill>
            </a:endParaRPr>
          </a:p>
          <a:p>
            <a:pPr algn="ctr"/>
            <a:r>
              <a:rPr lang="ru-RU" b="1" i="1" dirty="0">
                <a:solidFill>
                  <a:srgbClr val="006600"/>
                </a:solidFill>
              </a:rPr>
              <a:t>в </a:t>
            </a:r>
            <a:r>
              <a:rPr lang="ru-RU" b="1" i="1" dirty="0" smtClean="0">
                <a:solidFill>
                  <a:srgbClr val="006600"/>
                </a:solidFill>
              </a:rPr>
              <a:t>2023-2024 </a:t>
            </a:r>
            <a:r>
              <a:rPr lang="ru-RU" b="1" i="1" dirty="0">
                <a:solidFill>
                  <a:srgbClr val="006600"/>
                </a:solidFill>
              </a:rPr>
              <a:t>учебном году»</a:t>
            </a:r>
          </a:p>
        </p:txBody>
      </p:sp>
    </p:spTree>
    <p:extLst>
      <p:ext uri="{BB962C8B-B14F-4D97-AF65-F5344CB8AC3E}">
        <p14:creationId xmlns:p14="http://schemas.microsoft.com/office/powerpoint/2010/main" val="9124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417105" y="2132856"/>
          <a:ext cx="8726895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Диаграмма" r:id="rId3" imgW="5600700" imgH="2314575" progId="MSGraph.Chart.8">
                  <p:embed/>
                </p:oleObj>
              </mc:Choice>
              <mc:Fallback>
                <p:oleObj name="Диаграмма" r:id="rId3" imgW="5600700" imgH="2314575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05" y="2132856"/>
                        <a:ext cx="8726895" cy="36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23" y="75290"/>
            <a:ext cx="9144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ДИНАМИКА РЕЗУЛЬТАТОВ КОНКУРСА ИССЛЕДОВАТЕЛЬСКИХ КРАЕВЕДЧЕСКИХ РАБОТ  «ОТЕЧЕСТВО» ЗА ДВА ГОДА</a:t>
            </a:r>
            <a:endParaRPr lang="ru-RU" sz="28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dirty="0" smtClean="0"/>
              <a:t>На муниципальный этап конкурса в 2022-2023 году была предоставлена </a:t>
            </a:r>
            <a:r>
              <a:rPr lang="ru-RU" sz="1600" b="1" i="1" dirty="0" smtClean="0"/>
              <a:t>1 работа из МБОУ «Гвардейская школа № 1»</a:t>
            </a:r>
            <a:r>
              <a:rPr lang="ru-RU" sz="1600" dirty="0" smtClean="0"/>
              <a:t>, которая соответствовала основным требованиям, предъявляемым к социально-экономическому проекту. </a:t>
            </a:r>
            <a:r>
              <a:rPr lang="ru-RU" sz="1600" b="1" i="1" dirty="0" smtClean="0"/>
              <a:t>Учащаяся </a:t>
            </a:r>
            <a:r>
              <a:rPr lang="ru-RU" sz="1600" b="1" i="1" dirty="0" err="1" smtClean="0"/>
              <a:t>Шаповалова</a:t>
            </a:r>
            <a:r>
              <a:rPr lang="ru-RU" sz="1600" b="1" i="1" dirty="0" smtClean="0"/>
              <a:t> Ольга Олеговна заняла 1 место в МЭ и 2 место в РЭ конкурса.</a:t>
            </a:r>
            <a:endParaRPr lang="ru-RU" sz="1600" dirty="0" smtClean="0"/>
          </a:p>
          <a:p>
            <a:r>
              <a:rPr lang="ru-RU" sz="1600" b="1" i="1" dirty="0" smtClean="0"/>
              <a:t>     Руководитель проекта – </a:t>
            </a:r>
            <a:r>
              <a:rPr lang="ru-RU" sz="1600" b="1" i="1" dirty="0" err="1" smtClean="0"/>
              <a:t>Волык</a:t>
            </a:r>
            <a:r>
              <a:rPr lang="ru-RU" sz="1600" b="1" i="1" dirty="0" smtClean="0"/>
              <a:t> Н.А. и ее воспитанница – </a:t>
            </a:r>
            <a:r>
              <a:rPr lang="ru-RU" sz="1600" b="1" i="1" dirty="0" err="1" smtClean="0"/>
              <a:t>Шаповалова</a:t>
            </a:r>
            <a:r>
              <a:rPr lang="ru-RU" sz="1600" b="1" i="1" dirty="0" smtClean="0"/>
              <a:t> О. приложили немало усилий, чтобы сделать свой проект интересным, информативным, целесообразным с точки зрения экономики. </a:t>
            </a:r>
            <a:endParaRPr lang="ru-RU" sz="1600" dirty="0" smtClean="0"/>
          </a:p>
          <a:p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36004" y="25121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«КРЫМ – </a:t>
            </a:r>
            <a:r>
              <a:rPr lang="en-US" sz="2400" b="1" dirty="0" smtClean="0">
                <a:solidFill>
                  <a:srgbClr val="006600"/>
                </a:solidFill>
                <a:latin typeface="Arial Black" pitchFamily="34" charset="0"/>
              </a:rPr>
              <a:t>XXI</a:t>
            </a: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 ВЕК»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630936" y="3284984"/>
          <a:ext cx="8054173" cy="35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Диаграмма" r:id="rId3" imgW="5152996" imgH="2285964" progId="MSGraph.Chart.8">
                  <p:embed/>
                </p:oleObj>
              </mc:Choice>
              <mc:Fallback>
                <p:oleObj name="Диаграмма" r:id="rId3" imgW="5152996" imgH="2285964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36" y="3284984"/>
                        <a:ext cx="8054173" cy="3573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48880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ДИНАМИКА РЕЗУЛЬТАТОВ КОНКУРСА  ЗАЩИТЫ СОЦИАЛЬНО-ЭКОНОМИЧЕСКИХ ПРОЕКТОВ «КРЫМ – </a:t>
            </a:r>
            <a:r>
              <a:rPr lang="en-US" b="1" dirty="0" smtClean="0">
                <a:solidFill>
                  <a:srgbClr val="006600"/>
                </a:solidFill>
                <a:latin typeface="Arial Black" pitchFamily="34" charset="0"/>
              </a:rPr>
              <a:t>XXI</a:t>
            </a:r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 ВЕК»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 ЗА ДВА ГОДА</a:t>
            </a:r>
            <a:endParaRPr lang="ru-RU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004" y="25121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ВСЕРОССИЙСКИЕ ПРОВЕРОЧНЫЕ РАБОТЫ (ВЕСНА)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0527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 класс</a:t>
            </a:r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87624" y="1412776"/>
          <a:ext cx="7056784" cy="970117"/>
        </p:xfrm>
        <a:graphic>
          <a:graphicData uri="http://schemas.openxmlformats.org/drawingml/2006/table">
            <a:tbl>
              <a:tblPr/>
              <a:tblGrid>
                <a:gridCol w="568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6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6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9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9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9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43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636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636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490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636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8856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198284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Кол-во участников ВПР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Кол-во отметок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(район)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Средний балл (Республика Крым)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«5» +«4»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194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854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1,17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349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40,87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377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44,15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13,82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495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57,97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285293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Сформированность</a:t>
            </a:r>
            <a:r>
              <a:rPr lang="ru-RU" dirty="0" smtClean="0"/>
              <a:t> уровня функциональной грамотности обучающихся 6-х классов проверяет задание ВПР № 3.3. С данным заданием </a:t>
            </a:r>
            <a:r>
              <a:rPr lang="ru-RU" b="1" u="sng" dirty="0" smtClean="0"/>
              <a:t>справилось 74,9% обучающихся, что на 4,17% выше, чем по Республике Крым (70,73%).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2171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10527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 класс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32646" y="161078"/>
            <a:ext cx="91766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ВСЕРОССИЙСКИЕ ПРОВЕРОЧНЫЕ РАБОТЫ (ВЕСНА)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87624" y="1340768"/>
          <a:ext cx="7560839" cy="1343395"/>
        </p:xfrm>
        <a:graphic>
          <a:graphicData uri="http://schemas.openxmlformats.org/drawingml/2006/table">
            <a:tbl>
              <a:tblPr/>
              <a:tblGrid>
                <a:gridCol w="9377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6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68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8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80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07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07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07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26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261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073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261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7261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1165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Кол-во участников ВПР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Кол-во отметок 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(район)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Средний балл </a:t>
                      </a:r>
                      <a:r>
                        <a:rPr lang="ru-RU" sz="700" b="1" i="1">
                          <a:latin typeface="Times New Roman"/>
                          <a:ea typeface="Times New Roman"/>
                          <a:cs typeface="Times New Roman"/>
                        </a:rPr>
                        <a:t>(Республика Крым)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«5» +«4»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854 (за 6 класс)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1,17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349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40,87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377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44,15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13,82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495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57,97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454 (за 7 класс)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2,86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43,39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38,33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15,42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53,75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Динамика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+1,69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-152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+2,52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-203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-5,82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-48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+1,6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-251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-4,22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-0,1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314096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Сформированность</a:t>
            </a:r>
            <a:r>
              <a:rPr lang="ru-RU" dirty="0" smtClean="0"/>
              <a:t> уровня функциональной грамотности обучающихся 7-х классов проверяют задания ВПР № 7.1 и № 7.2. С данными заданиями </a:t>
            </a:r>
            <a:r>
              <a:rPr lang="ru-RU" b="1" u="sng" dirty="0" smtClean="0"/>
              <a:t>справилось 86,56% и 76,87% обучающихся, что на 2,67% и на 3,96% соответственно выше, чем по Республике Крым (83,89% и 72,91%).</a:t>
            </a:r>
            <a:r>
              <a:rPr lang="ru-RU" b="1" dirty="0" smtClean="0"/>
              <a:t> </a:t>
            </a:r>
            <a:r>
              <a:rPr lang="ru-RU" dirty="0" smtClean="0"/>
              <a:t>Именно в этих заданиях обучающиеся показали наиболее высокий процент выполнения.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9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645" y="116632"/>
            <a:ext cx="91766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ВСЕРОССИЙСКИЕ ПРОВЕРОЧНЫЕ РАБОТЫ (ВЕСНА)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0527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8</a:t>
            </a:r>
            <a:r>
              <a:rPr lang="ru-RU" b="1" dirty="0" smtClean="0"/>
              <a:t> класс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1484784"/>
          <a:ext cx="7848875" cy="2520280"/>
        </p:xfrm>
        <a:graphic>
          <a:graphicData uri="http://schemas.openxmlformats.org/drawingml/2006/table">
            <a:tbl>
              <a:tblPr/>
              <a:tblGrid>
                <a:gridCol w="974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5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77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77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90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90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90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81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817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900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9817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9817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07413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Кол-во участников ВПР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Кол-во отметок 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(район)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Средний балл </a:t>
                      </a:r>
                      <a:r>
                        <a:rPr lang="ru-RU" sz="700" b="1" i="1">
                          <a:latin typeface="Times New Roman"/>
                          <a:ea typeface="Times New Roman"/>
                          <a:cs typeface="Times New Roman"/>
                        </a:rPr>
                        <a:t>(Республика Крым)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«5» +«4»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97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405 (за 7 класс)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4,94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55,56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31,11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39,51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497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289 (за 8 класс)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3,11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57,09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34,6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5,19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39,79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745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Динамика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-11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-1,83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-60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+1,57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-26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+3,49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-3,21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-45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+0,22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7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572" y="149731"/>
            <a:ext cx="91766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ГОСУДАРСТВЕННАЯ ИТОГОВАЯ АТТЕСТАЦИЯ В ФОРМЕ ЕГЭ (11 КЛАСС)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00082"/>
              </p:ext>
            </p:extLst>
          </p:nvPr>
        </p:nvGraphicFramePr>
        <p:xfrm>
          <a:off x="107504" y="1124744"/>
          <a:ext cx="8784976" cy="1470229"/>
        </p:xfrm>
        <a:graphic>
          <a:graphicData uri="http://schemas.openxmlformats.org/drawingml/2006/table">
            <a:tbl>
              <a:tblPr firstRow="1" firstCol="1" bandRow="1"/>
              <a:tblGrid>
                <a:gridCol w="938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25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7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72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72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72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29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291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317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85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248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2855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8361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0777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94013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136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/>
                          <a:ea typeface="Calibri"/>
                        </a:rPr>
                        <a:t>ЕГЭ-11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Calibri"/>
                        </a:rPr>
                        <a:t>min балл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Calibri"/>
                        </a:rPr>
                        <a:t>Кол-во работ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Calibri"/>
                        </a:rPr>
                        <a:t>Результативность  (по баллам)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Calibri"/>
                        </a:rPr>
                        <a:t>Средний балл район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Calibri"/>
                        </a:rPr>
                        <a:t>max балл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Calibri"/>
                        </a:rPr>
                        <a:t>Средний балл по Крыму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2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Учебный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менее min балла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min балл - 60 баллов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61 - 80 баллов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81 - 99 баллов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100 баллов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2019/2020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11,1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55,6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11,1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22,2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53,0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50,2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2020/2021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18,75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6,25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54,0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83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3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2022-2023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37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80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52,4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62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793" name="Диаграмма 2"/>
          <p:cNvGraphicFramePr>
            <a:graphicFrameLocks/>
          </p:cNvGraphicFramePr>
          <p:nvPr/>
        </p:nvGraphicFramePr>
        <p:xfrm>
          <a:off x="1259632" y="2754313"/>
          <a:ext cx="7272338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Диаграмма" r:id="rId3" imgW="5499069" imgH="3212870" progId="Excel.Chart.8">
                  <p:embed/>
                </p:oleObj>
              </mc:Choice>
              <mc:Fallback>
                <p:oleObj name="Диаграмма" r:id="rId3" imgW="5499069" imgH="3212870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754313"/>
                        <a:ext cx="7272338" cy="410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9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0572" y="149731"/>
            <a:ext cx="917664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УРОВНИ УЧЕБНЫХ ДОСТИЖЕНИЙ 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645" y="149731"/>
            <a:ext cx="917664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УРОВНИ УЧЕБНЫХ ДОСТИЖЕНИЙ 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43608" y="692696"/>
          <a:ext cx="7920883" cy="1215839"/>
        </p:xfrm>
        <a:graphic>
          <a:graphicData uri="http://schemas.openxmlformats.org/drawingml/2006/table">
            <a:tbl>
              <a:tblPr/>
              <a:tblGrid>
                <a:gridCol w="875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0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9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6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6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86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79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86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864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864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892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892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3905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0892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1166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65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«5»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чел      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«4»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чел      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«5» + «4»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чел     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чел      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чел     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Н/А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чел     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2020-2021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8781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1755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19,29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4005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44,84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5760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3025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36,38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3,9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2021-2022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9124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2091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4424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6515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2591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3,9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Calibri"/>
                          <a:cs typeface="Times New Roman"/>
                        </a:rPr>
                        <a:t>2022-2023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9760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2439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24,99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4872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49,91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7311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74,9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2435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24,9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0,04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3,9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0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Динамика за два последних года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636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348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1,99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448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796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3,9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-156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-3,1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-0,1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0,01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629" marR="5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46154531"/>
              </p:ext>
            </p:extLst>
          </p:nvPr>
        </p:nvGraphicFramePr>
        <p:xfrm>
          <a:off x="1547664" y="2204864"/>
          <a:ext cx="71287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03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645" y="149731"/>
            <a:ext cx="917664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КАЧЕСТВО ЗНАНИЙ ШНОР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37321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Резкий рост качества знаний за год в МБОУ «Пожарская школа», «</a:t>
            </a:r>
            <a:r>
              <a:rPr lang="ru-RU" b="1" i="1" dirty="0" err="1" smtClean="0"/>
              <a:t>Мазанская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школа</a:t>
            </a:r>
            <a:r>
              <a:rPr lang="ru-RU" b="1" i="1" dirty="0" smtClean="0"/>
              <a:t>», «</a:t>
            </a:r>
            <a:r>
              <a:rPr lang="ru-RU" b="1" i="1" dirty="0" err="1" smtClean="0"/>
              <a:t>Укромновская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школа</a:t>
            </a:r>
            <a:r>
              <a:rPr lang="ru-RU" b="1" i="1" dirty="0" smtClean="0"/>
              <a:t>» свидетельствует о завышении учителями отметок за четверть, полугодие, год.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576149"/>
              </p:ext>
            </p:extLst>
          </p:nvPr>
        </p:nvGraphicFramePr>
        <p:xfrm>
          <a:off x="1327072" y="836712"/>
          <a:ext cx="71333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программы по географии для 5 – 9 классов не появилось новых разделов.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общем содержании самого курса географического образования на ступени основной школы принципиальных изменений нет. Следует отметить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жесткое закрепление содержания по годам обучения. Перераспределять учебные часы по тематическим разделам и последовательность изучения тем нельзя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тематическом планировании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выделены компоненты деятельности учащихся, соответствующие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результатам, прописанным в пояснительной записке.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вариант деятельности учащихся прописывается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и проектная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географии составлена с учетом количества часов, отводимых на изучение предмета «География» базовым учебным планом: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5-6-х классах по 1 учебному часу в неделю (по 34 часа в год)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7-9-х классах по 2 учебных часа в неделю (по 68 часов в год)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класса предусмотрено резервное учебное время,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использовано участниками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в целях формирования вариативной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содержания, с учетом потребностей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конкретного региона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его населения.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2645" y="149731"/>
            <a:ext cx="91766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МЕТОДИЧЕСКИЕ РЕКОМЕНДАЦИИ (КРИППО) НА 2023-2024 УЧЕБНЫЙ ГОД 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2239136" cy="17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5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81369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/>
              <a:t>8-9 классы </a:t>
            </a:r>
            <a:r>
              <a:rPr lang="ru-RU" dirty="0"/>
              <a:t>продолжают осваивать рабочие программы </a:t>
            </a:r>
            <a:r>
              <a:rPr lang="ru-RU" b="1" u="sng" dirty="0"/>
              <a:t>по учебным предметам, разработанным в соответствии с ПООП, но приводят их содержание в соответствие с ФОП.</a:t>
            </a:r>
            <a:r>
              <a:rPr lang="ru-RU" dirty="0"/>
              <a:t> Следует отметить, что ФРП закрепляет распределение тем курса «География России» следующим образом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2645" y="149731"/>
            <a:ext cx="91766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МЕТОДИЧЕСКИЕ РЕКОМЕНДАЦИИ (КРИППО) НА 2023-2024 УЧЕБНЫЙ ГОД 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5772" t="6838" r="7322" b="11111"/>
          <a:stretch>
            <a:fillRect/>
          </a:stretch>
        </p:blipFill>
        <p:spPr bwMode="auto">
          <a:xfrm>
            <a:off x="1691680" y="2348880"/>
            <a:ext cx="64087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1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460" y="105273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«Создание организационно-методических условий для развития профессиональной компетентности педагогов с целью повышения качества образования в условиях поэтапного перехода на ФГОС и поиска эффективных технологий и методик преподавания предметов, развитие и саморазвитие учителей и обучающихся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1484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</a:rPr>
              <a:t>ПРОБЛЕМА, НАД КОТОРОЙ РАБОТАЕТ РМО:</a:t>
            </a:r>
            <a:endParaRPr lang="ru-RU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r="13511"/>
          <a:stretch/>
        </p:blipFill>
        <p:spPr bwMode="auto">
          <a:xfrm>
            <a:off x="5076056" y="3645024"/>
            <a:ext cx="3002841" cy="29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5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645" y="149731"/>
            <a:ext cx="91766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МЕТОДИЧЕСКИЕ РЕКОМЕНДАЦИИ (КРИППО) НА 2023-2024 УЧЕБНЫЙ ГОД 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6093" t="7122" r="7162" b="9687"/>
          <a:stretch>
            <a:fillRect/>
          </a:stretch>
        </p:blipFill>
        <p:spPr bwMode="auto">
          <a:xfrm>
            <a:off x="1547664" y="1124744"/>
            <a:ext cx="69127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5373216"/>
            <a:ext cx="810039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Как видно из схем, в 8 и 9 классах изучается по три раздела. </a:t>
            </a:r>
            <a:r>
              <a:rPr lang="ru-RU" b="1" u="sng" dirty="0"/>
              <a:t>Разделы «Природа России» и «Хозяйство России» теперь не разделены на два года обучения, а полностью изучаются в 8 и 9 классе соответственно. Следует учесть это при составлении календарно-тематического планирования.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86089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02579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Учебным планом на изучение учебного предмета «География» отводится </a:t>
            </a:r>
            <a:endParaRPr lang="ru-RU" dirty="0" smtClean="0"/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часов: по одному часу в  неделю в  10 и  11 классах. 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Перенесения всего содержания курса в один год обучения не предусмотрено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2645" y="149731"/>
            <a:ext cx="91766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МЕТОДИЧЕСКИЕ РЕКОМЕНДАЦИИ (КРИППО) НА 2023-2024 УЧЕБНЫЙ ГОД 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715395"/>
              </p:ext>
            </p:extLst>
          </p:nvPr>
        </p:nvGraphicFramePr>
        <p:xfrm>
          <a:off x="971600" y="2659007"/>
          <a:ext cx="7992888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813">
                  <a:extLst>
                    <a:ext uri="{9D8B030D-6E8A-4147-A177-3AD203B41FA5}">
                      <a16:colId xmlns="" xmlns:a16="http://schemas.microsoft.com/office/drawing/2014/main" val="1988473719"/>
                    </a:ext>
                  </a:extLst>
                </a:gridCol>
                <a:gridCol w="3789341">
                  <a:extLst>
                    <a:ext uri="{9D8B030D-6E8A-4147-A177-3AD203B41FA5}">
                      <a16:colId xmlns="" xmlns:a16="http://schemas.microsoft.com/office/drawing/2014/main" val="3056120561"/>
                    </a:ext>
                  </a:extLst>
                </a:gridCol>
                <a:gridCol w="1611685">
                  <a:extLst>
                    <a:ext uri="{9D8B030D-6E8A-4147-A177-3AD203B41FA5}">
                      <a16:colId xmlns="" xmlns:a16="http://schemas.microsoft.com/office/drawing/2014/main" val="2221133656"/>
                    </a:ext>
                  </a:extLst>
                </a:gridCol>
                <a:gridCol w="1387049">
                  <a:extLst>
                    <a:ext uri="{9D8B030D-6E8A-4147-A177-3AD203B41FA5}">
                      <a16:colId xmlns="" xmlns:a16="http://schemas.microsoft.com/office/drawing/2014/main" val="3050302073"/>
                    </a:ext>
                  </a:extLst>
                </a:gridCol>
              </a:tblGrid>
              <a:tr h="731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Профиль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 класс по ФРП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кол-во часов в неделю)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extLst>
                  <a:ext uri="{0D108BD9-81ED-4DB2-BD59-A6C34878D82A}">
                    <a16:rowId xmlns="" xmlns:a16="http://schemas.microsoft.com/office/drawing/2014/main" val="802101224"/>
                  </a:ext>
                </a:extLst>
              </a:tr>
              <a:tr h="182779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Технологический (инженерные классы)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Базовый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extLst>
                  <a:ext uri="{0D108BD9-81ED-4DB2-BD59-A6C34878D82A}">
                    <a16:rowId xmlns="" xmlns:a16="http://schemas.microsoft.com/office/drawing/2014/main" val="3254679845"/>
                  </a:ext>
                </a:extLst>
              </a:tr>
              <a:tr h="365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Технологический (информационно–технологический)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Базовый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extLst>
                  <a:ext uri="{0D108BD9-81ED-4DB2-BD59-A6C34878D82A}">
                    <a16:rowId xmlns="" xmlns:a16="http://schemas.microsoft.com/office/drawing/2014/main" val="1497600085"/>
                  </a:ext>
                </a:extLst>
              </a:tr>
              <a:tr h="182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Естественно-научный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Базовый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extLst>
                  <a:ext uri="{0D108BD9-81ED-4DB2-BD59-A6C34878D82A}">
                    <a16:rowId xmlns="" xmlns:a16="http://schemas.microsoft.com/office/drawing/2014/main" val="1981392328"/>
                  </a:ext>
                </a:extLst>
              </a:tr>
              <a:tr h="182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Гуманитарный (варианты 1-6)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Базовый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extLst>
                  <a:ext uri="{0D108BD9-81ED-4DB2-BD59-A6C34878D82A}">
                    <a16:rowId xmlns="" xmlns:a16="http://schemas.microsoft.com/office/drawing/2014/main" val="981124269"/>
                  </a:ext>
                </a:extLst>
              </a:tr>
              <a:tr h="182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Социально-экономический (варианты 1-3)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Углубленный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extLst>
                  <a:ext uri="{0D108BD9-81ED-4DB2-BD59-A6C34878D82A}">
                    <a16:rowId xmlns="" xmlns:a16="http://schemas.microsoft.com/office/drawing/2014/main" val="1384972829"/>
                  </a:ext>
                </a:extLst>
              </a:tr>
              <a:tr h="182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Универсальный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Базовый/углубленный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1/3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extLst>
                  <a:ext uri="{0D108BD9-81ED-4DB2-BD59-A6C34878D82A}">
                    <a16:rowId xmlns="" xmlns:a16="http://schemas.microsoft.com/office/drawing/2014/main" val="308000172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27898" y="2045648"/>
            <a:ext cx="7231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предмета в учебном плане в зависимости от профиля обучения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1908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645" y="149731"/>
            <a:ext cx="91766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МЕТОДИЧЕСКИЕ РЕКОМЕНДАЦИИ (КРИППО) НА 2023-2024 УЧЕБНЫЙ ГОД 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196752"/>
            <a:ext cx="76328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(5-9 классы):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УМК по географии "Классическая география" (номер по ФП 1.1.2.3.4.5.1) 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УМК по географии "Роза ветров" (5-9) (номер по ФП 1.1.2.3.4.3.1)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УМК по географии «Полярная звезда» (5-9) (номер по ФП 1.1.2.3.4.1.1)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УМК О. А. Климановой, А. И. Алексеева. География (5-9) (номер по ФП 1.1.2.3.4.2.1)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учебников по географии для обучающихся с интеллектуальными нарушениями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Лифановой Т.М., Соломиной Е.Н.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(номер по ФП 1.1.2.3.4.2.1).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 по географии (10-11 классы):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В.Н.Холина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и 11 класс углубленный уровень) (номер по ФП 1.1.3.4.2.2.1) – до 25 сентября 2025 года;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УМК по географии «Полярная звезда» (10-11 базовый уровень) (номер по ФП 1.1.3.4.2.1.1) – до  25 сентября 2025 года;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География. Экономическая и социальная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географиямира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Бахчиева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О.А. (10-11 класс базовый уровень) (номер по ФП 1.1.3.3.2.1.1) – до 31 августа 2024 года;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(в 2 частях).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Домогацких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Е.М., Алексеевский Н.И. (10-11 класс базовый уровень) (номер по ФП 1.1.3.3.2.3.1) – до 31 августа 2024 года;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География. Кузнецов А.П., Ким Э.В. (10-11 класс базовый уровень) (номер по ФП 1.1.3.3.2.4.1) – до  31 августа 2024 года;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Лопатников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Д.Л. (10-11 класс базовый уровень) (номер по ФП 1.1.3.3.2.5.1) – до  31 августа 2024 года;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Максаковский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В.П. (10-11 класс базовый уровень) (номер по ФП 1.1.3.3.2.7.1) – до  31 августа 2024 года;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Домогацких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Е.М., Алексеевский Н.И. (10-11 класс углубленный уровень) (номер по ФП 1.1.3.3.2.8.1) – до  31 августа 2024 года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75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87624" y="922253"/>
            <a:ext cx="7704856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      </a:t>
            </a:r>
            <a:r>
              <a:rPr lang="ru-RU" sz="2000" b="1" dirty="0">
                <a:solidFill>
                  <a:srgbClr val="002060"/>
                </a:solidFill>
              </a:rPr>
              <a:t>Задача учебного курса «Индивидуальный проект» - обеспечить обучающимся опыт конструирования социального выбора и прогнозирования личного успеха в интересующей сфере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деятельности.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" y="2375714"/>
            <a:ext cx="44644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13" y="2362099"/>
            <a:ext cx="4248472" cy="385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D1B1B1-B64A-4072-B6DE-3FC77A669137}"/>
              </a:ext>
            </a:extLst>
          </p:cNvPr>
          <p:cNvSpPr txBox="1"/>
          <p:nvPr/>
        </p:nvSpPr>
        <p:spPr>
          <a:xfrm rot="10800000" flipV="1">
            <a:off x="899592" y="6210637"/>
            <a:ext cx="7696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370" marR="164465" algn="just">
              <a:spcBef>
                <a:spcPts val="5"/>
              </a:spcBef>
            </a:pPr>
            <a:r>
              <a:rPr lang="ru-RU" u="sng" dirty="0">
                <a:solidFill>
                  <a:srgbClr val="2F5496"/>
                </a:solidFill>
                <a:ea typeface="Times New Roman" panose="02020603050405020304" pitchFamily="18" charset="0"/>
              </a:rPr>
              <a:t>https://www.krippo.ru/index.php/v-pomoshch-uchitelyu/v-pomosh-ychitelu.</a:t>
            </a:r>
            <a:r>
              <a:rPr lang="ru-RU" dirty="0">
                <a:solidFill>
                  <a:srgbClr val="2F5496"/>
                </a:solidFill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166370" marR="165100" algn="just"/>
            <a:r>
              <a:rPr 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                                    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9462"/>
            <a:ext cx="91234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УЧЕБНЫЙ КУРС «ИНДИВИДУАЛЬНЫЙ ПРОЕКТ»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66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188" y="899507"/>
            <a:ext cx="7487920" cy="30963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внеурочной деятельности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проводить занятия, связанные с реализацией особых интеллектуальных и социокультурных потребностей обучающихся.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могут быть занятия по дополнительному или углубленному изучению школьниками учебных предметов или модулей; занятия в рамках их исследовательской и проектной деятельности;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связанные с освоением регионального компонента образования или особыми этнокультурными интересами участников образовательных отношений. Таким курсом является курс «</a:t>
            </a:r>
            <a:r>
              <a:rPr lang="ru-RU" sz="1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Крымоведение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712204" y="4113422"/>
            <a:ext cx="7180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Отметки за освоение курсов внеурочной деятельности требованиями ФГОС СОО не предусмотрены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841732"/>
            <a:ext cx="4464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63D"/>
                </a:solidFill>
              </a:rPr>
              <a:t>Программы внеурочной деятельности школьников могут быть разработаны образовательной организацией самостоятельно (авторские) или на основе переработки примерных программ курсов</a:t>
            </a:r>
            <a:r>
              <a:rPr lang="ru-RU" dirty="0">
                <a:solidFill>
                  <a:srgbClr val="00863D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821166"/>
            <a:ext cx="3889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учета проведенных занятий внеурочной деятельности педагогическими работниками образовательной организации, ведущими занятия, </a:t>
            </a:r>
            <a:r>
              <a:rPr lang="ru-RU" b="1" dirty="0">
                <a:solidFill>
                  <a:srgbClr val="00863D"/>
                </a:solidFill>
              </a:rPr>
              <a:t>оформляются </a:t>
            </a:r>
            <a:r>
              <a:rPr lang="ru-RU" b="1" dirty="0" smtClean="0">
                <a:solidFill>
                  <a:srgbClr val="00863D"/>
                </a:solidFill>
              </a:rPr>
              <a:t>отдельные электронные журналы </a:t>
            </a:r>
            <a:endParaRPr lang="ru-RU" b="1" dirty="0">
              <a:solidFill>
                <a:srgbClr val="00863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9462"/>
            <a:ext cx="91234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ОРГАНИЗАЦИЯ ВНЕУРОЧНОЙ ДЕЯТЕЛЬНОСТИ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46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764704"/>
            <a:ext cx="75608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 НА СТРАНИЦЕ «ОТМЕТКИ»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практическая работа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 – итоговое/промежуточное тестирование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– комплексное задание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 – географический диктант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КК – работа на контурной карте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 – устный зачет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ЗК – зачет по карте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ТП – творческий проект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 – самостоятельная работа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 – контрольная работа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 - диагностическая работа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АКР – административная контрольная работа и т.д.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Кроме того, в электронном журнале предусмотрен ввод названия видов работ вручную, если таковой тип отметок отсутствует в общепринятом списке (НАПРИМЕР, «Номенклатура» - НОМ).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30753"/>
              </p:ext>
            </p:extLst>
          </p:nvPr>
        </p:nvGraphicFramePr>
        <p:xfrm>
          <a:off x="1259632" y="5229200"/>
          <a:ext cx="7488832" cy="1296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804">
                  <a:extLst>
                    <a:ext uri="{9D8B030D-6E8A-4147-A177-3AD203B41FA5}">
                      <a16:colId xmlns="" xmlns:a16="http://schemas.microsoft.com/office/drawing/2014/main" val="2874802693"/>
                    </a:ext>
                  </a:extLst>
                </a:gridCol>
                <a:gridCol w="6517028">
                  <a:extLst>
                    <a:ext uri="{9D8B030D-6E8A-4147-A177-3AD203B41FA5}">
                      <a16:colId xmlns="" xmlns:a16="http://schemas.microsoft.com/office/drawing/2014/main" val="2579235244"/>
                    </a:ext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урока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784743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 урока. ПР № 1. «……»  (обучающая, итоговая)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7400390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Обобщающее повторение по теме «…». Комплексное задание.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0458351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Итоговый урок по теме «…». Зачет по карте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5590503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Обобщающее повторение по теме «…». Контрольная работа №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7986930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15616" y="4534967"/>
            <a:ext cx="77048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теме, где есть практическая работа, сначала указывается название темы, затем номер и тема практической работы и ее вид. При записи темы «Повторение/обобщающее повторение» обязательно указывается ее название и вид работы: </a:t>
            </a:r>
            <a:endParaRPr kumimoji="0" lang="ru-RU" alt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9462"/>
            <a:ext cx="91234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ЗАПОЛНЕНИЕ ПРЕДМЕТНОЙ СТРАНИЦЫ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76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1296" y="764704"/>
            <a:ext cx="7571184" cy="18722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F90B05"/>
                </a:solidFill>
              </a:rPr>
              <a:t>       </a:t>
            </a:r>
            <a:r>
              <a:rPr lang="ru-RU" sz="2000" b="1" dirty="0">
                <a:solidFill>
                  <a:srgbClr val="002060"/>
                </a:solidFill>
              </a:rPr>
              <a:t>В соответствии с ФГОС система оценки достижения планируемых результатов учащихся педагогом должна «предусматривать использование разнообразных методов и форм, взаимно дополняющих друг друга (</a:t>
            </a:r>
            <a:r>
              <a:rPr lang="ru-RU" sz="2000" b="1" i="1" u="sng" dirty="0">
                <a:solidFill>
                  <a:srgbClr val="002060"/>
                </a:solidFill>
              </a:rPr>
              <a:t>стандартизированные письменные и устные работы, проекты, практические работы, творческие работы, самоанализ и самооценка, наблюдения,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тесты)</a:t>
            </a:r>
            <a:endParaRPr lang="ru-RU" sz="2000" b="1" i="1" u="sng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24" y="2369420"/>
            <a:ext cx="42690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    </a:t>
            </a:r>
            <a:r>
              <a:rPr lang="ru-RU" sz="2000" b="1" i="1" u="sng" dirty="0">
                <a:solidFill>
                  <a:srgbClr val="006600"/>
                </a:solidFill>
              </a:rPr>
              <a:t>Проверочные и практические письменные работы </a:t>
            </a:r>
            <a:r>
              <a:rPr lang="ru-RU" sz="2000" b="1" dirty="0">
                <a:solidFill>
                  <a:srgbClr val="006600"/>
                </a:solidFill>
              </a:rPr>
              <a:t>целесообразно проводить </a:t>
            </a:r>
            <a:r>
              <a:rPr lang="ru-RU" sz="2000" b="1" i="1" u="sng" dirty="0">
                <a:solidFill>
                  <a:srgbClr val="006600"/>
                </a:solidFill>
              </a:rPr>
              <a:t>после изучения отдельных разделов и тем программы, а также в конце каждой четверти и учебного года. </a:t>
            </a:r>
            <a:r>
              <a:rPr lang="ru-RU" sz="2000" b="1" dirty="0">
                <a:solidFill>
                  <a:srgbClr val="006600"/>
                </a:solidFill>
              </a:rPr>
              <a:t>Может использоваться зачетная форма проверки знаний в виде различных видов работ (экспресс-опросы, географические диктанты, самостоятельные, комплексные проверочные работы и др.).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2677197"/>
            <a:ext cx="26072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  В письменных работах рекомендуем использовать задания </a:t>
            </a:r>
            <a:r>
              <a:rPr lang="ru-RU" sz="2000" b="1" i="1" u="sng" dirty="0">
                <a:solidFill>
                  <a:srgbClr val="002060"/>
                </a:solidFill>
              </a:rPr>
              <a:t>базового, повышенного и высокого уровня сложности. </a:t>
            </a:r>
            <a:r>
              <a:rPr lang="ru-RU" sz="2000" b="1" dirty="0">
                <a:solidFill>
                  <a:srgbClr val="002060"/>
                </a:solidFill>
              </a:rPr>
              <a:t>Задания должны включать </a:t>
            </a:r>
            <a:r>
              <a:rPr lang="ru-RU" sz="2000" b="1" i="1" u="sng" dirty="0">
                <a:solidFill>
                  <a:srgbClr val="002060"/>
                </a:solidFill>
              </a:rPr>
              <a:t>работу с картами атласа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9462"/>
            <a:ext cx="91234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ОЦЕНИВАНИЕ ПЛАНИРУЕМЫХ РЕЗУЛЬТАТОВ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84" y="2369420"/>
            <a:ext cx="2674220" cy="319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589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462"/>
            <a:ext cx="91234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ПЛАНИРОВАНИЕ РАБОТЫ </a:t>
            </a:r>
          </a:p>
          <a:p>
            <a:pPr algn="ctr"/>
            <a:r>
              <a:rPr lang="ru-RU" sz="2400" b="1" smtClean="0">
                <a:solidFill>
                  <a:srgbClr val="006600"/>
                </a:solidFill>
                <a:latin typeface="Arial Black" pitchFamily="34" charset="0"/>
              </a:rPr>
              <a:t>НА 2023-2024 </a:t>
            </a: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УЧЕБНЫЙ ГОД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427437"/>
              </p:ext>
            </p:extLst>
          </p:nvPr>
        </p:nvGraphicFramePr>
        <p:xfrm>
          <a:off x="241234" y="1628800"/>
          <a:ext cx="8640960" cy="4632960"/>
        </p:xfrm>
        <a:graphic>
          <a:graphicData uri="http://schemas.openxmlformats.org/drawingml/2006/table">
            <a:tbl>
              <a:tblPr/>
              <a:tblGrid>
                <a:gridCol w="6222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8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4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/>
                          <a:ea typeface="Times New Roman"/>
                        </a:rPr>
                        <a:t>«Особенности </a:t>
                      </a: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преподавания </a:t>
                      </a:r>
                      <a:r>
                        <a:rPr lang="ru-RU" sz="1600" b="1" i="1" dirty="0" smtClean="0">
                          <a:effectLst/>
                          <a:latin typeface="Times New Roman"/>
                          <a:ea typeface="Times New Roman"/>
                        </a:rPr>
                        <a:t>географии </a:t>
                      </a: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600" b="1" i="1" dirty="0" smtClean="0">
                          <a:effectLst/>
                          <a:latin typeface="Times New Roman"/>
                          <a:ea typeface="Times New Roman"/>
                        </a:rPr>
                        <a:t>2023/2024 </a:t>
                      </a: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учебном </a:t>
                      </a:r>
                      <a:r>
                        <a:rPr lang="ru-RU" sz="1600" b="1" i="1" dirty="0" smtClean="0">
                          <a:effectLst/>
                          <a:latin typeface="Times New Roman"/>
                          <a:ea typeface="Times New Roman"/>
                        </a:rPr>
                        <a:t>году»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Август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ДО «ЦДЮТ»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компетенций функциональной грамотности учащихся и </a:t>
                      </a:r>
                      <a:r>
                        <a:rPr kumimoji="0" lang="ru-RU" sz="16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межпредметная</a:t>
                      </a:r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интеграция на уроках географии и во внеурочное время. Формы работы с одаренными учащимися»</a:t>
                      </a:r>
                      <a:endParaRPr kumimoji="0"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Сентябрь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“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Гардейская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школа-гимназия №2”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«Методические аспекты подготовки школьников к ВПР, ОГЭ и ЕГЭ по географии. Изучение критериев оценивания заданий ВПР и ГИА-2024»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“Николаевская школа”</a:t>
                      </a: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</a:t>
                      </a:r>
                      <a:r>
                        <a:rPr kumimoji="0" lang="ru-RU" sz="16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естественно-научной</a:t>
                      </a:r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финансовой грамотности на уроках географии и </a:t>
                      </a:r>
                      <a:r>
                        <a:rPr kumimoji="0" lang="ru-RU" sz="16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крымоведения</a:t>
                      </a:r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Тестирование «Функциональная грамотность педагога»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Ноябрь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МБОУ “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Тепловская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школа”</a:t>
                      </a: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форм и методов работы на уроках географии. Диагностика затруднений и потребностей педагога»</a:t>
                      </a:r>
                      <a:endParaRPr kumimoji="0"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Февраль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“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Мазанская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школа”</a:t>
                      </a: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«Педагогическая мастерская (совместный творческий отчет молодых учителей и их наставников по организации </a:t>
                      </a:r>
                      <a:r>
                        <a:rPr kumimoji="0" lang="ru-RU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системно-деятельностной</a:t>
                      </a: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работы на уроках географии, </a:t>
                      </a:r>
                      <a:r>
                        <a:rPr kumimoji="0" lang="ru-RU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крымоведения</a:t>
                      </a: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Апрель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МБОУ “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Перевальненская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школа им. Ф.И. Федоренко”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97518" y="101923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РМО:</a:t>
            </a:r>
            <a:endParaRPr lang="ru-RU" sz="2800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02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9462"/>
            <a:ext cx="91234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ПЛАНИРОВАНИЕ РАБОТЫ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НА 2023-2024 УЧЕБНЫЙ ГОД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87624" y="1484784"/>
          <a:ext cx="7704856" cy="3744415"/>
        </p:xfrm>
        <a:graphic>
          <a:graphicData uri="http://schemas.openxmlformats.org/drawingml/2006/table">
            <a:tbl>
              <a:tblPr/>
              <a:tblGrid>
                <a:gridCol w="2995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08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МБОУ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5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Август, МБОУ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 «ЦДЮТ»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Ведение школьной документации. Актуальные проблемы планирования. Структура современного урока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5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Октябрь, МБОУ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«Гвардейская школа-гимназия № 3»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Методические приемы формирования мотивации на уроках географии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Декабрь, МБОУ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«Перовская школа-гимназия им. Г.Н.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Хачирашвили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Организация работы со слабоуспевающими и высокомотивированными учащимися в рамках урока географии и во внеурочной деятельности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Март, МБОУ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Кленовская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основная школа»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Инструменты формирования функциональной грамотности учащихся на уроках географии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83768" y="10527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ШМУ ГЕОГРАФИИ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9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1628800"/>
          <a:ext cx="7920879" cy="1929002"/>
        </p:xfrm>
        <a:graphic>
          <a:graphicData uri="http://schemas.openxmlformats.org/drawingml/2006/table">
            <a:tbl>
              <a:tblPr/>
              <a:tblGrid>
                <a:gridCol w="1103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0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66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7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Время проведения МС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МБОУ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0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ДО «ЦДЮТ»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«Патриотическое врспитание на уроках географии, крымоведения и во внеурочной деятельности» (Волык Н.А., учитель географии МБОУ «Гвардейская школа № 1»)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0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МБОУ ДО «ЦДЮТ»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«Проектно-исследовательская деятельность на уроках географии и во внеурочной деятельности» (Максименко О.А., учитель географии МБОУ «Константиновская школа»</a:t>
                      </a:r>
                    </a:p>
                  </a:txBody>
                  <a:tcPr marL="64704" marR="64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69462"/>
            <a:ext cx="91234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ПЛАНИРОВАНИЕ РАБОТЫ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НА 2023-2024 УЧЕБНЫЙ ГОД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0527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ОБОБЩЕНИЕ ППО</a:t>
            </a:r>
            <a:endParaRPr lang="ru-RU" b="1" dirty="0"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4077072"/>
          <a:ext cx="7992889" cy="2560320"/>
        </p:xfrm>
        <a:graphic>
          <a:graphicData uri="http://schemas.openxmlformats.org/drawingml/2006/table">
            <a:tbl>
              <a:tblPr/>
              <a:tblGrid>
                <a:gridCol w="1114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0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286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5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Время проведения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МБОУ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86715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«Трудовская школа»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Освоение объективных показателей оценки школьных достижений по географии на основе компетентностно-ориентированного подхода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86715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«Партизанская школа им. А.П. Богданова»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557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Освоение объективных показателей оценки школьных достижений по географии на основе компетентностно-ориентированного подхода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86715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«Мирновская школа № 2»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Освоение объективных показателей оценки школьных достижений по географии на основе компетентностно-ориентированного подхода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86715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«Широковская школа»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Освоение объективных показателей оценки школьных достижений по географии на основе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компетентностно-ориентированного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подхода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99792" y="371703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ТЕМАТИЧЕСКИЕ ВЫЕЗДЫ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73350"/>
            <a:ext cx="810770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dirty="0" smtClean="0"/>
              <a:t>По </a:t>
            </a:r>
            <a:r>
              <a:rPr lang="ru-RU" sz="1600" dirty="0"/>
              <a:t>уровню квалификации состав учителей Симферопольского района, осуществляющих преподавание географии в школах в 2020/2021 учебном году,  разделяется следующим образом: </a:t>
            </a:r>
            <a:endParaRPr lang="ru-RU" sz="1600" dirty="0" smtClean="0"/>
          </a:p>
          <a:p>
            <a:r>
              <a:rPr lang="ru-RU" b="1" dirty="0" smtClean="0"/>
              <a:t>- специалисты</a:t>
            </a:r>
            <a:r>
              <a:rPr lang="ru-RU" b="1" dirty="0"/>
              <a:t> высшей категории – 30 учителей (57%);                                                                    </a:t>
            </a:r>
            <a:r>
              <a:rPr lang="ru-RU" b="1" dirty="0" smtClean="0"/>
              <a:t>- специалисты</a:t>
            </a:r>
            <a:r>
              <a:rPr lang="ru-RU" b="1" dirty="0"/>
              <a:t> первой категории – 12 учителей (23%);                                                                       </a:t>
            </a:r>
            <a:r>
              <a:rPr lang="ru-RU" b="1" dirty="0" smtClean="0"/>
              <a:t>- соответствуют</a:t>
            </a:r>
            <a:r>
              <a:rPr lang="ru-RU" b="1" dirty="0"/>
              <a:t> занимаемой должности – 3 учителей  (6%);                                                                      </a:t>
            </a:r>
            <a:r>
              <a:rPr lang="ru-RU" b="1" dirty="0" smtClean="0"/>
              <a:t>- молодые </a:t>
            </a:r>
            <a:r>
              <a:rPr lang="ru-RU" b="1" dirty="0"/>
              <a:t>специалисты – 8 учителей (15%).</a:t>
            </a:r>
          </a:p>
          <a:p>
            <a:endParaRPr lang="ru-RU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9623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</a:rPr>
              <a:t>КАДРОВЫЙ СОСТАВ</a:t>
            </a:r>
            <a:endParaRPr lang="ru-RU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7624" y="29969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60505"/>
              </p:ext>
            </p:extLst>
          </p:nvPr>
        </p:nvGraphicFramePr>
        <p:xfrm>
          <a:off x="1043608" y="2996952"/>
          <a:ext cx="7848872" cy="358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иаграмма" r:id="rId3" imgW="6229466" imgH="3124311" progId="MSGraph.Chart.8">
                  <p:embed/>
                </p:oleObj>
              </mc:Choice>
              <mc:Fallback>
                <p:oleObj name="Диаграмма" r:id="rId3" imgW="6229466" imgH="3124311" progId="MSGraph.Char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996952"/>
                        <a:ext cx="7848872" cy="3580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2627619"/>
            <a:ext cx="657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accent3">
                    <a:lumMod val="75000"/>
                  </a:schemeClr>
                </a:solidFill>
              </a:rPr>
              <a:t>АНАЛИЗ КАДРОВОГО СОСТАВА ПЕДАГОГОВ ЗА ДВА ГОДА</a:t>
            </a:r>
            <a:endParaRPr lang="ru-RU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8472" r="4101" b="2157"/>
          <a:stretch/>
        </p:blipFill>
        <p:spPr bwMode="auto">
          <a:xfrm>
            <a:off x="1691680" y="836713"/>
            <a:ext cx="6733333" cy="521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49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692696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Материально-техническая база в среднем по району составляет </a:t>
            </a:r>
            <a:r>
              <a:rPr lang="ru-RU" b="1" u="sng" dirty="0" smtClean="0"/>
              <a:t>49%</a:t>
            </a:r>
            <a:r>
              <a:rPr lang="ru-RU" b="1" dirty="0" smtClean="0"/>
              <a:t>. </a:t>
            </a:r>
          </a:p>
          <a:p>
            <a:r>
              <a:rPr lang="ru-RU" dirty="0"/>
              <a:t>Анализируя МТБ кабинетов географии по району, можно предложить следующие </a:t>
            </a:r>
            <a:r>
              <a:rPr lang="ru-RU" b="1" u="sng" dirty="0"/>
              <a:t>рекомендации: </a:t>
            </a:r>
            <a:r>
              <a:rPr lang="ru-RU" dirty="0"/>
              <a:t>МБОУ, у которых уровень оснащенности кабинетов ниже, чем по району, необходимо в первую очередь приобрести современные карты, таблицы, заменить/обновить стенды.                                                                                                                                       </a:t>
            </a:r>
          </a:p>
          <a:p>
            <a:r>
              <a:rPr lang="ru-RU" dirty="0"/>
              <a:t>   </a:t>
            </a:r>
            <a:r>
              <a:rPr lang="ru-RU" b="1" i="1" dirty="0"/>
              <a:t>В целом, в большинстве школ района МТБ позволяет качественно выполнять практическую часть предмета. Практическая часть во всех МБОУ Симферопольского района выполняется своевременно и в полном объеме.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623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</a:rPr>
              <a:t>МАТЕРИАЛЬНО-ТЕХНИЧЕСКАЯ БАЗА</a:t>
            </a:r>
            <a:endParaRPr lang="ru-RU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51424"/>
            <a:ext cx="2628640" cy="233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7" y="3212976"/>
            <a:ext cx="6120679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6 сентября 2022 г. N 804</a:t>
            </a: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ПЕРЕЧНЯ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ОБУЧЕНИЯ И ВОСПИТАНИЯ, СООТВЕТСТВУЮЩИХ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УСЛОВИЯМ ОБУЧЕНИЯ, НЕОБХОДИМЫХ ПРИ ОСНАЩЕНИИ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В ЦЕЛЯХ РЕАЛИЗАЦИИ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ГОСУДАРСТВЕННОЙ ПРОГРАММЫ РОССИЙСКОЙ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"РАЗВИТИЕ ОБРАЗОВАНИЯ", НАПРАВЛЕННЫХ НА СОДЕЙСТВИЕ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(СОЗДАНИЕ) В СУБЪЕКТАХ РОССИЙСКОЙ ФЕДЕРАЦИИ НОВЫХ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(ДОПОЛНИТЕЛЬНЫХ) МЕСТ В ОБЩЕОБРАЗОВАТЕЛЬНЫХ ОРГАНИЗАЦИЯХ,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МОДЕРНИЗАЦИЮ ИНФРАСТРУКТУРЫ ОБЩЕГО ОБРАЗОВАНИЯ, ШКОЛЬНЫХ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ОБРАЗОВАНИЯ, КРИТЕРИЕВ ЕГО ФОРМИРОВАНИЯ И ТРЕБОВАНИЙ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ФУНКЦИОНАЛЬНОМУ ОСНАЩЕНИЮ ОБЩЕОБРАЗОВАТЕЛЬНЫХ ОРГАНИЗАЦИЙ,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ОПРЕДЕЛЕНИИ НОРМАТИВА СТОИМОСТИ ОСНАЩЕНИЯ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МЕСТА ОБУЧАЮЩЕГОСЯ УКАЗАННЫМИ СРЕДСТВАМИ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0145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79801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(РМО)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«Особенности преподавания географии, экономики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крымоведения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2022/2023 учебном году» (МБОУ ДО «ЦДЮТ»), где была проанализирована работа РМО за 2021-2022 учебный год, рассматривались актуальные вопросы работы в новом учебном году, особенности ФГОС-3.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(полевая практика)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«Использование краеведческого материала при подготовке и проведении уроков географии,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крымоведения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 внеурочной деятельности», где учителя посетили новый экскурсионный объект – пещеру «Таврида», познакомились с возможностями использования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 и экскурсионного материала на уроках, во внеурочной деятельности.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(РМО)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«Современные подходы к организации УВП в условиях перехода на ФГОС нового поколения на уроках географии» (МБОУ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Новоандреевская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им. В.А. Осипова), где познакомились с практическими аспектами работы в соответствие с требованиями ФГОС-3 в 5-х классах.;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(мастер-класс)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«Формирование предметных компетенций на уроках географии, экономики,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крымоведения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условие обеспечения качества современного образования»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(МБОУ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Широковская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школа»), где учителя познакомились с практическими навыками организации работы по формированию на своих уроках предметных компетенций в области географии (в том числе и естественно-научных компетенций). 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(ЗКС)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«Использование педагогических технологий на уроках географии для формирования финансовой грамотности обучающихся» (МБОУ «Константиновская школа»), где педагоги освоили практические методы  и увидели  современные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педтехнологии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можно использовать на своих уроках для обучения школьников основам финансовой грамотности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</a:rPr>
              <a:t>МЕТОДИЧЕСКАЯ РАБОТА</a:t>
            </a:r>
            <a:endParaRPr lang="ru-RU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</a:rPr>
              <a:t>       ГОД ПЕДАГОГА И НАСТАВНИКА</a:t>
            </a:r>
            <a:endParaRPr lang="ru-RU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196752"/>
            <a:ext cx="784887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(СП)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«Педагогическая мастерская (совместный творческий отчет молодых учителей и их наставников по организации системно-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на уроках географии, экономики,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крымоведения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к ГИА - 2023» (МБОУ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Журавлевская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школа»), где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специалисты продемонстрировали свои навыки, приобретенные за год, показали, как можно реализовать системно-</a:t>
            </a:r>
            <a:r>
              <a:rPr lang="ru-RU" sz="1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своих уроках, а учитель высшей квалификационной категории-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Т.А.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рассказала о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важности наставничества как инструмент становления профессионала и повышения качества образования в школе. </a:t>
            </a:r>
            <a:endPara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 методическая поддержка и консультации для учителя МБОУ «Константиновская школа» -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Максименко О.А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которая стала участником конкурса на присуждение премий лучшим учителям за достижения в педагогической деятельности в 2023 году, а также заняла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в районном этапе Всероссийского конкурса «Педагогический дебют-2023» в номинации «Педагог-наставник».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Максименко О.А. и ее воспитанники приняли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en-US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конкурсе молодежных авторских проектов и проектов в сфере образования, направленных на социально-экономическое развитие российских регионов «Моя стран – моя Россия» (номинация «Моя гордость. Моя малая родина (мой город, мое село»)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одной из целей которого является реализация Указа Президента Российской Федерации от 27 июня 2022 г. № 401 «О проведении в Российской Федерации Года педагога и наставника».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Учитель географии МБОУ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Скворцовская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 -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Черная С.В.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участвовала в качестве докладчика во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форуме обобщения педагогического опыта и наставничества по направлению «Педагог-наставник»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прошел 11.06.2023 на интернет-платформе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Педэксперт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1378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035" y="692696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На </a:t>
            </a:r>
            <a:r>
              <a:rPr lang="ru-RU" dirty="0"/>
              <a:t>заседаниях </a:t>
            </a:r>
            <a:r>
              <a:rPr lang="ru-RU" b="1" dirty="0"/>
              <a:t>экспертной группы </a:t>
            </a:r>
            <a:r>
              <a:rPr lang="ru-RU" dirty="0"/>
              <a:t>учителей географии  рассматривались вопросы о допуске учащихся района к участию в муниципальных этапах всероссийской олимпиады школьников по географии, экономике и краеведению; были подведены итоги муниципального этапа исследовательских краеведческих работ «Отечество», «Крым – 21 век», «Туристско-краеведческие чтения»; </a:t>
            </a:r>
            <a:endParaRPr lang="ru-RU" dirty="0" smtClean="0"/>
          </a:p>
          <a:p>
            <a:r>
              <a:rPr lang="ru-RU" b="1" dirty="0" smtClean="0"/>
              <a:t>проведена </a:t>
            </a:r>
            <a:r>
              <a:rPr lang="ru-RU" b="1" dirty="0"/>
              <a:t>экспертная оценка профессиональной деятельности учителей МБОУ: </a:t>
            </a:r>
            <a:endParaRPr lang="ru-RU" b="1" dirty="0" smtClean="0"/>
          </a:p>
          <a:p>
            <a:r>
              <a:rPr lang="ru-RU" b="1" u="sng" dirty="0"/>
              <a:t>подтвердили высшую категорию – 6 чел. (</a:t>
            </a:r>
            <a:r>
              <a:rPr lang="ru-RU" b="1" u="sng" dirty="0" err="1"/>
              <a:t>Скуратовская</a:t>
            </a:r>
            <a:r>
              <a:rPr lang="ru-RU" b="1" u="sng" dirty="0"/>
              <a:t> Н.В., </a:t>
            </a:r>
            <a:r>
              <a:rPr lang="ru-RU" b="1" u="sng" dirty="0" err="1"/>
              <a:t>Чурсина</a:t>
            </a:r>
            <a:r>
              <a:rPr lang="ru-RU" b="1" u="sng" dirty="0"/>
              <a:t> Н.В., Брыла Т.Н., Введенская М.В., </a:t>
            </a:r>
            <a:r>
              <a:rPr lang="ru-RU" b="1" u="sng" dirty="0" err="1"/>
              <a:t>Тисняк</a:t>
            </a:r>
            <a:r>
              <a:rPr lang="ru-RU" b="1" u="sng" dirty="0"/>
              <a:t> М.Н., Торба В.А.);</a:t>
            </a:r>
          </a:p>
          <a:p>
            <a:r>
              <a:rPr lang="ru-RU" b="1" u="sng" dirty="0"/>
              <a:t>подтвердили первую категорию – 1 чел. (</a:t>
            </a:r>
            <a:r>
              <a:rPr lang="ru-RU" b="1" u="sng" dirty="0" err="1"/>
              <a:t>Молочковская</a:t>
            </a:r>
            <a:r>
              <a:rPr lang="ru-RU" b="1" u="sng" dirty="0"/>
              <a:t> Н.В</a:t>
            </a:r>
            <a:r>
              <a:rPr lang="ru-RU" b="1" u="sng" dirty="0" smtClean="0"/>
              <a:t>.);</a:t>
            </a:r>
          </a:p>
          <a:p>
            <a:r>
              <a:rPr lang="ru-RU" b="1" u="sng" dirty="0"/>
              <a:t>повысили категорию – 2 человека (Черная С.В. – присвоена высшая категория, </a:t>
            </a:r>
            <a:r>
              <a:rPr lang="ru-RU" b="1" u="sng" dirty="0" err="1"/>
              <a:t>Спильная</a:t>
            </a:r>
            <a:r>
              <a:rPr lang="ru-RU" b="1" u="sng" dirty="0"/>
              <a:t> О.О. – присвоена первая категория</a:t>
            </a:r>
            <a:r>
              <a:rPr lang="ru-RU" b="1" u="sng" dirty="0" smtClean="0"/>
              <a:t>).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отчетный период  проведены </a:t>
            </a:r>
            <a:r>
              <a:rPr lang="ru-RU" b="1" dirty="0"/>
              <a:t>заседания ТГ, </a:t>
            </a:r>
            <a:r>
              <a:rPr lang="ru-RU" dirty="0"/>
              <a:t>на которых рассматривались вопросы по подготовке к всероссийским олимпиадам школьников по географии, экономике и краеведению (составление заданий </a:t>
            </a:r>
            <a:r>
              <a:rPr lang="ru-RU" dirty="0" smtClean="0"/>
              <a:t>школьного</a:t>
            </a:r>
          </a:p>
          <a:p>
            <a:r>
              <a:rPr lang="ru-RU" dirty="0" smtClean="0"/>
              <a:t> </a:t>
            </a:r>
            <a:r>
              <a:rPr lang="ru-RU" dirty="0"/>
              <a:t>этапа олимпиад); составлялись задания муниципального </a:t>
            </a:r>
            <a:endParaRPr lang="ru-RU" dirty="0" smtClean="0"/>
          </a:p>
          <a:p>
            <a:r>
              <a:rPr lang="ru-RU" dirty="0" smtClean="0"/>
              <a:t>этапа </a:t>
            </a:r>
            <a:r>
              <a:rPr lang="ru-RU" dirty="0"/>
              <a:t>МАН.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9" y="18286"/>
            <a:ext cx="9144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7750"/>
            <a:ext cx="2347022" cy="2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0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089" y="980728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Тематические выезды </a:t>
            </a:r>
            <a:r>
              <a:rPr lang="ru-RU" b="1" dirty="0" smtClean="0"/>
              <a:t> </a:t>
            </a:r>
            <a:r>
              <a:rPr lang="ru-RU" b="1" dirty="0"/>
              <a:t>по </a:t>
            </a:r>
            <a:r>
              <a:rPr lang="ru-RU" b="1" dirty="0" smtClean="0"/>
              <a:t>вопросу </a:t>
            </a:r>
            <a:r>
              <a:rPr lang="ru-RU" b="1" u="sng" dirty="0"/>
              <a:t>«Формирование гражданственности и патриотизма учащихся на основе создания географического образа своей Родины» </a:t>
            </a:r>
            <a:r>
              <a:rPr lang="ru-RU" dirty="0"/>
              <a:t>осуществлялись в МБОУ: </a:t>
            </a:r>
            <a:r>
              <a:rPr lang="ru-RU" b="1" u="sng" dirty="0"/>
              <a:t>«Гвардейская школа № 1», «Николаевская школа», «</a:t>
            </a:r>
            <a:r>
              <a:rPr lang="ru-RU" b="1" u="sng" dirty="0" err="1"/>
              <a:t>Новоселовская</a:t>
            </a:r>
            <a:r>
              <a:rPr lang="ru-RU" b="1" u="sng" dirty="0"/>
              <a:t> школа», «</a:t>
            </a:r>
            <a:r>
              <a:rPr lang="ru-RU" b="1" u="sng" dirty="0" err="1"/>
              <a:t>Чистенская</a:t>
            </a:r>
            <a:r>
              <a:rPr lang="ru-RU" b="1" u="sng" dirty="0"/>
              <a:t> школа-гимназия им. И.С. Тарасюка», «Первомайская школа».</a:t>
            </a:r>
            <a:r>
              <a:rPr lang="ru-RU" dirty="0"/>
              <a:t> Данный вопрос обсуждался на совещании завучей в апреле 2023 года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В целом, можно сделать вывод, что вопросу воспитания гражданственности и патриотизма на основе создания географического образа своей Родины в МБОУ Симферопольского района уделяется </a:t>
            </a:r>
            <a:r>
              <a:rPr lang="ru-RU" b="1" u="sng" dirty="0"/>
              <a:t>достаточное внимание. </a:t>
            </a:r>
          </a:p>
          <a:p>
            <a:endParaRPr lang="ru-RU" b="1" dirty="0" smtClean="0"/>
          </a:p>
          <a:p>
            <a:r>
              <a:rPr lang="ru-RU" b="1" i="1" dirty="0"/>
              <a:t> </a:t>
            </a:r>
            <a:r>
              <a:rPr lang="ru-RU" b="1" i="1" dirty="0" smtClean="0"/>
              <a:t>   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  </a:t>
            </a:r>
            <a:endParaRPr lang="ru-RU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231428"/>
            <a:ext cx="9144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46" y="3512641"/>
            <a:ext cx="3460936" cy="334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4831</Words>
  <Application>Microsoft Office PowerPoint</Application>
  <PresentationFormat>Экран (4:3)</PresentationFormat>
  <Paragraphs>617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Солнцестояние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Задача учебного курса «Индивидуальный проект» - обеспечить обучающимся опыт конструирования социального выбора и прогнозирования личного успеха в интересующей сфере деятельности.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Classroom-16</cp:lastModifiedBy>
  <cp:revision>53</cp:revision>
  <dcterms:created xsi:type="dcterms:W3CDTF">2021-08-20T08:13:42Z</dcterms:created>
  <dcterms:modified xsi:type="dcterms:W3CDTF">2023-08-23T09:04:15Z</dcterms:modified>
</cp:coreProperties>
</file>