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2"/>
  </p:notesMasterIdLst>
  <p:sldIdLst>
    <p:sldId id="277" r:id="rId2"/>
    <p:sldId id="292" r:id="rId3"/>
    <p:sldId id="256" r:id="rId4"/>
    <p:sldId id="257" r:id="rId5"/>
    <p:sldId id="258" r:id="rId6"/>
    <p:sldId id="259" r:id="rId7"/>
    <p:sldId id="304" r:id="rId8"/>
    <p:sldId id="262" r:id="rId9"/>
    <p:sldId id="263" r:id="rId10"/>
    <p:sldId id="293" r:id="rId11"/>
    <p:sldId id="265" r:id="rId12"/>
    <p:sldId id="294" r:id="rId13"/>
    <p:sldId id="295" r:id="rId14"/>
    <p:sldId id="296" r:id="rId15"/>
    <p:sldId id="297" r:id="rId16"/>
    <p:sldId id="298" r:id="rId17"/>
    <p:sldId id="266" r:id="rId18"/>
    <p:sldId id="299" r:id="rId19"/>
    <p:sldId id="300" r:id="rId20"/>
    <p:sldId id="301" r:id="rId21"/>
    <p:sldId id="267" r:id="rId22"/>
    <p:sldId id="268" r:id="rId23"/>
    <p:sldId id="270" r:id="rId24"/>
    <p:sldId id="271" r:id="rId25"/>
    <p:sldId id="276" r:id="rId26"/>
    <p:sldId id="274" r:id="rId27"/>
    <p:sldId id="302" r:id="rId28"/>
    <p:sldId id="278" r:id="rId29"/>
    <p:sldId id="305" r:id="rId30"/>
    <p:sldId id="306" r:id="rId31"/>
    <p:sldId id="281" r:id="rId32"/>
    <p:sldId id="307" r:id="rId33"/>
    <p:sldId id="284" r:id="rId34"/>
    <p:sldId id="285" r:id="rId35"/>
    <p:sldId id="308" r:id="rId36"/>
    <p:sldId id="288" r:id="rId37"/>
    <p:sldId id="289" r:id="rId38"/>
    <p:sldId id="291" r:id="rId39"/>
    <p:sldId id="303" r:id="rId40"/>
    <p:sldId id="286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1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УУД в</a:t>
            </a:r>
            <a:r>
              <a:rPr lang="ru-RU" sz="1200" b="1" i="1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МБОУ Симферопольского района за три года</a:t>
            </a:r>
            <a:r>
              <a:rPr lang="ru-RU" sz="1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(2020-2023)</a:t>
            </a:r>
          </a:p>
        </c:rich>
      </c:tx>
      <c:layout>
        <c:manualLayout>
          <c:xMode val="edge"/>
          <c:yMode val="edge"/>
          <c:x val="0.10293981481481482"/>
          <c:y val="2.3809523809523808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2020-2021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"5", %</c:v>
                </c:pt>
                <c:pt idx="1">
                  <c:v>"4", %</c:v>
                </c:pt>
                <c:pt idx="2">
                  <c:v>КЗ ("5" + "4"), %</c:v>
                </c:pt>
                <c:pt idx="3">
                  <c:v>"3", %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19</c:v>
                </c:pt>
                <c:pt idx="1">
                  <c:v>45</c:v>
                </c:pt>
                <c:pt idx="2">
                  <c:v>64</c:v>
                </c:pt>
                <c:pt idx="3">
                  <c:v>36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A1E-479E-BBBB-BED0B81216C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2021-2022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"5", %</c:v>
                </c:pt>
                <c:pt idx="1">
                  <c:v>"4", %</c:v>
                </c:pt>
                <c:pt idx="2">
                  <c:v>КЗ ("5" + "4"), %</c:v>
                </c:pt>
                <c:pt idx="3">
                  <c:v>"3", %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23</c:v>
                </c:pt>
                <c:pt idx="1">
                  <c:v>49</c:v>
                </c:pt>
                <c:pt idx="2">
                  <c:v>71</c:v>
                </c:pt>
                <c:pt idx="3">
                  <c:v>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A1E-479E-BBBB-BED0B81216C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2022-2023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"5", %</c:v>
                </c:pt>
                <c:pt idx="1">
                  <c:v>"4", %</c:v>
                </c:pt>
                <c:pt idx="2">
                  <c:v>КЗ ("5" + "4"), %</c:v>
                </c:pt>
                <c:pt idx="3">
                  <c:v>"3", %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25</c:v>
                </c:pt>
                <c:pt idx="1">
                  <c:v>50</c:v>
                </c:pt>
                <c:pt idx="2">
                  <c:v>75</c:v>
                </c:pt>
                <c:pt idx="3">
                  <c:v>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A1E-479E-BBBB-BED0B81216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7650944"/>
        <c:axId val="137652480"/>
      </c:barChart>
      <c:catAx>
        <c:axId val="137650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7652480"/>
        <c:crosses val="autoZero"/>
        <c:auto val="1"/>
        <c:lblAlgn val="ctr"/>
        <c:lblOffset val="100"/>
        <c:noMultiLvlLbl val="0"/>
      </c:catAx>
      <c:valAx>
        <c:axId val="137652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7650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6502151648788823"/>
          <c:y val="0.89912213101021943"/>
          <c:w val="0.43187933301313308"/>
          <c:h val="7.72372070512462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1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КЗ ШНОР за два года (2021-2023)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КЗ 2021-2022, %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Залесская школа</c:v>
                </c:pt>
                <c:pt idx="1">
                  <c:v>Маленская школа</c:v>
                </c:pt>
                <c:pt idx="2">
                  <c:v>Пожарская школа</c:v>
                </c:pt>
                <c:pt idx="3">
                  <c:v>Чайкинская школа</c:v>
                </c:pt>
                <c:pt idx="4">
                  <c:v>Мазанская школа</c:v>
                </c:pt>
                <c:pt idx="5">
                  <c:v>Укромновская школа</c:v>
                </c:pt>
                <c:pt idx="6">
                  <c:v>Кленовская основная школа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55</c:v>
                </c:pt>
                <c:pt idx="1">
                  <c:v>61</c:v>
                </c:pt>
                <c:pt idx="2">
                  <c:v>82</c:v>
                </c:pt>
                <c:pt idx="3">
                  <c:v>69</c:v>
                </c:pt>
                <c:pt idx="4">
                  <c:v>59</c:v>
                </c:pt>
                <c:pt idx="5">
                  <c:v>63</c:v>
                </c:pt>
                <c:pt idx="6">
                  <c:v>69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ECD-4DA0-9E96-67E8CE71E8E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КЗ 2022-2023, 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Залесская школа</c:v>
                </c:pt>
                <c:pt idx="1">
                  <c:v>Маленская школа</c:v>
                </c:pt>
                <c:pt idx="2">
                  <c:v>Пожарская школа</c:v>
                </c:pt>
                <c:pt idx="3">
                  <c:v>Чайкинская школа</c:v>
                </c:pt>
                <c:pt idx="4">
                  <c:v>Мазанская школа</c:v>
                </c:pt>
                <c:pt idx="5">
                  <c:v>Укромновская школа</c:v>
                </c:pt>
                <c:pt idx="6">
                  <c:v>Кленовская основная школа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55</c:v>
                </c:pt>
                <c:pt idx="1">
                  <c:v>66</c:v>
                </c:pt>
                <c:pt idx="2">
                  <c:v>92</c:v>
                </c:pt>
                <c:pt idx="3">
                  <c:v>77</c:v>
                </c:pt>
                <c:pt idx="4">
                  <c:v>70</c:v>
                </c:pt>
                <c:pt idx="5">
                  <c:v>81</c:v>
                </c:pt>
                <c:pt idx="6">
                  <c:v>67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ECD-4DA0-9E96-67E8CE71E8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3328256"/>
        <c:axId val="153338240"/>
      </c:barChart>
      <c:catAx>
        <c:axId val="153328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3338240"/>
        <c:crosses val="autoZero"/>
        <c:auto val="1"/>
        <c:lblAlgn val="ctr"/>
        <c:lblOffset val="100"/>
        <c:noMultiLvlLbl val="0"/>
      </c:catAx>
      <c:valAx>
        <c:axId val="1533382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3328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4D6606-F2D4-4421-B0D8-E5B7A2815CD6}" type="datetimeFigureOut">
              <a:rPr lang="ru-RU" smtClean="0"/>
              <a:pPr/>
              <a:t>23.08.2023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DC14FB-2CDA-4381-B867-966E0C164E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356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23.08.2023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23.08.2023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9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0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1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2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fpu.edu.ru/textbook/1292" TargetMode="Externa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67744" y="364014"/>
            <a:ext cx="4608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6600"/>
                </a:solidFill>
                <a:latin typeface="Candara" pitchFamily="34" charset="0"/>
              </a:rPr>
              <a:t>23.08.2023</a:t>
            </a:r>
            <a:endParaRPr lang="ru-RU" sz="3200" b="1" dirty="0">
              <a:solidFill>
                <a:srgbClr val="006600"/>
              </a:solidFill>
              <a:latin typeface="Candar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608" y="1988840"/>
            <a:ext cx="75608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6600"/>
                </a:solidFill>
                <a:latin typeface="Monotype Corsiva" pitchFamily="66" charset="0"/>
              </a:rPr>
              <a:t>ОСОБЕННОСТИ </a:t>
            </a:r>
            <a:r>
              <a:rPr lang="ru-RU" sz="4000" b="1" smtClean="0">
                <a:solidFill>
                  <a:srgbClr val="006600"/>
                </a:solidFill>
                <a:latin typeface="Monotype Corsiva" pitchFamily="66" charset="0"/>
              </a:rPr>
              <a:t>ПРЕПОДАВАНИЯ  ГЕОГРАФИИ </a:t>
            </a:r>
            <a:endParaRPr lang="ru-RU" sz="4000" b="1" dirty="0" smtClean="0">
              <a:solidFill>
                <a:srgbClr val="006600"/>
              </a:solidFill>
              <a:latin typeface="Monotype Corsiva" pitchFamily="66" charset="0"/>
            </a:endParaRPr>
          </a:p>
          <a:p>
            <a:pPr algn="ctr"/>
            <a:r>
              <a:rPr lang="ru-RU" sz="4000" b="1" dirty="0" smtClean="0">
                <a:solidFill>
                  <a:srgbClr val="006600"/>
                </a:solidFill>
                <a:latin typeface="Monotype Corsiva" pitchFamily="66" charset="0"/>
              </a:rPr>
              <a:t>В 2023-2024  УЧЕБНОМ  ГОДУ</a:t>
            </a:r>
            <a:endParaRPr lang="ru-RU" sz="4000" b="1" dirty="0">
              <a:solidFill>
                <a:srgbClr val="006600"/>
              </a:solidFill>
              <a:latin typeface="Monotype Corsiva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078236"/>
            <a:ext cx="8352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РМО УЧИТЕЛЕЙ ГЕОГРАФИИ </a:t>
            </a:r>
            <a:endParaRPr lang="ru-RU" sz="2400" b="1" i="1" u="sng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48064" y="5949280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МЕТОДИСТ МБОУ ДО «ЦДЮТ» </a:t>
            </a:r>
          </a:p>
          <a:p>
            <a:pPr algn="r"/>
            <a:r>
              <a:rPr lang="ru-RU" b="1" dirty="0" smtClean="0">
                <a:solidFill>
                  <a:srgbClr val="002060"/>
                </a:solidFill>
              </a:rPr>
              <a:t>ВАСИЛЕВИЧ О.С</a:t>
            </a:r>
            <a:r>
              <a:rPr lang="ru-RU" b="1" dirty="0" smtClean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426208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1196752"/>
            <a:ext cx="748883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Мастерство и профессионализм учителей географии Симферопольского района отмечен на самом высоком уровне. В этом учебном году </a:t>
            </a:r>
            <a:r>
              <a:rPr lang="ru-RU" b="1" dirty="0"/>
              <a:t>по распоряжениям Главы и  Председателя Государственного Совета Республики Крым за весомый личный вклад в становление и развитие Республики Крым, многолетний добросовестный труд, высокий профессионализм были награждены: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u="sng" dirty="0"/>
              <a:t>Рыбина Л.М., учитель географии МБОУ «</a:t>
            </a:r>
            <a:r>
              <a:rPr lang="ru-RU" b="1" u="sng" dirty="0" err="1"/>
              <a:t>Чистенская</a:t>
            </a:r>
            <a:r>
              <a:rPr lang="ru-RU" b="1" u="sng" dirty="0"/>
              <a:t> школа-гимназия им. И.С. Тарасюка» (премия Государственного Совета Республики Крым);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u="sng" dirty="0" err="1"/>
              <a:t>Чурсина</a:t>
            </a:r>
            <a:r>
              <a:rPr lang="ru-RU" b="1" u="sng" dirty="0"/>
              <a:t> Н.В., учитель географии МБОУ «</a:t>
            </a:r>
            <a:r>
              <a:rPr lang="ru-RU" b="1" u="sng" dirty="0" err="1"/>
              <a:t>Родниковская</a:t>
            </a:r>
            <a:r>
              <a:rPr lang="ru-RU" b="1" u="sng" dirty="0"/>
              <a:t> школа» (благодарность Главы Республики Крым);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u="sng" dirty="0" err="1"/>
              <a:t>Волык</a:t>
            </a:r>
            <a:r>
              <a:rPr lang="ru-RU" b="1" u="sng" dirty="0"/>
              <a:t> Н.А., учитель географии МБОУ «Гвардейская школа № 1» (благодарность Главы Республики Крым);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u="sng" dirty="0"/>
              <a:t>Василевич О.С., учитель географии МБОУ «</a:t>
            </a:r>
            <a:r>
              <a:rPr lang="ru-RU" b="1" u="sng" dirty="0" err="1"/>
              <a:t>Мирновская</a:t>
            </a:r>
            <a:r>
              <a:rPr lang="ru-RU" b="1" u="sng" dirty="0"/>
              <a:t> школа № 2» (благодарность Председателя Государственного Совета Республики Крым).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260648"/>
            <a:ext cx="9144000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Arial Black" panose="020B0A04020102020204" pitchFamily="34" charset="0"/>
              </a:rPr>
              <a:t>НАГРАЖДЕНИЕ УЧИТЕЛЕЙ</a:t>
            </a:r>
            <a:endParaRPr lang="ru-RU" sz="2400" b="1" dirty="0">
              <a:solidFill>
                <a:srgbClr val="0066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999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671691"/>
            <a:ext cx="8856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                                                                                                                                                                   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8023" y="75290"/>
            <a:ext cx="914400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>
                <a:solidFill>
                  <a:srgbClr val="006600"/>
                </a:solidFill>
                <a:latin typeface="Arial Black" pitchFamily="34" charset="0"/>
              </a:rPr>
              <a:t>ВсОШ</a:t>
            </a:r>
            <a:r>
              <a:rPr lang="ru-RU" sz="2800" b="1" dirty="0">
                <a:solidFill>
                  <a:srgbClr val="006600"/>
                </a:solidFill>
                <a:latin typeface="Arial Black" pitchFamily="34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Arial Black" pitchFamily="34" charset="0"/>
              </a:rPr>
              <a:t>– ГЕОГРАФИЯ</a:t>
            </a:r>
            <a:endParaRPr lang="ru-RU" sz="2800" b="1" dirty="0">
              <a:solidFill>
                <a:srgbClr val="006600"/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92696"/>
            <a:ext cx="91440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</a:t>
            </a:r>
            <a:r>
              <a:rPr lang="ru-RU" dirty="0" smtClean="0"/>
              <a:t>На </a:t>
            </a:r>
            <a:r>
              <a:rPr lang="ru-RU" b="1" u="sng" dirty="0" smtClean="0"/>
              <a:t>муниципальный этап олимпиады по географии </a:t>
            </a:r>
            <a:r>
              <a:rPr lang="ru-RU" dirty="0" smtClean="0"/>
              <a:t>было приглашено 46 обучающихся – победителей и призеров школьного этапа из 25 МБОУ Симферопольского района, из них участвовало 40 человек.                                                                                                                                           </a:t>
            </a:r>
          </a:p>
          <a:p>
            <a:r>
              <a:rPr lang="ru-RU" dirty="0" smtClean="0"/>
              <a:t>      Лучшие результаты  в личном первенстве показали:</a:t>
            </a:r>
          </a:p>
          <a:p>
            <a:r>
              <a:rPr lang="ru-RU" b="1" i="1" dirty="0" err="1" smtClean="0"/>
              <a:t>Леманов</a:t>
            </a:r>
            <a:r>
              <a:rPr lang="ru-RU" b="1" i="1" dirty="0" smtClean="0"/>
              <a:t> Артем, обучающийся 7 класса МБОУ «Кубанская школа им. С.П. Королева»   (1 место в МЭ);</a:t>
            </a:r>
            <a:endParaRPr lang="ru-RU" dirty="0" smtClean="0"/>
          </a:p>
          <a:p>
            <a:r>
              <a:rPr lang="ru-RU" b="1" i="1" dirty="0" err="1" smtClean="0"/>
              <a:t>Багирова</a:t>
            </a:r>
            <a:r>
              <a:rPr lang="ru-RU" b="1" i="1" dirty="0" smtClean="0"/>
              <a:t> </a:t>
            </a:r>
            <a:r>
              <a:rPr lang="ru-RU" b="1" i="1" dirty="0" err="1" smtClean="0"/>
              <a:t>Ваджия</a:t>
            </a:r>
            <a:r>
              <a:rPr lang="ru-RU" b="1" i="1" dirty="0" smtClean="0"/>
              <a:t>, обучающаяся 8 класса МБОУ «Лицей»  (1 место в МЭ); </a:t>
            </a:r>
            <a:endParaRPr lang="ru-RU" dirty="0" smtClean="0"/>
          </a:p>
          <a:p>
            <a:r>
              <a:rPr lang="ru-RU" b="1" i="1" dirty="0" err="1" smtClean="0"/>
              <a:t>Стаднийчук</a:t>
            </a:r>
            <a:r>
              <a:rPr lang="ru-RU" b="1" i="1" dirty="0" smtClean="0"/>
              <a:t> Даниил, обучающийся 7 класса МБОУ «Николаевская школа» (1 место в МЭ).</a:t>
            </a:r>
            <a:r>
              <a:rPr lang="ru-RU" dirty="0" smtClean="0"/>
              <a:t>  </a:t>
            </a:r>
          </a:p>
          <a:p>
            <a:r>
              <a:rPr lang="ru-RU" b="1" i="1" dirty="0" smtClean="0"/>
              <a:t>     Призерами муниципального этапа </a:t>
            </a:r>
            <a:r>
              <a:rPr lang="ru-RU" b="1" i="1" dirty="0" err="1" smtClean="0"/>
              <a:t>ВсОШ</a:t>
            </a:r>
            <a:r>
              <a:rPr lang="ru-RU" b="1" i="1" dirty="0" smtClean="0"/>
              <a:t> по географии</a:t>
            </a:r>
            <a:r>
              <a:rPr lang="ru-RU" dirty="0" smtClean="0"/>
              <a:t> стали учащиеся:</a:t>
            </a:r>
          </a:p>
          <a:p>
            <a:r>
              <a:rPr lang="ru-RU" b="1" i="1" dirty="0" smtClean="0"/>
              <a:t>Жуков Ростислав Михайлович, обучающийся 7 класса МБОУ «</a:t>
            </a:r>
            <a:r>
              <a:rPr lang="ru-RU" b="1" i="1" dirty="0" err="1" smtClean="0"/>
              <a:t>Молодежненская</a:t>
            </a:r>
            <a:r>
              <a:rPr lang="ru-RU" b="1" i="1" dirty="0" smtClean="0"/>
              <a:t> школа № 2» (руководитель – Зиновьева Е.М.);</a:t>
            </a:r>
            <a:endParaRPr lang="ru-RU" dirty="0" smtClean="0"/>
          </a:p>
          <a:p>
            <a:r>
              <a:rPr lang="ru-RU" b="1" i="1" dirty="0" smtClean="0"/>
              <a:t>Божко Алексей Вячеславович, обучающийся 7 класса МБОУ «</a:t>
            </a:r>
            <a:r>
              <a:rPr lang="ru-RU" b="1" i="1" dirty="0" err="1" smtClean="0"/>
              <a:t>Родниковская</a:t>
            </a:r>
            <a:r>
              <a:rPr lang="ru-RU" b="1" i="1" dirty="0" smtClean="0"/>
              <a:t> школа-гимназия» (руководитель – </a:t>
            </a:r>
            <a:r>
              <a:rPr lang="ru-RU" b="1" i="1" dirty="0" err="1" smtClean="0"/>
              <a:t>Чурсина</a:t>
            </a:r>
            <a:r>
              <a:rPr lang="ru-RU" b="1" i="1" dirty="0" smtClean="0"/>
              <a:t> Н.В.);</a:t>
            </a:r>
            <a:endParaRPr lang="ru-RU" dirty="0" smtClean="0"/>
          </a:p>
          <a:p>
            <a:r>
              <a:rPr lang="ru-RU" b="1" i="1" dirty="0" smtClean="0"/>
              <a:t>Николаев Илья Романович, обучающийся 10 класса МБОУ «Лицей Крымской Весны» (руководитель – </a:t>
            </a:r>
            <a:r>
              <a:rPr lang="ru-RU" b="1" i="1" dirty="0" err="1" smtClean="0"/>
              <a:t>Коткова</a:t>
            </a:r>
            <a:r>
              <a:rPr lang="ru-RU" b="1" i="1" dirty="0" smtClean="0"/>
              <a:t> Н.В., 3 место в МЭ), который стал участником республиканского этапа;</a:t>
            </a:r>
            <a:endParaRPr lang="ru-RU" dirty="0" smtClean="0"/>
          </a:p>
          <a:p>
            <a:r>
              <a:rPr lang="ru-RU" b="1" i="1" dirty="0" smtClean="0"/>
              <a:t>Шевцов Роман Михайлович, обучающийся 10 класса МБОУ «Партизанская школа им. А.П. Богданова» (руководитель – </a:t>
            </a:r>
            <a:r>
              <a:rPr lang="ru-RU" b="1" i="1" dirty="0" err="1" smtClean="0"/>
              <a:t>Широкожухина</a:t>
            </a:r>
            <a:r>
              <a:rPr lang="ru-RU" b="1" i="1" dirty="0" smtClean="0"/>
              <a:t> Е.А.);</a:t>
            </a:r>
            <a:endParaRPr lang="ru-RU" dirty="0" smtClean="0"/>
          </a:p>
          <a:p>
            <a:r>
              <a:rPr lang="ru-RU" b="1" i="1" dirty="0" err="1" smtClean="0"/>
              <a:t>Абдулжемилев</a:t>
            </a:r>
            <a:r>
              <a:rPr lang="ru-RU" b="1" i="1" dirty="0" smtClean="0"/>
              <a:t> </a:t>
            </a:r>
            <a:r>
              <a:rPr lang="ru-RU" b="1" i="1" dirty="0" err="1" smtClean="0"/>
              <a:t>Ильяс</a:t>
            </a:r>
            <a:r>
              <a:rPr lang="ru-RU" b="1" i="1" dirty="0" smtClean="0"/>
              <a:t> </a:t>
            </a:r>
            <a:r>
              <a:rPr lang="ru-RU" b="1" i="1" dirty="0" err="1" smtClean="0"/>
              <a:t>Изетович</a:t>
            </a:r>
            <a:r>
              <a:rPr lang="ru-RU" b="1" i="1" dirty="0" smtClean="0"/>
              <a:t>, обучающийся 11 класса МБОУ «</a:t>
            </a:r>
            <a:r>
              <a:rPr lang="ru-RU" b="1" i="1" dirty="0" err="1" smtClean="0"/>
              <a:t>Чистенская</a:t>
            </a:r>
            <a:r>
              <a:rPr lang="ru-RU" b="1" i="1" dirty="0" smtClean="0"/>
              <a:t> школа-гимназия им. И.С. Тарасюка» (руководитель – </a:t>
            </a:r>
            <a:r>
              <a:rPr lang="ru-RU" b="1" i="1" dirty="0" err="1" smtClean="0"/>
              <a:t>Аблякимов</a:t>
            </a:r>
            <a:r>
              <a:rPr lang="ru-RU" b="1" i="1" dirty="0" smtClean="0"/>
              <a:t> А.Д., 3 место в МЭ), который стал участником республиканского этапа.     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1003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836712"/>
            <a:ext cx="784887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 Самые низкие результаты показали учащиеся 9-х классов</a:t>
            </a:r>
            <a:r>
              <a:rPr lang="ru-RU" sz="2000" dirty="0" smtClean="0"/>
              <a:t>, где нет ни одного призера муниципального этапа. </a:t>
            </a:r>
          </a:p>
          <a:p>
            <a:r>
              <a:rPr lang="ru-RU" sz="2000" dirty="0" smtClean="0"/>
              <a:t>      </a:t>
            </a:r>
            <a:r>
              <a:rPr lang="ru-RU" sz="2000" b="1" i="1" dirty="0" smtClean="0"/>
              <a:t>Невысокий уровень знаний в личном зачете показали обучающиеся 8-10 классов МБОУ «</a:t>
            </a:r>
            <a:r>
              <a:rPr lang="ru-RU" sz="2000" b="1" i="1" dirty="0" err="1" smtClean="0"/>
              <a:t>Урожайновская</a:t>
            </a:r>
            <a:r>
              <a:rPr lang="ru-RU" sz="2000" b="1" i="1" dirty="0" smtClean="0"/>
              <a:t> школа им. К.В. Варлыгина» (23,5 балла из 100; 19,5 баллов из 104; 21,5 баллов из 122), 9 класса МБОУ «Гвардейская школа-гимназия № 3» (9 баллов из 104), 11 класса МБОУ «</a:t>
            </a:r>
            <a:r>
              <a:rPr lang="ru-RU" sz="2000" b="1" i="1" dirty="0" err="1" smtClean="0"/>
              <a:t>Заречненская</a:t>
            </a:r>
            <a:r>
              <a:rPr lang="ru-RU" sz="2000" b="1" i="1" dirty="0" smtClean="0"/>
              <a:t> школа» (15 баллов из 142).</a:t>
            </a:r>
            <a:endParaRPr lang="ru-RU" sz="2000" dirty="0" smtClean="0"/>
          </a:p>
          <a:p>
            <a:r>
              <a:rPr lang="ru-RU" sz="2000" dirty="0" smtClean="0"/>
              <a:t>     Низкая результативность олимпиады по географии в 8-9 классах МБОУ Симферопольского района  так же свидетельствует о  недостаточной работе учителей  с одаренными учащимися и недостаточном контроле со стороны администрации за качеством подготовки к всероссийским олимпиадам школьников по предметам.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8023" y="75290"/>
            <a:ext cx="914400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>
                <a:solidFill>
                  <a:srgbClr val="006600"/>
                </a:solidFill>
                <a:latin typeface="Arial Black" pitchFamily="34" charset="0"/>
              </a:rPr>
              <a:t>ВсОШ</a:t>
            </a:r>
            <a:r>
              <a:rPr lang="ru-RU" sz="2800" b="1" dirty="0">
                <a:solidFill>
                  <a:srgbClr val="006600"/>
                </a:solidFill>
                <a:latin typeface="Arial Black" pitchFamily="34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Arial Black" pitchFamily="34" charset="0"/>
              </a:rPr>
              <a:t>– ГЕОГРАФИЯ</a:t>
            </a:r>
            <a:endParaRPr lang="ru-RU" sz="2800" b="1" dirty="0">
              <a:solidFill>
                <a:srgbClr val="0066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8433" name="Object 1"/>
          <p:cNvGraphicFramePr>
            <a:graphicFrameLocks noChangeAspect="1"/>
          </p:cNvGraphicFramePr>
          <p:nvPr/>
        </p:nvGraphicFramePr>
        <p:xfrm>
          <a:off x="646245" y="1268760"/>
          <a:ext cx="8497755" cy="4896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8" name="Диаграмма" r:id="rId3" imgW="6086387" imgH="2266998" progId="MSGraph.Chart.8">
                  <p:embed/>
                </p:oleObj>
              </mc:Choice>
              <mc:Fallback>
                <p:oleObj name="Диаграмма" r:id="rId3" imgW="6086387" imgH="2266998" progId="MSGraph.Chart.8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9525"/>
                      <a:stretch>
                        <a:fillRect/>
                      </a:stretch>
                    </p:blipFill>
                    <p:spPr bwMode="auto">
                      <a:xfrm>
                        <a:off x="646245" y="1268760"/>
                        <a:ext cx="8497755" cy="489654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023" y="75290"/>
            <a:ext cx="9144000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6600"/>
                </a:solidFill>
                <a:latin typeface="Arial Black" pitchFamily="34" charset="0"/>
              </a:rPr>
              <a:t>ДИНАМИКА РЕЗУЛЬТАТОВ </a:t>
            </a:r>
            <a:r>
              <a:rPr lang="ru-RU" sz="2800" b="1" dirty="0" err="1" smtClean="0">
                <a:solidFill>
                  <a:srgbClr val="006600"/>
                </a:solidFill>
                <a:latin typeface="Arial Black" pitchFamily="34" charset="0"/>
              </a:rPr>
              <a:t>ВсОШ</a:t>
            </a:r>
            <a:r>
              <a:rPr lang="ru-RU" sz="2800" b="1" dirty="0" smtClean="0">
                <a:solidFill>
                  <a:srgbClr val="006600"/>
                </a:solidFill>
                <a:latin typeface="Arial Black" pitchFamily="34" charset="0"/>
              </a:rPr>
              <a:t> ПО ГЕОГРАФИИ ЗА ДВА ГОДА</a:t>
            </a:r>
            <a:endParaRPr lang="ru-RU" sz="2800" b="1" dirty="0">
              <a:solidFill>
                <a:srgbClr val="0066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023" y="75290"/>
            <a:ext cx="914400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>
                <a:solidFill>
                  <a:srgbClr val="006600"/>
                </a:solidFill>
                <a:latin typeface="Arial Black" pitchFamily="34" charset="0"/>
              </a:rPr>
              <a:t>ВсОШ</a:t>
            </a:r>
            <a:r>
              <a:rPr lang="ru-RU" sz="2800" b="1" dirty="0">
                <a:solidFill>
                  <a:srgbClr val="006600"/>
                </a:solidFill>
                <a:latin typeface="Arial Black" pitchFamily="34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Arial Black" pitchFamily="34" charset="0"/>
              </a:rPr>
              <a:t>– КРАЕВЕДЕНИЕ</a:t>
            </a:r>
            <a:endParaRPr lang="ru-RU" sz="2800" b="1" dirty="0">
              <a:solidFill>
                <a:srgbClr val="006600"/>
              </a:solidFill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908720"/>
            <a:ext cx="849694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На </a:t>
            </a:r>
            <a:r>
              <a:rPr lang="ru-RU" sz="1600" b="1" dirty="0" smtClean="0"/>
              <a:t>муниципальный этап олимпиады по краеведению </a:t>
            </a:r>
            <a:r>
              <a:rPr lang="ru-RU" sz="1600" dirty="0" smtClean="0"/>
              <a:t>было приглашено 19 обучающихся – победителей и призеров школьного этапа из 18 МБОУ Симферопольского района, из них участвовало 16 человек.                                                                                                                                </a:t>
            </a:r>
          </a:p>
          <a:p>
            <a:r>
              <a:rPr lang="ru-RU" sz="1600" dirty="0" smtClean="0"/>
              <a:t>    Самые высокие  результаты показали учащиеся МБОУ:  </a:t>
            </a:r>
          </a:p>
          <a:p>
            <a:r>
              <a:rPr lang="ru-RU" sz="1600" b="1" i="1" dirty="0" smtClean="0"/>
              <a:t>Бойко Андрей </a:t>
            </a:r>
            <a:r>
              <a:rPr lang="ru-RU" sz="1600" b="1" i="1" dirty="0" err="1" smtClean="0"/>
              <a:t>Евгениевич</a:t>
            </a:r>
            <a:r>
              <a:rPr lang="ru-RU" sz="1600" b="1" i="1" dirty="0" smtClean="0"/>
              <a:t>, учащийся 8 класса МБОУ «</a:t>
            </a:r>
            <a:r>
              <a:rPr lang="ru-RU" sz="1600" b="1" i="1" dirty="0" err="1" smtClean="0"/>
              <a:t>Родниковская</a:t>
            </a:r>
            <a:r>
              <a:rPr lang="ru-RU" sz="1600" b="1" i="1" dirty="0" smtClean="0"/>
              <a:t> школа-гимназия» (руководитель – </a:t>
            </a:r>
            <a:r>
              <a:rPr lang="ru-RU" sz="1600" b="1" i="1" dirty="0" err="1" smtClean="0"/>
              <a:t>Чурсина</a:t>
            </a:r>
            <a:r>
              <a:rPr lang="ru-RU" sz="1600" b="1" i="1" dirty="0" smtClean="0"/>
              <a:t> Н.В., 2 место в МЭ, который занял 2 место в РЭ);</a:t>
            </a:r>
            <a:endParaRPr lang="ru-RU" sz="1600" dirty="0" smtClean="0"/>
          </a:p>
          <a:p>
            <a:r>
              <a:rPr lang="ru-RU" sz="1600" b="1" i="1" dirty="0" err="1" smtClean="0"/>
              <a:t>Салединова</a:t>
            </a:r>
            <a:r>
              <a:rPr lang="ru-RU" sz="1600" b="1" i="1" dirty="0" smtClean="0"/>
              <a:t> </a:t>
            </a:r>
            <a:r>
              <a:rPr lang="ru-RU" sz="1600" b="1" i="1" dirty="0" err="1" smtClean="0"/>
              <a:t>Эльзара</a:t>
            </a:r>
            <a:r>
              <a:rPr lang="ru-RU" sz="1600" b="1" i="1" dirty="0" smtClean="0"/>
              <a:t> </a:t>
            </a:r>
            <a:r>
              <a:rPr lang="ru-RU" sz="1600" b="1" i="1" dirty="0" err="1" smtClean="0"/>
              <a:t>Наримановна</a:t>
            </a:r>
            <a:r>
              <a:rPr lang="ru-RU" sz="1600" b="1" i="1" dirty="0" smtClean="0"/>
              <a:t>, учащаяся 8 класса МБОУ «</a:t>
            </a:r>
            <a:r>
              <a:rPr lang="ru-RU" sz="1600" b="1" i="1" dirty="0" err="1" smtClean="0"/>
              <a:t>Денисовская</a:t>
            </a:r>
            <a:r>
              <a:rPr lang="ru-RU" sz="1600" b="1" i="1" dirty="0" smtClean="0"/>
              <a:t> школа» (руководитель – Поварова Т.С., 2 место в МЭ, которая заняла 2 место в РЭ);</a:t>
            </a:r>
            <a:endParaRPr lang="ru-RU" sz="1600" dirty="0" smtClean="0"/>
          </a:p>
          <a:p>
            <a:r>
              <a:rPr lang="ru-RU" sz="1600" b="1" i="1" dirty="0" smtClean="0"/>
              <a:t>Харченко Екатерина Романовна, учащаяся 8 класса МБОУ «</a:t>
            </a:r>
            <a:r>
              <a:rPr lang="ru-RU" sz="1600" b="1" i="1" dirty="0" err="1" smtClean="0"/>
              <a:t>Маленская</a:t>
            </a:r>
            <a:r>
              <a:rPr lang="ru-RU" sz="1600" b="1" i="1" dirty="0" smtClean="0"/>
              <a:t> школа» (руководитель – </a:t>
            </a:r>
            <a:r>
              <a:rPr lang="ru-RU" sz="1600" b="1" i="1" dirty="0" err="1" smtClean="0"/>
              <a:t>Молочковская</a:t>
            </a:r>
            <a:r>
              <a:rPr lang="ru-RU" sz="1600" b="1" i="1" dirty="0" smtClean="0"/>
              <a:t> Н.В., 3 место в МЭ);</a:t>
            </a:r>
            <a:endParaRPr lang="ru-RU" sz="1600" dirty="0" smtClean="0"/>
          </a:p>
          <a:p>
            <a:r>
              <a:rPr lang="ru-RU" sz="1600" b="1" i="1" dirty="0" smtClean="0"/>
              <a:t>Цветкова Вероника Алексеевна, учащаяся 8 класса МБОУ «Николаевская школа» (руководитель – </a:t>
            </a:r>
            <a:r>
              <a:rPr lang="ru-RU" sz="1600" b="1" i="1" dirty="0" err="1" smtClean="0"/>
              <a:t>Зеленица</a:t>
            </a:r>
            <a:r>
              <a:rPr lang="ru-RU" sz="1600" b="1" i="1" dirty="0" smtClean="0"/>
              <a:t> В.А., 3 место в МЭ);</a:t>
            </a:r>
            <a:endParaRPr lang="ru-RU" sz="1600" dirty="0" smtClean="0"/>
          </a:p>
          <a:p>
            <a:r>
              <a:rPr lang="ru-RU" sz="1600" b="1" i="1" dirty="0" smtClean="0"/>
              <a:t>Макуха Злата Романовна, учащаяся 8 класса МБОУ «</a:t>
            </a:r>
            <a:r>
              <a:rPr lang="ru-RU" sz="1600" b="1" i="1" dirty="0" err="1" smtClean="0"/>
              <a:t>Чистенская</a:t>
            </a:r>
            <a:r>
              <a:rPr lang="ru-RU" sz="1600" b="1" i="1" dirty="0" smtClean="0"/>
              <a:t> школа-гимназия им. И.С Тарасюка» (руководитель – Рыбина Л.М., 3 место в МЭ);</a:t>
            </a:r>
            <a:endParaRPr lang="ru-RU" sz="1600" dirty="0" smtClean="0"/>
          </a:p>
          <a:p>
            <a:r>
              <a:rPr lang="ru-RU" sz="1600" b="1" i="1" dirty="0" smtClean="0"/>
              <a:t>Крикун Егор Олегович, учащийся 8 класса  МБОУ «</a:t>
            </a:r>
            <a:r>
              <a:rPr lang="ru-RU" sz="1600" b="1" i="1" dirty="0" err="1" smtClean="0"/>
              <a:t>Широковская</a:t>
            </a:r>
            <a:r>
              <a:rPr lang="ru-RU" sz="1600" b="1" i="1" dirty="0" smtClean="0"/>
              <a:t> школа» (руководитель – </a:t>
            </a:r>
            <a:r>
              <a:rPr lang="ru-RU" sz="1600" b="1" i="1" dirty="0" err="1" smtClean="0"/>
              <a:t>Тисняк</a:t>
            </a:r>
            <a:r>
              <a:rPr lang="ru-RU" sz="1600" b="1" i="1" dirty="0" smtClean="0"/>
              <a:t> М.Н., 3 место в МЭ);</a:t>
            </a:r>
            <a:endParaRPr lang="ru-RU" sz="1600" dirty="0" smtClean="0"/>
          </a:p>
          <a:p>
            <a:r>
              <a:rPr lang="ru-RU" sz="1600" b="1" i="1" dirty="0" err="1" smtClean="0"/>
              <a:t>Шевченко-Афузов</a:t>
            </a:r>
            <a:r>
              <a:rPr lang="ru-RU" sz="1600" b="1" i="1" dirty="0" smtClean="0"/>
              <a:t> Руслана </a:t>
            </a:r>
            <a:r>
              <a:rPr lang="ru-RU" sz="1600" b="1" i="1" dirty="0" err="1" smtClean="0"/>
              <a:t>Виталиевич</a:t>
            </a:r>
            <a:r>
              <a:rPr lang="ru-RU" sz="1600" b="1" i="1" dirty="0" smtClean="0"/>
              <a:t>, учащийся 9 класса  МБОУ «</a:t>
            </a:r>
            <a:r>
              <a:rPr lang="ru-RU" sz="1600" b="1" i="1" dirty="0" err="1" smtClean="0"/>
              <a:t>Мирновская</a:t>
            </a:r>
            <a:r>
              <a:rPr lang="ru-RU" sz="1600" b="1" i="1" dirty="0" smtClean="0"/>
              <a:t> школа № 2» (руководитель – Василевич О.С., 3 место в МЭ), который занял 1 место в РЭ;</a:t>
            </a:r>
            <a:endParaRPr lang="ru-RU" sz="1600" dirty="0" smtClean="0"/>
          </a:p>
          <a:p>
            <a:r>
              <a:rPr lang="ru-RU" sz="1600" b="1" i="1" dirty="0" smtClean="0"/>
              <a:t>Шостак София Ивановна, учащаяся 9 класса МБОУ «Гвардейская школа-гимназия № 3» (руководитель – Чванова Е.В., 3 место в МЭ);</a:t>
            </a:r>
            <a:endParaRPr lang="ru-RU" sz="1600" dirty="0" smtClean="0"/>
          </a:p>
          <a:p>
            <a:r>
              <a:rPr lang="ru-RU" sz="1600" b="1" i="1" dirty="0" smtClean="0"/>
              <a:t>Кочергина Дарья Артемовна, учащаяся 9 класса МБОУ «</a:t>
            </a:r>
            <a:r>
              <a:rPr lang="ru-RU" sz="1600" b="1" i="1" dirty="0" err="1" smtClean="0"/>
              <a:t>Трудовская</a:t>
            </a:r>
            <a:r>
              <a:rPr lang="ru-RU" sz="1600" b="1" i="1" dirty="0" smtClean="0"/>
              <a:t> школа» (руководитель – Ткаченко Л.В., 3 место в МЭ);</a:t>
            </a:r>
            <a:endParaRPr lang="ru-RU" sz="1600" dirty="0" smtClean="0"/>
          </a:p>
          <a:p>
            <a:r>
              <a:rPr lang="ru-RU" sz="1600" b="1" i="1" dirty="0" err="1" smtClean="0"/>
              <a:t>Шаповалова</a:t>
            </a:r>
            <a:r>
              <a:rPr lang="ru-RU" sz="1600" b="1" i="1" dirty="0" smtClean="0"/>
              <a:t> Ольга Олеговна, учащаяся 10 класса МБОУ «Гвардейская школа № 1» (руководитель – </a:t>
            </a:r>
            <a:r>
              <a:rPr lang="ru-RU" sz="1600" b="1" i="1" dirty="0" err="1" smtClean="0"/>
              <a:t>Волык</a:t>
            </a:r>
            <a:r>
              <a:rPr lang="ru-RU" sz="1600" b="1" i="1" dirty="0" smtClean="0"/>
              <a:t> Н.А., 3 место в МЭ), которая заняла 2 место в РЭ.</a:t>
            </a:r>
            <a:endParaRPr lang="ru-RU" sz="1600" dirty="0" smtClean="0"/>
          </a:p>
          <a:p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1052736"/>
            <a:ext cx="770485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Невысокий уровень знаний </a:t>
            </a:r>
            <a:r>
              <a:rPr lang="ru-RU" sz="2000" dirty="0" smtClean="0"/>
              <a:t>в личном зачете показали обучающиеся МБОУ: «Гвардейская школа № 2» (8 класс – 35 баллов), «</a:t>
            </a:r>
            <a:r>
              <a:rPr lang="ru-RU" sz="2000" dirty="0" err="1" smtClean="0"/>
              <a:t>Денисовская</a:t>
            </a:r>
            <a:r>
              <a:rPr lang="ru-RU" sz="2000" dirty="0" smtClean="0"/>
              <a:t> школа» (второй участник – 8 класс, 39 баллов), «</a:t>
            </a:r>
            <a:r>
              <a:rPr lang="ru-RU" sz="2000" dirty="0" err="1" smtClean="0"/>
              <a:t>Кольчугинская</a:t>
            </a:r>
            <a:r>
              <a:rPr lang="ru-RU" sz="2000" dirty="0" smtClean="0"/>
              <a:t> школа № 2 с </a:t>
            </a:r>
            <a:r>
              <a:rPr lang="ru-RU" sz="2000" dirty="0" err="1" smtClean="0"/>
              <a:t>крымскотатарским</a:t>
            </a:r>
            <a:r>
              <a:rPr lang="ru-RU" sz="2000" dirty="0" smtClean="0"/>
              <a:t> языком обучения» (9 класс – 17 баллов), «</a:t>
            </a:r>
            <a:r>
              <a:rPr lang="ru-RU" sz="2000" dirty="0" err="1" smtClean="0"/>
              <a:t>Тепловская</a:t>
            </a:r>
            <a:r>
              <a:rPr lang="ru-RU" sz="2000" dirty="0" smtClean="0"/>
              <a:t> школа» (9 класс – 21 балл), «</a:t>
            </a:r>
            <a:r>
              <a:rPr lang="ru-RU" sz="2000" dirty="0" err="1" smtClean="0"/>
              <a:t>Заречненская</a:t>
            </a:r>
            <a:r>
              <a:rPr lang="ru-RU" sz="2000" dirty="0" smtClean="0"/>
              <a:t> школа им. 126 ОГББО» (9 класс – 34 балла), «Кубанская школа им. С.П. Королева» (10 класс – 37 баллов).</a:t>
            </a:r>
          </a:p>
          <a:p>
            <a:r>
              <a:rPr lang="ru-RU" sz="2000" dirty="0" smtClean="0"/>
              <a:t>       </a:t>
            </a:r>
            <a:r>
              <a:rPr lang="ru-RU" sz="2000" b="1" i="1" dirty="0" smtClean="0"/>
              <a:t>Ряд образовательных организаций, у которых на школьном этапе было много победителей и призеров, не стали участвовать в муниципальном этапе. В частности, МБОУ «Украинская школа» (школьный этап – 6 победителей из 16 участников), «</a:t>
            </a:r>
            <a:r>
              <a:rPr lang="ru-RU" sz="2000" b="1" i="1" dirty="0" err="1" smtClean="0"/>
              <a:t>Перевальненская</a:t>
            </a:r>
            <a:r>
              <a:rPr lang="ru-RU" sz="2000" b="1" i="1" dirty="0" smtClean="0"/>
              <a:t> школа им. Ф.И. Федоренко» (школьный этап – 6 победителей и 3 призера из 12 участников), «Перовская школа-гимназия им. Г.А. </a:t>
            </a:r>
            <a:r>
              <a:rPr lang="ru-RU" sz="2000" b="1" i="1" dirty="0" err="1" smtClean="0"/>
              <a:t>Хачирашвили</a:t>
            </a:r>
            <a:r>
              <a:rPr lang="ru-RU" sz="2000" b="1" i="1" dirty="0" smtClean="0"/>
              <a:t>» (школьный этап - 10 призеров из 28 участников), «</a:t>
            </a:r>
            <a:r>
              <a:rPr lang="ru-RU" sz="2000" b="1" i="1" dirty="0" err="1" smtClean="0"/>
              <a:t>Кленовская</a:t>
            </a:r>
            <a:r>
              <a:rPr lang="ru-RU" sz="2000" b="1" i="1" dirty="0" smtClean="0"/>
              <a:t> основная школа» (школьный этап – 10 призеров из 13 участников).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8023" y="75290"/>
            <a:ext cx="914400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>
                <a:solidFill>
                  <a:srgbClr val="006600"/>
                </a:solidFill>
                <a:latin typeface="Arial Black" pitchFamily="34" charset="0"/>
              </a:rPr>
              <a:t>ВсОШ</a:t>
            </a:r>
            <a:r>
              <a:rPr lang="ru-RU" sz="2800" b="1" dirty="0">
                <a:solidFill>
                  <a:srgbClr val="006600"/>
                </a:solidFill>
                <a:latin typeface="Arial Black" pitchFamily="34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Arial Black" pitchFamily="34" charset="0"/>
              </a:rPr>
              <a:t>– КРАЕВЕДЕНИЕ</a:t>
            </a:r>
            <a:endParaRPr lang="ru-RU" sz="2800" b="1" dirty="0">
              <a:solidFill>
                <a:srgbClr val="0066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9153" name="Object 1"/>
          <p:cNvGraphicFramePr>
            <a:graphicFrameLocks noChangeAspect="1"/>
          </p:cNvGraphicFramePr>
          <p:nvPr/>
        </p:nvGraphicFramePr>
        <p:xfrm>
          <a:off x="539552" y="1484784"/>
          <a:ext cx="8639197" cy="43204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58" name="Диаграмма" r:id="rId3" imgW="6086387" imgH="2333542" progId="MSGraph.Chart.8">
                  <p:embed/>
                </p:oleObj>
              </mc:Choice>
              <mc:Fallback>
                <p:oleObj name="Диаграмма" r:id="rId3" imgW="6086387" imgH="2333542" progId="MSGraph.Chart.8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1484784"/>
                        <a:ext cx="8639197" cy="43204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023" y="75290"/>
            <a:ext cx="9144000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6600"/>
                </a:solidFill>
                <a:latin typeface="Arial Black" pitchFamily="34" charset="0"/>
              </a:rPr>
              <a:t>ДИНАМИКА РЕЗУЛЬТАТОВ </a:t>
            </a:r>
            <a:r>
              <a:rPr lang="ru-RU" sz="2800" b="1" dirty="0" err="1" smtClean="0">
                <a:solidFill>
                  <a:srgbClr val="006600"/>
                </a:solidFill>
                <a:latin typeface="Arial Black" pitchFamily="34" charset="0"/>
              </a:rPr>
              <a:t>ВсОШ</a:t>
            </a:r>
            <a:r>
              <a:rPr lang="ru-RU" sz="2800" b="1" dirty="0" smtClean="0">
                <a:solidFill>
                  <a:srgbClr val="006600"/>
                </a:solidFill>
                <a:latin typeface="Arial Black" pitchFamily="34" charset="0"/>
              </a:rPr>
              <a:t> ПО КРАЕВЕДЕНИЮ ЗА ДВА ГОДА</a:t>
            </a:r>
            <a:endParaRPr lang="ru-RU" sz="2800" b="1" dirty="0">
              <a:solidFill>
                <a:srgbClr val="0066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908720"/>
            <a:ext cx="8424936" cy="10618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 Защита </a:t>
            </a:r>
            <a:r>
              <a:rPr lang="ru-RU" b="1" dirty="0"/>
              <a:t>научно-исследовательских работ </a:t>
            </a:r>
            <a:r>
              <a:rPr lang="ru-RU" b="1" dirty="0" smtClean="0"/>
              <a:t>МАН -</a:t>
            </a:r>
            <a:r>
              <a:rPr lang="ru-RU" dirty="0" smtClean="0"/>
              <a:t> В 2022-2023 году в защите НИР МАН «Исследователь» было представлено в секции «Физическая география» - 1 работа из МБОУ «</a:t>
            </a:r>
            <a:r>
              <a:rPr lang="ru-RU" dirty="0" err="1" smtClean="0"/>
              <a:t>Мирновская</a:t>
            </a:r>
            <a:r>
              <a:rPr lang="ru-RU" dirty="0" smtClean="0"/>
              <a:t> школа № 2».</a:t>
            </a:r>
          </a:p>
          <a:p>
            <a:r>
              <a:rPr lang="ru-RU" dirty="0" smtClean="0"/>
              <a:t>     </a:t>
            </a:r>
            <a:r>
              <a:rPr lang="ru-RU" b="1" i="1" dirty="0" smtClean="0"/>
              <a:t>В муниципальном этапе учащийся </a:t>
            </a:r>
            <a:r>
              <a:rPr lang="ru-RU" b="1" i="1" dirty="0" err="1" smtClean="0"/>
              <a:t>Горичев</a:t>
            </a:r>
            <a:r>
              <a:rPr lang="ru-RU" b="1" i="1" dirty="0" smtClean="0"/>
              <a:t> Кирилл (МБОУ «</a:t>
            </a:r>
            <a:r>
              <a:rPr lang="ru-RU" b="1" i="1" dirty="0" err="1" smtClean="0"/>
              <a:t>Мирновская</a:t>
            </a:r>
            <a:r>
              <a:rPr lang="ru-RU" b="1" i="1" dirty="0" smtClean="0"/>
              <a:t> школа № 2» руководитель – Василевич О.С.) занял 1 место и стал участником РЭ, проходившего на базе КФУ им. В.И. Вернадского.</a:t>
            </a:r>
            <a:endParaRPr lang="ru-RU" dirty="0" smtClean="0"/>
          </a:p>
          <a:p>
            <a:r>
              <a:rPr lang="ru-RU" dirty="0" smtClean="0"/>
              <a:t>     В секции «Экономическая география» было представлено 4 работы из МБОУ «Гвардейская школа № 1», «</a:t>
            </a:r>
            <a:r>
              <a:rPr lang="ru-RU" dirty="0" err="1" smtClean="0"/>
              <a:t>Чистенская</a:t>
            </a:r>
            <a:r>
              <a:rPr lang="ru-RU" dirty="0" smtClean="0"/>
              <a:t> школа-гимназия им. И.С. Тарасюка», «Перовская школа-гимназия им. Г.Н. </a:t>
            </a:r>
            <a:r>
              <a:rPr lang="ru-RU" dirty="0" err="1" smtClean="0"/>
              <a:t>Хачирашвили</a:t>
            </a:r>
            <a:r>
              <a:rPr lang="ru-RU" dirty="0" smtClean="0"/>
              <a:t>». </a:t>
            </a:r>
          </a:p>
          <a:p>
            <a:r>
              <a:rPr lang="ru-RU" dirty="0" smtClean="0"/>
              <a:t>     </a:t>
            </a:r>
            <a:r>
              <a:rPr lang="ru-RU" b="1" i="1" dirty="0" smtClean="0"/>
              <a:t>В муниципальном этапе учащаяся </a:t>
            </a:r>
            <a:r>
              <a:rPr lang="ru-RU" b="1" i="1" dirty="0" err="1" smtClean="0"/>
              <a:t>Херсонюк</a:t>
            </a:r>
            <a:r>
              <a:rPr lang="ru-RU" b="1" i="1" dirty="0" smtClean="0"/>
              <a:t> Александра (МБОУ «Гвардейская школа № 1», руководитель – </a:t>
            </a:r>
            <a:r>
              <a:rPr lang="ru-RU" b="1" i="1" dirty="0" err="1" smtClean="0"/>
              <a:t>Косогова</a:t>
            </a:r>
            <a:r>
              <a:rPr lang="ru-RU" b="1" i="1" dirty="0" smtClean="0"/>
              <a:t> А.И.) заняла 3 место и стала участницей РЭ</a:t>
            </a:r>
            <a:r>
              <a:rPr lang="ru-RU" dirty="0" smtClean="0"/>
              <a:t>, </a:t>
            </a:r>
            <a:r>
              <a:rPr lang="ru-RU" b="1" i="1" dirty="0" smtClean="0"/>
              <a:t>проходившего на базе КФУ им. В.И. Вернадского.</a:t>
            </a:r>
            <a:endParaRPr lang="ru-RU" dirty="0" smtClean="0"/>
          </a:p>
          <a:p>
            <a:r>
              <a:rPr lang="ru-RU" b="1" i="1" dirty="0" smtClean="0"/>
              <a:t>     Учащаяся </a:t>
            </a:r>
            <a:r>
              <a:rPr lang="ru-RU" b="1" i="1" dirty="0" err="1" smtClean="0"/>
              <a:t>Казбекова</a:t>
            </a:r>
            <a:r>
              <a:rPr lang="ru-RU" b="1" i="1" dirty="0" smtClean="0"/>
              <a:t> Ума (МБОУ «Перовская школа-гимназия им. Г.Н. </a:t>
            </a:r>
            <a:r>
              <a:rPr lang="ru-RU" b="1" i="1" dirty="0" err="1" smtClean="0"/>
              <a:t>Хачирашвили</a:t>
            </a:r>
            <a:r>
              <a:rPr lang="ru-RU" b="1" i="1" dirty="0" smtClean="0"/>
              <a:t>», руководитель – </a:t>
            </a:r>
            <a:r>
              <a:rPr lang="ru-RU" b="1" i="1" dirty="0" err="1" smtClean="0"/>
              <a:t>Валеева</a:t>
            </a:r>
            <a:r>
              <a:rPr lang="ru-RU" b="1" i="1" dirty="0" smtClean="0"/>
              <a:t> П.Ю.) также заняла 3 место в муниципальном этапе.</a:t>
            </a:r>
            <a:endParaRPr lang="ru-RU" dirty="0" smtClean="0"/>
          </a:p>
          <a:p>
            <a:r>
              <a:rPr lang="ru-RU" b="1" i="1" dirty="0" smtClean="0"/>
              <a:t>    Учащийся </a:t>
            </a:r>
            <a:r>
              <a:rPr lang="ru-RU" b="1" i="1" dirty="0" err="1" smtClean="0"/>
              <a:t>Абдулжемилев</a:t>
            </a:r>
            <a:r>
              <a:rPr lang="ru-RU" b="1" i="1" dirty="0" smtClean="0"/>
              <a:t> </a:t>
            </a:r>
            <a:r>
              <a:rPr lang="ru-RU" b="1" i="1" dirty="0" err="1" smtClean="0"/>
              <a:t>Ильяс</a:t>
            </a:r>
            <a:r>
              <a:rPr lang="ru-RU" b="1" i="1" dirty="0" smtClean="0"/>
              <a:t> (МБОУ «</a:t>
            </a:r>
            <a:r>
              <a:rPr lang="ru-RU" b="1" i="1" dirty="0" err="1" smtClean="0"/>
              <a:t>Чистенская</a:t>
            </a:r>
            <a:r>
              <a:rPr lang="ru-RU" b="1" i="1" dirty="0" smtClean="0"/>
              <a:t> школа-гимназия им. И.С. Тарасюка, руководитель – </a:t>
            </a:r>
            <a:r>
              <a:rPr lang="ru-RU" b="1" i="1" dirty="0" err="1" smtClean="0"/>
              <a:t>Аблякимов</a:t>
            </a:r>
            <a:r>
              <a:rPr lang="ru-RU" b="1" i="1" dirty="0" smtClean="0"/>
              <a:t> А.Д.) стал участником муниципального этапа.</a:t>
            </a:r>
            <a:endParaRPr lang="ru-RU" dirty="0" smtClean="0"/>
          </a:p>
          <a:p>
            <a:r>
              <a:rPr lang="ru-RU" b="1" i="1" dirty="0" smtClean="0"/>
              <a:t>     </a:t>
            </a:r>
            <a:r>
              <a:rPr lang="ru-RU" dirty="0" smtClean="0"/>
              <a:t>Кроме защиты НИР в честь 60-летия МАН прошла конференция на базе МБОУ «Перовская школа-гимназия им. Г.Н. </a:t>
            </a:r>
            <a:r>
              <a:rPr lang="ru-RU" dirty="0" err="1" smtClean="0"/>
              <a:t>Хачирашвили</a:t>
            </a:r>
            <a:r>
              <a:rPr lang="ru-RU" dirty="0" smtClean="0"/>
              <a:t>, в которой приняли участие </a:t>
            </a:r>
            <a:r>
              <a:rPr lang="ru-RU" dirty="0" err="1" smtClean="0"/>
              <a:t>Горичев</a:t>
            </a:r>
            <a:r>
              <a:rPr lang="ru-RU" dirty="0" smtClean="0"/>
              <a:t> Кирилл (1 место в конференции) и </a:t>
            </a:r>
            <a:r>
              <a:rPr lang="ru-RU" dirty="0" err="1" smtClean="0"/>
              <a:t>Херсонюк</a:t>
            </a:r>
            <a:r>
              <a:rPr lang="ru-RU" dirty="0" smtClean="0"/>
              <a:t> Александра (участник).</a:t>
            </a:r>
          </a:p>
          <a:p>
            <a:endParaRPr lang="ru-RU" b="1" dirty="0" smtClean="0"/>
          </a:p>
          <a:p>
            <a:endParaRPr lang="ru-RU" dirty="0"/>
          </a:p>
          <a:p>
            <a:r>
              <a:rPr lang="ru-RU" b="1" dirty="0" smtClean="0"/>
              <a:t>     В </a:t>
            </a:r>
            <a:r>
              <a:rPr lang="ru-RU" b="1" dirty="0"/>
              <a:t>заочном  конкурсе исследовательских краеведческих работ  «Отечество» </a:t>
            </a:r>
            <a:r>
              <a:rPr lang="ru-RU" dirty="0"/>
              <a:t>приняли участие обучающиеся из </a:t>
            </a:r>
            <a:r>
              <a:rPr lang="ru-RU" b="1" dirty="0"/>
              <a:t>12 МБОУ района. В муниципальном этапе</a:t>
            </a:r>
            <a:r>
              <a:rPr lang="ru-RU" dirty="0"/>
              <a:t> </a:t>
            </a:r>
            <a:r>
              <a:rPr lang="ru-RU" b="1" dirty="0"/>
              <a:t>места распределились следующим образом: «</a:t>
            </a:r>
            <a:r>
              <a:rPr lang="ru-RU" b="1" dirty="0" err="1"/>
              <a:t>Мирновская</a:t>
            </a:r>
            <a:r>
              <a:rPr lang="ru-RU" b="1" dirty="0"/>
              <a:t> школа № 2», «Первомайская школа», «Гвардейская школа-гимназия № 3» (1 место),  «</a:t>
            </a:r>
            <a:r>
              <a:rPr lang="ru-RU" b="1" dirty="0" err="1"/>
              <a:t>Журавлевская</a:t>
            </a:r>
            <a:r>
              <a:rPr lang="ru-RU" b="1" dirty="0"/>
              <a:t> школа», «Гвардейская школа №1» (2 место),  «Винницкая школа», «</a:t>
            </a:r>
            <a:r>
              <a:rPr lang="ru-RU" b="1" dirty="0" err="1"/>
              <a:t>Кольчугинская</a:t>
            </a:r>
            <a:r>
              <a:rPr lang="ru-RU" b="1" dirty="0"/>
              <a:t> школа № 2», «Партизанская школа», «</a:t>
            </a:r>
            <a:r>
              <a:rPr lang="ru-RU" b="1" dirty="0" err="1"/>
              <a:t>Родниковская</a:t>
            </a:r>
            <a:r>
              <a:rPr lang="ru-RU" b="1" dirty="0"/>
              <a:t> школа-гимназия», «Гвардейская школа-гимназия № 3», «Николаевская школа» (3 место).</a:t>
            </a:r>
            <a:r>
              <a:rPr lang="ru-RU" dirty="0"/>
              <a:t>  Все работы были отправлены на республиканский этап. Однако, </a:t>
            </a:r>
            <a:r>
              <a:rPr lang="ru-RU" b="1" dirty="0"/>
              <a:t>только 2 работы получили призовые места: учащийся 8 класса МБОУ «Гвардейская школа-гимназия №3» - Ларюшкин Александр – стал победителем (Диплом 1-ой степени ) Республиканского этапа конкурса (руководитель – Сенин А.П.); учащаяся 11 класса МБОУ «Гвардейская школа №1» </a:t>
            </a:r>
            <a:r>
              <a:rPr lang="ru-RU" b="1" dirty="0" err="1"/>
              <a:t>Уркуметова</a:t>
            </a:r>
            <a:r>
              <a:rPr lang="ru-RU" b="1" dirty="0"/>
              <a:t> Зоре стала призером (Диплом 3-ей степени) Республиканского этапа конкурса  (учитель – </a:t>
            </a:r>
            <a:r>
              <a:rPr lang="ru-RU" b="1" dirty="0" err="1"/>
              <a:t>Волык</a:t>
            </a:r>
            <a:r>
              <a:rPr lang="ru-RU" b="1" dirty="0"/>
              <a:t> Н.А.).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0" y="260648"/>
            <a:ext cx="914400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6600"/>
                </a:solidFill>
                <a:latin typeface="Arial Black" pitchFamily="34" charset="0"/>
              </a:rPr>
              <a:t>МАН «ИССЛЕДОВАТЕЛЬ»</a:t>
            </a:r>
            <a:endParaRPr lang="ru-RU" sz="2800" b="1" dirty="0">
              <a:solidFill>
                <a:srgbClr val="0066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353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2225" name="Object 1"/>
          <p:cNvGraphicFramePr>
            <a:graphicFrameLocks noChangeAspect="1"/>
          </p:cNvGraphicFramePr>
          <p:nvPr/>
        </p:nvGraphicFramePr>
        <p:xfrm>
          <a:off x="648131" y="2060848"/>
          <a:ext cx="8495869" cy="36724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30" name="Диаграмма" r:id="rId3" imgW="5896122" imgH="2552783" progId="MSGraph.Chart.8">
                  <p:embed/>
                </p:oleObj>
              </mc:Choice>
              <mc:Fallback>
                <p:oleObj name="Диаграмма" r:id="rId3" imgW="5896122" imgH="2552783" progId="MSGraph.Chart.8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8131" y="2060848"/>
                        <a:ext cx="8495869" cy="367240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023" y="75290"/>
            <a:ext cx="9144000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6600"/>
                </a:solidFill>
                <a:latin typeface="Arial Black" pitchFamily="34" charset="0"/>
              </a:rPr>
              <a:t>ДИНАМИКА РЕЗУЛЬТАТОВ ЗАЩИТЫ НИР МАН «ИССЛЕДОВАТЕЛЬ» ЗА ДВА ГОДА</a:t>
            </a:r>
            <a:endParaRPr lang="ru-RU" sz="2800" b="1" dirty="0">
              <a:solidFill>
                <a:srgbClr val="0066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908720"/>
            <a:ext cx="7704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 конкурс было предоставлено 6 работ из МБОУ: «Гвардейская школа № 1» (2 работы), «</a:t>
            </a:r>
            <a:r>
              <a:rPr lang="ru-RU" dirty="0" err="1" smtClean="0"/>
              <a:t>Широковская</a:t>
            </a:r>
            <a:r>
              <a:rPr lang="ru-RU" dirty="0" smtClean="0"/>
              <a:t> школа», «Константиновская школа», «</a:t>
            </a:r>
            <a:r>
              <a:rPr lang="ru-RU" dirty="0" err="1" smtClean="0"/>
              <a:t>Кольчугинская</a:t>
            </a:r>
            <a:r>
              <a:rPr lang="ru-RU" dirty="0" smtClean="0"/>
              <a:t> </a:t>
            </a:r>
            <a:r>
              <a:rPr lang="ru-RU" dirty="0" err="1" smtClean="0"/>
              <a:t>школа</a:t>
            </a:r>
            <a:r>
              <a:rPr lang="ru-RU" dirty="0" smtClean="0"/>
              <a:t> № 2 с </a:t>
            </a:r>
            <a:r>
              <a:rPr lang="ru-RU" dirty="0" err="1" smtClean="0"/>
              <a:t>крымскотатарским</a:t>
            </a:r>
            <a:r>
              <a:rPr lang="ru-RU" dirty="0" smtClean="0"/>
              <a:t> языком обучения», «Николаевская школа».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0" y="260648"/>
            <a:ext cx="914400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6600"/>
                </a:solidFill>
                <a:latin typeface="Arial Black" pitchFamily="34" charset="0"/>
              </a:rPr>
              <a:t>«ОТЕЧЕСТВО»</a:t>
            </a:r>
            <a:endParaRPr lang="ru-RU" sz="2800" b="1" dirty="0">
              <a:solidFill>
                <a:srgbClr val="006600"/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9024" y="2276872"/>
            <a:ext cx="878497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 итогам проведения муниципального этапа конкурса исследовательских краеведческих работ </a:t>
            </a:r>
            <a:r>
              <a:rPr lang="ru-RU" b="1" i="1" dirty="0" smtClean="0"/>
              <a:t>победителями конкурса стали учащиеся: </a:t>
            </a:r>
            <a:endParaRPr lang="ru-RU" dirty="0" smtClean="0"/>
          </a:p>
          <a:p>
            <a:r>
              <a:rPr lang="ru-RU" b="1" i="1" dirty="0" smtClean="0"/>
              <a:t>в номинации «Школьные музеи»:</a:t>
            </a:r>
            <a:endParaRPr lang="ru-RU" dirty="0" smtClean="0"/>
          </a:p>
          <a:p>
            <a:r>
              <a:rPr lang="ru-RU" b="1" i="1" dirty="0" smtClean="0"/>
              <a:t> </a:t>
            </a:r>
            <a:r>
              <a:rPr lang="ru-RU" b="1" i="1" dirty="0" err="1" smtClean="0"/>
              <a:t>Моисеенко</a:t>
            </a:r>
            <a:r>
              <a:rPr lang="ru-RU" b="1" i="1" dirty="0" smtClean="0"/>
              <a:t> Викторию Сергеевну, учащаяся 10 класса МБОУ «Константиновская школа» (руководитель  </a:t>
            </a:r>
            <a:r>
              <a:rPr lang="ru-RU" b="1" i="1" dirty="0" err="1" smtClean="0"/>
              <a:t>Шурхаленко</a:t>
            </a:r>
            <a:r>
              <a:rPr lang="ru-RU" b="1" i="1" dirty="0" smtClean="0"/>
              <a:t> В.А., 1 место в МЭ), ставшая участником РЭ;</a:t>
            </a:r>
            <a:endParaRPr lang="ru-RU" dirty="0" smtClean="0"/>
          </a:p>
          <a:p>
            <a:r>
              <a:rPr lang="ru-RU" b="1" i="1" dirty="0" smtClean="0"/>
              <a:t>в номинации «Культурное наследие»:</a:t>
            </a:r>
            <a:endParaRPr lang="ru-RU" dirty="0" smtClean="0"/>
          </a:p>
          <a:p>
            <a:r>
              <a:rPr lang="ru-RU" b="1" i="1" dirty="0" err="1" smtClean="0"/>
              <a:t>Плещев</a:t>
            </a:r>
            <a:r>
              <a:rPr lang="ru-RU" b="1" i="1" dirty="0" smtClean="0"/>
              <a:t> Владислав Викторович, учащийся 10 класса МБОУ «Гвардейская школа №1» (руководитель </a:t>
            </a:r>
            <a:r>
              <a:rPr lang="ru-RU" b="1" i="1" dirty="0" err="1" smtClean="0"/>
              <a:t>Волык</a:t>
            </a:r>
            <a:r>
              <a:rPr lang="ru-RU" b="1" i="1" dirty="0" smtClean="0"/>
              <a:t> Н.А., 1 место в МЭ);</a:t>
            </a:r>
            <a:br>
              <a:rPr lang="ru-RU" b="1" i="1" dirty="0" smtClean="0"/>
            </a:br>
            <a:r>
              <a:rPr lang="ru-RU" b="1" i="1" dirty="0" smtClean="0"/>
              <a:t>в номинации «Летопись родного края»:</a:t>
            </a:r>
            <a:endParaRPr lang="ru-RU" dirty="0" smtClean="0"/>
          </a:p>
          <a:p>
            <a:r>
              <a:rPr lang="ru-RU" b="1" i="1" dirty="0" err="1" smtClean="0"/>
              <a:t>Климчук</a:t>
            </a:r>
            <a:r>
              <a:rPr lang="ru-RU" b="1" i="1" dirty="0" smtClean="0"/>
              <a:t> Георгий, учащегося 11 класса МБОУ «Николаевская школа» (руководитель Е.В. </a:t>
            </a:r>
            <a:r>
              <a:rPr lang="ru-RU" b="1" i="1" dirty="0" err="1" smtClean="0"/>
              <a:t>Сколдина</a:t>
            </a:r>
            <a:r>
              <a:rPr lang="ru-RU" b="1" i="1" dirty="0" smtClean="0"/>
              <a:t>, 1 место в РЭ ), ставший участником РЭ.</a:t>
            </a:r>
          </a:p>
          <a:p>
            <a:r>
              <a:rPr lang="ru-RU" b="1" i="1" dirty="0" smtClean="0"/>
              <a:t>Призером муниципального этапа Всероссийского конкурса исследовательских краеведческих работ «Отечество» в номинации «Культурное наследие» стала </a:t>
            </a:r>
            <a:r>
              <a:rPr lang="ru-RU" b="1" i="1" dirty="0" err="1" smtClean="0"/>
              <a:t>Саввина</a:t>
            </a:r>
            <a:r>
              <a:rPr lang="ru-RU" b="1" i="1" dirty="0" smtClean="0"/>
              <a:t> Анастасия Александровна, учащуюся 10 класса МБОУ «</a:t>
            </a:r>
            <a:r>
              <a:rPr lang="ru-RU" b="1" i="1" dirty="0" err="1" smtClean="0"/>
              <a:t>Широковская</a:t>
            </a:r>
            <a:r>
              <a:rPr lang="ru-RU" b="1" i="1" dirty="0" smtClean="0"/>
              <a:t> школа» (руководитель </a:t>
            </a:r>
            <a:r>
              <a:rPr lang="ru-RU" b="1" i="1" dirty="0" err="1" smtClean="0"/>
              <a:t>Тисняк</a:t>
            </a:r>
            <a:r>
              <a:rPr lang="ru-RU" b="1" i="1" dirty="0" smtClean="0"/>
              <a:t> М.Н., 2 место в МЭ).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3608" y="0"/>
            <a:ext cx="7920880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 smtClean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r>
              <a:rPr lang="ru-RU" sz="1600" b="1" dirty="0"/>
              <a:t>Цель:</a:t>
            </a:r>
            <a:r>
              <a:rPr lang="ru-RU" sz="1600" dirty="0"/>
              <a:t> повысить уровень профессиональной подготовки учителей через овладение приёмами управления качеством образования, оптимального сочетания современных педагогических технологий, усиления </a:t>
            </a:r>
            <a:r>
              <a:rPr lang="ru-RU" sz="1600" dirty="0" err="1"/>
              <a:t>компетентностного</a:t>
            </a:r>
            <a:r>
              <a:rPr lang="ru-RU" sz="1600" dirty="0"/>
              <a:t> подхода в преподавании географии. Обеспечить научно-методическую    поддержку   педагогов.   </a:t>
            </a:r>
          </a:p>
          <a:p>
            <a:r>
              <a:rPr lang="ru-RU" sz="1600" b="1" dirty="0"/>
              <a:t>Задачи:                                                                                                                                   </a:t>
            </a:r>
          </a:p>
          <a:p>
            <a:r>
              <a:rPr lang="ru-RU" sz="1600" dirty="0"/>
              <a:t>     познакомить учителей  с анализом работы РМО в </a:t>
            </a:r>
            <a:r>
              <a:rPr lang="ru-RU" sz="1600" dirty="0" smtClean="0"/>
              <a:t>2022-2023 </a:t>
            </a:r>
            <a:r>
              <a:rPr lang="ru-RU" sz="1600" dirty="0"/>
              <a:t>учебном году; </a:t>
            </a:r>
          </a:p>
          <a:p>
            <a:r>
              <a:rPr lang="ru-RU" sz="1600" dirty="0"/>
              <a:t>    обеспечить оперативное информирование педагогов о новом содержании образования и особенностями преподавания </a:t>
            </a:r>
            <a:r>
              <a:rPr lang="ru-RU" sz="1600" dirty="0" smtClean="0"/>
              <a:t>географии </a:t>
            </a:r>
            <a:r>
              <a:rPr lang="ru-RU" sz="1600" dirty="0"/>
              <a:t>и </a:t>
            </a:r>
            <a:r>
              <a:rPr lang="ru-RU" sz="1600" dirty="0" err="1"/>
              <a:t>крымоведения</a:t>
            </a:r>
            <a:r>
              <a:rPr lang="ru-RU" sz="1600" dirty="0"/>
              <a:t> в текущем учебном году</a:t>
            </a:r>
          </a:p>
          <a:p>
            <a:r>
              <a:rPr lang="ru-RU" sz="1600" dirty="0"/>
              <a:t>     </a:t>
            </a:r>
          </a:p>
          <a:p>
            <a:pPr algn="ctr"/>
            <a:r>
              <a:rPr lang="ru-RU" sz="1600" b="1" dirty="0"/>
              <a:t>План проведения</a:t>
            </a:r>
          </a:p>
          <a:p>
            <a:pPr lvl="0"/>
            <a:r>
              <a:rPr lang="ru-RU" dirty="0" smtClean="0"/>
              <a:t>1. Об </a:t>
            </a:r>
            <a:r>
              <a:rPr lang="ru-RU" dirty="0"/>
              <a:t>анализе работы РМО учителей географии, </a:t>
            </a:r>
            <a:r>
              <a:rPr lang="ru-RU" dirty="0" err="1"/>
              <a:t>крымоведения</a:t>
            </a:r>
            <a:r>
              <a:rPr lang="ru-RU" dirty="0"/>
              <a:t> и экономики в 2022-2023 учебном году</a:t>
            </a:r>
          </a:p>
          <a:p>
            <a:r>
              <a:rPr lang="ru-RU" dirty="0"/>
              <a:t>                    Методист МБОУ ДО «ЦДЮТ» Василевич О.С.</a:t>
            </a:r>
          </a:p>
          <a:p>
            <a:pPr lvl="0"/>
            <a:r>
              <a:rPr lang="ru-RU" dirty="0" smtClean="0"/>
              <a:t>2. Об </a:t>
            </a:r>
            <a:r>
              <a:rPr lang="ru-RU" dirty="0"/>
              <a:t>итогах ГИА-2023</a:t>
            </a:r>
          </a:p>
          <a:p>
            <a:r>
              <a:rPr lang="ru-RU" dirty="0"/>
              <a:t>                   Методист МБОУ ДО «ЦДЮТ» Василевич О.С.</a:t>
            </a:r>
          </a:p>
          <a:p>
            <a:pPr lvl="0"/>
            <a:r>
              <a:rPr lang="ru-RU" dirty="0" smtClean="0"/>
              <a:t>3. Об </a:t>
            </a:r>
            <a:r>
              <a:rPr lang="ru-RU" dirty="0"/>
              <a:t>актуальных проблемах преподавания географии в соответствие с ФГОС СОО (10 класс), ФГОС ООО (5-7 классы) в 2023-2024 учебном году</a:t>
            </a:r>
          </a:p>
          <a:p>
            <a:r>
              <a:rPr lang="ru-RU" dirty="0"/>
              <a:t>                    Руководитель РМО учителей географии </a:t>
            </a:r>
            <a:r>
              <a:rPr lang="ru-RU" dirty="0" err="1"/>
              <a:t>Волык</a:t>
            </a:r>
            <a:r>
              <a:rPr lang="ru-RU" dirty="0"/>
              <a:t> Н.А.</a:t>
            </a:r>
          </a:p>
          <a:p>
            <a:pPr lvl="0"/>
            <a:r>
              <a:rPr lang="ru-RU" dirty="0" smtClean="0"/>
              <a:t>4. О планировании </a:t>
            </a:r>
            <a:r>
              <a:rPr lang="ru-RU" dirty="0"/>
              <a:t>методической работы на 2023-2024 учебный год</a:t>
            </a:r>
          </a:p>
          <a:p>
            <a:r>
              <a:rPr lang="ru-RU" dirty="0"/>
              <a:t>                    Методист МБОУ ДО «ЦДЮТ» Василевич О.С.</a:t>
            </a:r>
          </a:p>
          <a:p>
            <a:endParaRPr lang="ru-RU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1043608" y="260648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solidFill>
                  <a:srgbClr val="006600"/>
                </a:solidFill>
              </a:rPr>
              <a:t>«Особенности </a:t>
            </a:r>
            <a:r>
              <a:rPr lang="ru-RU" b="1" i="1">
                <a:solidFill>
                  <a:srgbClr val="006600"/>
                </a:solidFill>
              </a:rPr>
              <a:t>преподавания </a:t>
            </a:r>
            <a:r>
              <a:rPr lang="ru-RU" b="1" i="1" smtClean="0">
                <a:solidFill>
                  <a:srgbClr val="006600"/>
                </a:solidFill>
              </a:rPr>
              <a:t>географии </a:t>
            </a:r>
            <a:endParaRPr lang="ru-RU" b="1" i="1" dirty="0">
              <a:solidFill>
                <a:srgbClr val="006600"/>
              </a:solidFill>
            </a:endParaRPr>
          </a:p>
          <a:p>
            <a:pPr algn="ctr"/>
            <a:r>
              <a:rPr lang="ru-RU" b="1" i="1" dirty="0">
                <a:solidFill>
                  <a:srgbClr val="006600"/>
                </a:solidFill>
              </a:rPr>
              <a:t>в </a:t>
            </a:r>
            <a:r>
              <a:rPr lang="ru-RU" b="1" i="1" dirty="0" smtClean="0">
                <a:solidFill>
                  <a:srgbClr val="006600"/>
                </a:solidFill>
              </a:rPr>
              <a:t>2023-2024 </a:t>
            </a:r>
            <a:r>
              <a:rPr lang="ru-RU" b="1" i="1" dirty="0">
                <a:solidFill>
                  <a:srgbClr val="006600"/>
                </a:solidFill>
              </a:rPr>
              <a:t>учебном году»</a:t>
            </a:r>
          </a:p>
        </p:txBody>
      </p:sp>
    </p:spTree>
    <p:extLst>
      <p:ext uri="{BB962C8B-B14F-4D97-AF65-F5344CB8AC3E}">
        <p14:creationId xmlns:p14="http://schemas.microsoft.com/office/powerpoint/2010/main" val="91245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3249" name="Object 1"/>
          <p:cNvGraphicFramePr>
            <a:graphicFrameLocks noChangeAspect="1"/>
          </p:cNvGraphicFramePr>
          <p:nvPr/>
        </p:nvGraphicFramePr>
        <p:xfrm>
          <a:off x="417105" y="2132856"/>
          <a:ext cx="8726895" cy="360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54" name="Диаграмма" r:id="rId3" imgW="5600700" imgH="2314575" progId="MSGraph.Chart.8">
                  <p:embed/>
                </p:oleObj>
              </mc:Choice>
              <mc:Fallback>
                <p:oleObj name="Диаграмма" r:id="rId3" imgW="5600700" imgH="2314575" progId="MSGraph.Chart.8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105" y="2132856"/>
                        <a:ext cx="8726895" cy="3600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023" y="75290"/>
            <a:ext cx="9144000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6600"/>
                </a:solidFill>
                <a:latin typeface="Arial Black" pitchFamily="34" charset="0"/>
              </a:rPr>
              <a:t>ДИНАМИКА РЕЗУЛЬТАТОВ КОНКУРСА ИССЛЕДОВАТЕЛЬСКИХ КРАЕВЕДЧЕСКИХ РАБОТ  «ОТЕЧЕСТВО» ЗА ДВА ГОДА</a:t>
            </a:r>
            <a:endParaRPr lang="ru-RU" sz="2800" b="1" dirty="0">
              <a:solidFill>
                <a:srgbClr val="0066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548680"/>
            <a:ext cx="777686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     </a:t>
            </a:r>
            <a:r>
              <a:rPr lang="ru-RU" sz="1600" dirty="0" smtClean="0"/>
              <a:t>На муниципальный этап конкурса в 2022-2023 году была предоставлена </a:t>
            </a:r>
            <a:r>
              <a:rPr lang="ru-RU" sz="1600" b="1" i="1" dirty="0" smtClean="0"/>
              <a:t>1 работа из МБОУ «Гвардейская школа № 1»</a:t>
            </a:r>
            <a:r>
              <a:rPr lang="ru-RU" sz="1600" dirty="0" smtClean="0"/>
              <a:t>, которая соответствовала основным требованиям, предъявляемым к социально-экономическому проекту. </a:t>
            </a:r>
            <a:r>
              <a:rPr lang="ru-RU" sz="1600" b="1" i="1" dirty="0" smtClean="0"/>
              <a:t>Учащаяся </a:t>
            </a:r>
            <a:r>
              <a:rPr lang="ru-RU" sz="1600" b="1" i="1" dirty="0" err="1" smtClean="0"/>
              <a:t>Шаповалова</a:t>
            </a:r>
            <a:r>
              <a:rPr lang="ru-RU" sz="1600" b="1" i="1" dirty="0" smtClean="0"/>
              <a:t> Ольга Олеговна заняла 1 место в МЭ и 2 место в РЭ конкурса.</a:t>
            </a:r>
            <a:endParaRPr lang="ru-RU" sz="1600" dirty="0" smtClean="0"/>
          </a:p>
          <a:p>
            <a:r>
              <a:rPr lang="ru-RU" sz="1600" b="1" i="1" dirty="0" smtClean="0"/>
              <a:t>     Руководитель проекта – </a:t>
            </a:r>
            <a:r>
              <a:rPr lang="ru-RU" sz="1600" b="1" i="1" dirty="0" err="1" smtClean="0"/>
              <a:t>Волык</a:t>
            </a:r>
            <a:r>
              <a:rPr lang="ru-RU" sz="1600" b="1" i="1" dirty="0" smtClean="0"/>
              <a:t> Н.А. и ее воспитанница – </a:t>
            </a:r>
            <a:r>
              <a:rPr lang="ru-RU" sz="1600" b="1" i="1" dirty="0" err="1" smtClean="0"/>
              <a:t>Шаповалова</a:t>
            </a:r>
            <a:r>
              <a:rPr lang="ru-RU" sz="1600" b="1" i="1" dirty="0" smtClean="0"/>
              <a:t> О. приложили немало усилий, чтобы сделать свой проект интересным, информативным, целесообразным с точки зрения экономики. </a:t>
            </a:r>
            <a:endParaRPr lang="ru-RU" sz="1600" dirty="0" smtClean="0"/>
          </a:p>
          <a:p>
            <a:endParaRPr lang="ru-RU" sz="1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-36004" y="25121"/>
            <a:ext cx="914400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Arial Black" pitchFamily="34" charset="0"/>
              </a:rPr>
              <a:t>«КРЫМ – </a:t>
            </a:r>
            <a:r>
              <a:rPr lang="en-US" sz="2400" b="1" dirty="0" smtClean="0">
                <a:solidFill>
                  <a:srgbClr val="006600"/>
                </a:solidFill>
                <a:latin typeface="Arial Black" pitchFamily="34" charset="0"/>
              </a:rPr>
              <a:t>XXI</a:t>
            </a:r>
            <a:r>
              <a:rPr lang="ru-RU" sz="2400" b="1" dirty="0" smtClean="0">
                <a:solidFill>
                  <a:srgbClr val="006600"/>
                </a:solidFill>
                <a:latin typeface="Arial Black" pitchFamily="34" charset="0"/>
              </a:rPr>
              <a:t> ВЕК»</a:t>
            </a:r>
            <a:endParaRPr lang="ru-RU" sz="2400" b="1" dirty="0">
              <a:solidFill>
                <a:srgbClr val="006600"/>
              </a:solidFill>
              <a:latin typeface="Arial Black" pitchFamily="34" charset="0"/>
            </a:endParaRPr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0961" name="Object 1"/>
          <p:cNvGraphicFramePr>
            <a:graphicFrameLocks noChangeAspect="1"/>
          </p:cNvGraphicFramePr>
          <p:nvPr/>
        </p:nvGraphicFramePr>
        <p:xfrm>
          <a:off x="630936" y="3284984"/>
          <a:ext cx="8054173" cy="35730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6" name="Диаграмма" r:id="rId3" imgW="5152996" imgH="2285964" progId="MSGraph.Chart.8">
                  <p:embed/>
                </p:oleObj>
              </mc:Choice>
              <mc:Fallback>
                <p:oleObj name="Диаграмма" r:id="rId3" imgW="5152996" imgH="2285964" progId="MSGraph.Chart.8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936" y="3284984"/>
                        <a:ext cx="8054173" cy="35730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2348880"/>
            <a:ext cx="9144000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6600"/>
                </a:solidFill>
                <a:latin typeface="Arial Black" pitchFamily="34" charset="0"/>
              </a:rPr>
              <a:t>ДИНАМИКА РЕЗУЛЬТАТОВ КОНКУРСА  ЗАЩИТЫ СОЦИАЛЬНО-ЭКОНОМИЧЕСКИХ ПРОЕКТОВ «КРЫМ – </a:t>
            </a:r>
            <a:r>
              <a:rPr lang="en-US" b="1" dirty="0" smtClean="0">
                <a:solidFill>
                  <a:srgbClr val="006600"/>
                </a:solidFill>
                <a:latin typeface="Arial Black" pitchFamily="34" charset="0"/>
              </a:rPr>
              <a:t>XXI</a:t>
            </a:r>
            <a:r>
              <a:rPr lang="ru-RU" b="1" dirty="0" smtClean="0">
                <a:solidFill>
                  <a:srgbClr val="006600"/>
                </a:solidFill>
                <a:latin typeface="Arial Black" pitchFamily="34" charset="0"/>
              </a:rPr>
              <a:t> ВЕК»</a:t>
            </a:r>
          </a:p>
          <a:p>
            <a:pPr algn="ctr"/>
            <a:r>
              <a:rPr lang="ru-RU" b="1" dirty="0" smtClean="0">
                <a:solidFill>
                  <a:srgbClr val="006600"/>
                </a:solidFill>
                <a:latin typeface="Arial Black" pitchFamily="34" charset="0"/>
              </a:rPr>
              <a:t> ЗА ДВА ГОДА</a:t>
            </a:r>
            <a:endParaRPr lang="ru-RU" b="1" dirty="0">
              <a:solidFill>
                <a:srgbClr val="0066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206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36004" y="25121"/>
            <a:ext cx="9144000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Arial Black" pitchFamily="34" charset="0"/>
              </a:rPr>
              <a:t>ВСЕРОССИЙСКИЕ ПРОВЕРОЧНЫЕ РАБОТЫ (ВЕСНА)</a:t>
            </a:r>
            <a:endParaRPr lang="ru-RU" sz="2400" b="1" dirty="0">
              <a:solidFill>
                <a:srgbClr val="006600"/>
              </a:solidFill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87824" y="1052736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6 класс</a:t>
            </a:r>
            <a:endParaRPr lang="ru-RU" b="1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187624" y="1412776"/>
          <a:ext cx="7056784" cy="970117"/>
        </p:xfrm>
        <a:graphic>
          <a:graphicData uri="http://schemas.openxmlformats.org/drawingml/2006/table">
            <a:tbl>
              <a:tblPr/>
              <a:tblGrid>
                <a:gridCol w="56898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2065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2065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0490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0490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0490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50490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50431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676369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676369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504904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676369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588560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</a:tblGrid>
              <a:tr h="198284">
                <a:tc rowSpan="2"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 dirty="0">
                          <a:latin typeface="Times New Roman"/>
                          <a:ea typeface="Times New Roman"/>
                          <a:cs typeface="Times New Roman"/>
                        </a:rPr>
                        <a:t>Кол-во участников ВПР</a:t>
                      </a:r>
                      <a:endParaRPr lang="ru-RU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8994" marR="589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Кол-во отметок 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8994" marR="589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800" b="1" i="1">
                          <a:latin typeface="Times New Roman"/>
                          <a:ea typeface="Times New Roman"/>
                          <a:cs typeface="Times New Roman"/>
                        </a:rPr>
                        <a:t>Средний балл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800" b="1" i="1">
                          <a:latin typeface="Times New Roman"/>
                          <a:ea typeface="Times New Roman"/>
                          <a:cs typeface="Times New Roman"/>
                        </a:rPr>
                        <a:t>(район)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8994" marR="589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800" b="1" i="1" dirty="0">
                          <a:latin typeface="Times New Roman"/>
                          <a:ea typeface="Times New Roman"/>
                          <a:cs typeface="Times New Roman"/>
                        </a:rPr>
                        <a:t>Средний балл (Республика Крым)</a:t>
                      </a:r>
                      <a:endParaRPr lang="ru-RU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8994" marR="589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96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«2»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8994" marR="589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8994" marR="589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«3»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8994" marR="589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8994" marR="589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«4»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8994" marR="589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8994" marR="589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«5»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8994" marR="589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8994" marR="589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«5» +«4»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8994" marR="589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8994" marR="589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2194"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854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8994" marR="589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8994" marR="589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1,17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8994" marR="589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349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8994" marR="589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40,87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8994" marR="589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377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8994" marR="589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44,15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8994" marR="589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118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8994" marR="589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13,82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8994" marR="589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495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8994" marR="589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57,97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8994" marR="589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3,7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8994" marR="589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dirty="0">
                          <a:latin typeface="Times New Roman"/>
                          <a:ea typeface="Times New Roman"/>
                          <a:cs typeface="Times New Roman"/>
                        </a:rPr>
                        <a:t>3,7</a:t>
                      </a:r>
                      <a:endParaRPr lang="ru-RU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8994" marR="589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259632" y="2852936"/>
            <a:ext cx="7272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Сформированность</a:t>
            </a:r>
            <a:r>
              <a:rPr lang="ru-RU" dirty="0" smtClean="0"/>
              <a:t> уровня функциональной грамотности обучающихся 6-х классов проверяет задание ВПР № 3.3. С данным заданием </a:t>
            </a:r>
            <a:r>
              <a:rPr lang="ru-RU" b="1" u="sng" dirty="0" smtClean="0"/>
              <a:t>справилось 74,9% обучающихся, что на 4,17% выше, чем по Республике Крым (70,73%).</a:t>
            </a:r>
            <a:endParaRPr lang="ru-RU" b="1" u="sng" dirty="0"/>
          </a:p>
        </p:txBody>
      </p:sp>
    </p:spTree>
    <p:extLst>
      <p:ext uri="{BB962C8B-B14F-4D97-AF65-F5344CB8AC3E}">
        <p14:creationId xmlns:p14="http://schemas.microsoft.com/office/powerpoint/2010/main" val="221712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87824" y="1052736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7 класс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-32646" y="161078"/>
            <a:ext cx="9176645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Arial Black" pitchFamily="34" charset="0"/>
              </a:rPr>
              <a:t>ВСЕРОССИЙСКИЕ ПРОВЕРОЧНЫЕ РАБОТЫ (ВЕСНА)</a:t>
            </a:r>
            <a:endParaRPr lang="ru-RU" sz="2400" b="1" dirty="0">
              <a:solidFill>
                <a:srgbClr val="006600"/>
              </a:solidFill>
              <a:latin typeface="Arial Black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187624" y="1340768"/>
          <a:ext cx="7560839" cy="1343395"/>
        </p:xfrm>
        <a:graphic>
          <a:graphicData uri="http://schemas.openxmlformats.org/drawingml/2006/table">
            <a:tbl>
              <a:tblPr/>
              <a:tblGrid>
                <a:gridCol w="93773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868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8683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180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180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48073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480731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480731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672617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672617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480731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672617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672617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</a:tblGrid>
              <a:tr h="211655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000" b="1" i="1">
                          <a:latin typeface="Times New Roman"/>
                          <a:ea typeface="Times New Roman"/>
                          <a:cs typeface="Times New Roman"/>
                        </a:rPr>
                        <a:t>Кол-во участников ВПР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000" b="1" i="1">
                          <a:latin typeface="Times New Roman"/>
                          <a:ea typeface="Times New Roman"/>
                          <a:cs typeface="Times New Roman"/>
                        </a:rPr>
                        <a:t>Кол-во отметок 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Средний балл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800" b="1" i="1">
                          <a:latin typeface="Times New Roman"/>
                          <a:ea typeface="Times New Roman"/>
                          <a:cs typeface="Times New Roman"/>
                        </a:rPr>
                        <a:t>(район)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Средний балл </a:t>
                      </a:r>
                      <a:r>
                        <a:rPr lang="ru-RU" sz="700" b="1" i="1">
                          <a:latin typeface="Times New Roman"/>
                          <a:ea typeface="Times New Roman"/>
                          <a:cs typeface="Times New Roman"/>
                        </a:rPr>
                        <a:t>(Республика Крым)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21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000" b="1" i="1">
                          <a:latin typeface="Times New Roman"/>
                          <a:ea typeface="Times New Roman"/>
                          <a:cs typeface="Times New Roman"/>
                        </a:rPr>
                        <a:t>«2»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000" b="1" i="1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000" b="1" i="1">
                          <a:latin typeface="Times New Roman"/>
                          <a:ea typeface="Times New Roman"/>
                          <a:cs typeface="Times New Roman"/>
                        </a:rPr>
                        <a:t>«3»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000" b="1" i="1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000" b="1" i="1">
                          <a:latin typeface="Times New Roman"/>
                          <a:ea typeface="Times New Roman"/>
                          <a:cs typeface="Times New Roman"/>
                        </a:rPr>
                        <a:t>«4»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000" b="1" i="1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000" b="1" i="1">
                          <a:latin typeface="Times New Roman"/>
                          <a:ea typeface="Times New Roman"/>
                          <a:cs typeface="Times New Roman"/>
                        </a:rPr>
                        <a:t>«5»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000" b="1" i="1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800" b="1" i="1">
                          <a:latin typeface="Times New Roman"/>
                          <a:ea typeface="Times New Roman"/>
                          <a:cs typeface="Times New Roman"/>
                        </a:rPr>
                        <a:t>«5» +«4»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000" b="1" i="1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987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854 (за 6 класс)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1,17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349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40,87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377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44,15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118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13,82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495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57,97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3,7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3,7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7987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454 (за 7 класс)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2,86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197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43,39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174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38,33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15,42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244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53,75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3,6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3,7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7987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Динамика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+3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+1,69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-152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+2,52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-203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-5,82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-48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+1,6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-251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-4,22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000" b="1" i="1">
                          <a:latin typeface="Times New Roman"/>
                          <a:ea typeface="Times New Roman"/>
                          <a:cs typeface="Times New Roman"/>
                        </a:rPr>
                        <a:t>-0,1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1000" b="1" i="1" dirty="0">
                          <a:latin typeface="Times New Roman"/>
                          <a:ea typeface="Times New Roman"/>
                          <a:cs typeface="Times New Roman"/>
                        </a:rPr>
                        <a:t>=</a:t>
                      </a:r>
                      <a:endParaRPr lang="ru-RU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043608" y="3140968"/>
            <a:ext cx="72728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Сформированность</a:t>
            </a:r>
            <a:r>
              <a:rPr lang="ru-RU" dirty="0" smtClean="0"/>
              <a:t> уровня функциональной грамотности обучающихся 7-х классов проверяют задания ВПР № 7.1 и № 7.2. С данными заданиями </a:t>
            </a:r>
            <a:r>
              <a:rPr lang="ru-RU" b="1" u="sng" dirty="0" smtClean="0"/>
              <a:t>справилось 86,56% и 76,87% обучающихся, что на 2,67% и на 3,96% соответственно выше, чем по Республике Крым (83,89% и 72,91%).</a:t>
            </a:r>
            <a:r>
              <a:rPr lang="ru-RU" b="1" dirty="0" smtClean="0"/>
              <a:t> </a:t>
            </a:r>
            <a:r>
              <a:rPr lang="ru-RU" dirty="0" smtClean="0"/>
              <a:t>Именно в этих заданиях обучающиеся показали наиболее высокий процент выполнения.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696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32645" y="116632"/>
            <a:ext cx="9176645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Arial Black" pitchFamily="34" charset="0"/>
              </a:rPr>
              <a:t>ВСЕРОССИЙСКИЕ ПРОВЕРОЧНЫЕ РАБОТЫ (ВЕСНА)</a:t>
            </a:r>
            <a:endParaRPr lang="ru-RU" sz="2400" b="1" dirty="0">
              <a:solidFill>
                <a:srgbClr val="006600"/>
              </a:solidFill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87824" y="1052736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8</a:t>
            </a:r>
            <a:r>
              <a:rPr lang="ru-RU" b="1" dirty="0" smtClean="0"/>
              <a:t> класс</a:t>
            </a:r>
            <a:endParaRPr lang="ru-RU" b="1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971600" y="1484784"/>
          <a:ext cx="7848875" cy="2520280"/>
        </p:xfrm>
        <a:graphic>
          <a:graphicData uri="http://schemas.openxmlformats.org/drawingml/2006/table">
            <a:tbl>
              <a:tblPr/>
              <a:tblGrid>
                <a:gridCol w="97407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053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0533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3771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3771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49900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499001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499001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698178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698178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499001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698178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698178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</a:tblGrid>
              <a:tr h="307413">
                <a:tc rowSpan="2"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 dirty="0">
                          <a:latin typeface="Times New Roman"/>
                          <a:ea typeface="Times New Roman"/>
                          <a:cs typeface="Times New Roman"/>
                        </a:rPr>
                        <a:t>Кол-во участников ВПР</a:t>
                      </a:r>
                      <a:endParaRPr lang="ru-RU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Кол-во отметок 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Средний балл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(район)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Средний балл </a:t>
                      </a:r>
                      <a:r>
                        <a:rPr lang="ru-RU" sz="700" b="1" i="1">
                          <a:latin typeface="Times New Roman"/>
                          <a:ea typeface="Times New Roman"/>
                          <a:cs typeface="Times New Roman"/>
                        </a:rPr>
                        <a:t>(Республика Крым)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901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«2»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«3»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«4»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«5»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 dirty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«5» +«4»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6497"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405 (за 7 класс)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4,94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225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55,56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126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31,11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34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8,4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160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39,51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3,4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3,5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6497"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289 (за 8 класс)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3,11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165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57,09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34,6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5,19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115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39,79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3,4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3,5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09745"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Динамика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-11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-1,83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-60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+1,57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-26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+3,49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-19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-3,21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-45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+0,22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>
                          <a:latin typeface="Times New Roman"/>
                          <a:ea typeface="Times New Roman"/>
                          <a:cs typeface="Times New Roman"/>
                        </a:rPr>
                        <a:t>=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spcAft>
                          <a:spcPts val="0"/>
                        </a:spcAft>
                        <a:tabLst>
                          <a:tab pos="5343525" algn="l"/>
                        </a:tabLst>
                      </a:pPr>
                      <a:r>
                        <a:rPr lang="ru-RU" sz="900" b="1" i="1" dirty="0">
                          <a:latin typeface="Times New Roman"/>
                          <a:ea typeface="Times New Roman"/>
                          <a:cs typeface="Times New Roman"/>
                        </a:rPr>
                        <a:t>=</a:t>
                      </a:r>
                      <a:endParaRPr lang="ru-RU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1781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20572" y="149731"/>
            <a:ext cx="9176645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Arial Black" pitchFamily="34" charset="0"/>
              </a:rPr>
              <a:t>ГОСУДАРСТВЕННАЯ ИТОГОВАЯ АТТЕСТАЦИЯ В ФОРМЕ ЕГЭ (11 КЛАСС)</a:t>
            </a:r>
            <a:endParaRPr lang="ru-RU" sz="2400" b="1" dirty="0">
              <a:solidFill>
                <a:srgbClr val="006600"/>
              </a:solidFill>
              <a:latin typeface="Arial Black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7900082"/>
              </p:ext>
            </p:extLst>
          </p:nvPr>
        </p:nvGraphicFramePr>
        <p:xfrm>
          <a:off x="107504" y="1124744"/>
          <a:ext cx="8784976" cy="1470229"/>
        </p:xfrm>
        <a:graphic>
          <a:graphicData uri="http://schemas.openxmlformats.org/drawingml/2006/table">
            <a:tbl>
              <a:tblPr firstRow="1" firstCol="1" bandRow="1"/>
              <a:tblGrid>
                <a:gridCol w="93823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1128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3251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9723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9723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49723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49723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542911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542911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483174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458575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372483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328558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783619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507772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694013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</a:tblGrid>
              <a:tr h="13655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Times New Roman"/>
                          <a:ea typeface="Calibri"/>
                        </a:rPr>
                        <a:t>ЕГЭ-11</a:t>
                      </a:r>
                      <a:endParaRPr lang="ru-RU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/>
                          <a:ea typeface="Calibri"/>
                        </a:rPr>
                        <a:t>min балл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/>
                          <a:ea typeface="Calibri"/>
                        </a:rPr>
                        <a:t>Кол-во работ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/>
                          <a:ea typeface="Calibri"/>
                        </a:rPr>
                        <a:t>Результативность  (по баллам)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/>
                          <a:ea typeface="Calibri"/>
                        </a:rPr>
                        <a:t>Средний балл район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/>
                          <a:ea typeface="Calibri"/>
                        </a:rPr>
                        <a:t>max балл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/>
                          <a:ea typeface="Calibri"/>
                        </a:rPr>
                        <a:t>Средний балл по Крыму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929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/>
                          <a:ea typeface="Times New Roman"/>
                        </a:rPr>
                        <a:t>Учебный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/>
                          <a:ea typeface="Times New Roman"/>
                        </a:rPr>
                        <a:t>год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/>
                          <a:ea typeface="Times New Roman"/>
                        </a:rPr>
                        <a:t>менее min балла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/>
                          <a:ea typeface="Times New Roman"/>
                        </a:rPr>
                        <a:t>min балл - 60 баллов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/>
                          <a:ea typeface="Times New Roman"/>
                        </a:rPr>
                        <a:t>61 - 80 баллов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/>
                          <a:ea typeface="Times New Roman"/>
                        </a:rPr>
                        <a:t>81 - 99 баллов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/>
                          <a:ea typeface="Times New Roman"/>
                        </a:rPr>
                        <a:t>100 баллов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93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кол-во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/>
                          <a:ea typeface="Times New Roman"/>
                        </a:rPr>
                        <a:t>%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/>
                          <a:ea typeface="Times New Roman"/>
                        </a:rPr>
                        <a:t>кол-во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/>
                          <a:ea typeface="Times New Roman"/>
                        </a:rPr>
                        <a:t>%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/>
                          <a:ea typeface="Times New Roman"/>
                        </a:rPr>
                        <a:t>кол-во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/>
                          <a:ea typeface="Times New Roman"/>
                        </a:rPr>
                        <a:t>%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/>
                          <a:ea typeface="Times New Roman"/>
                        </a:rPr>
                        <a:t>кол-во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/>
                          <a:ea typeface="Times New Roman"/>
                        </a:rPr>
                        <a:t>%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/>
                          <a:ea typeface="Times New Roman"/>
                        </a:rPr>
                        <a:t>кол-во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/>
                          <a:ea typeface="Times New Roman"/>
                        </a:rPr>
                        <a:t>%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531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2019/2020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37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9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11,1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55,6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11,1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22,2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0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0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53,0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92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50,2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31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</a:rPr>
                        <a:t>2020/2021</a:t>
                      </a:r>
                      <a:endParaRPr lang="ru-RU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</a:rPr>
                        <a:t>37</a:t>
                      </a:r>
                      <a:endParaRPr lang="ru-RU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16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25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8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50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18,75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6,25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0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0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54,0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83</a:t>
                      </a:r>
                      <a:endParaRPr lang="ru-RU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531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/>
                          <a:ea typeface="Calibri"/>
                        </a:rPr>
                        <a:t>2022-2023</a:t>
                      </a:r>
                      <a:endParaRPr lang="ru-RU" sz="9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/>
                          <a:ea typeface="Calibri"/>
                        </a:rPr>
                        <a:t>37</a:t>
                      </a:r>
                      <a:endParaRPr lang="ru-RU" sz="9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/>
                          <a:ea typeface="Calibri"/>
                        </a:rPr>
                        <a:t>5</a:t>
                      </a:r>
                      <a:endParaRPr lang="ru-RU" sz="9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/>
                          <a:ea typeface="Calibri"/>
                        </a:rPr>
                        <a:t>0</a:t>
                      </a:r>
                      <a:endParaRPr lang="ru-RU" sz="9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/>
                          <a:ea typeface="Calibri"/>
                        </a:rPr>
                        <a:t>0</a:t>
                      </a:r>
                      <a:endParaRPr lang="ru-RU" sz="9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/>
                          <a:ea typeface="Calibri"/>
                        </a:rPr>
                        <a:t>4</a:t>
                      </a:r>
                      <a:endParaRPr lang="ru-RU" sz="9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/>
                          <a:ea typeface="Calibri"/>
                        </a:rPr>
                        <a:t>80</a:t>
                      </a:r>
                      <a:endParaRPr lang="ru-RU" sz="9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/>
                          <a:ea typeface="Calibri"/>
                        </a:rPr>
                        <a:t>1</a:t>
                      </a:r>
                      <a:endParaRPr lang="ru-RU" sz="9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/>
                          <a:ea typeface="Calibri"/>
                        </a:rPr>
                        <a:t>20</a:t>
                      </a:r>
                      <a:endParaRPr lang="ru-RU" sz="9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/>
                          <a:ea typeface="Calibri"/>
                        </a:rPr>
                        <a:t>0</a:t>
                      </a:r>
                      <a:endParaRPr lang="ru-RU" sz="9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/>
                          <a:ea typeface="Calibri"/>
                        </a:rPr>
                        <a:t>0</a:t>
                      </a:r>
                      <a:endParaRPr lang="ru-RU" sz="9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/>
                          <a:ea typeface="Calibri"/>
                        </a:rPr>
                        <a:t>0</a:t>
                      </a:r>
                      <a:endParaRPr lang="ru-RU" sz="9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/>
                          <a:ea typeface="Calibri"/>
                        </a:rPr>
                        <a:t>0</a:t>
                      </a:r>
                      <a:endParaRPr lang="ru-RU" sz="9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/>
                          <a:ea typeface="Calibri"/>
                        </a:rPr>
                        <a:t>52,4</a:t>
                      </a:r>
                      <a:endParaRPr lang="ru-RU" sz="9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/>
                          <a:ea typeface="Calibri"/>
                        </a:rPr>
                        <a:t>62</a:t>
                      </a:r>
                      <a:endParaRPr lang="ru-RU" sz="9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7341" marR="673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3793" name="Диаграмма 2"/>
          <p:cNvGraphicFramePr>
            <a:graphicFrameLocks/>
          </p:cNvGraphicFramePr>
          <p:nvPr/>
        </p:nvGraphicFramePr>
        <p:xfrm>
          <a:off x="1259632" y="2754313"/>
          <a:ext cx="7272338" cy="4103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798" name="Диаграмма" r:id="rId3" imgW="5499069" imgH="3212870" progId="Excel.Chart.8">
                  <p:embed/>
                </p:oleObj>
              </mc:Choice>
              <mc:Fallback>
                <p:oleObj name="Диаграмма" r:id="rId3" imgW="5499069" imgH="3212870" progId="Excel.Chart.8">
                  <p:embed/>
                  <p:pic>
                    <p:nvPicPr>
                      <p:cNvPr id="0" name="Диаграмма 2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2754313"/>
                        <a:ext cx="7272338" cy="41036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0099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20572" y="149731"/>
            <a:ext cx="9176645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Arial Black" pitchFamily="34" charset="0"/>
              </a:rPr>
              <a:t>УРОВНИ УЧЕБНЫХ ДОСТИЖЕНИЙ </a:t>
            </a:r>
            <a:endParaRPr lang="ru-RU" sz="2400" b="1" dirty="0">
              <a:solidFill>
                <a:srgbClr val="006600"/>
              </a:solidFill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32645" y="149731"/>
            <a:ext cx="9176645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Arial Black" pitchFamily="34" charset="0"/>
              </a:rPr>
              <a:t>УРОВНИ УЧЕБНЫХ ДОСТИЖЕНИЙ </a:t>
            </a:r>
            <a:endParaRPr lang="ru-RU" sz="2400" b="1" dirty="0">
              <a:solidFill>
                <a:srgbClr val="006600"/>
              </a:solidFill>
              <a:latin typeface="Arial Black" pitchFamily="34" charset="0"/>
            </a:endParaRP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043608" y="692696"/>
          <a:ext cx="7920883" cy="1215839"/>
        </p:xfrm>
        <a:graphic>
          <a:graphicData uri="http://schemas.openxmlformats.org/drawingml/2006/table">
            <a:tbl>
              <a:tblPr/>
              <a:tblGrid>
                <a:gridCol w="87523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0046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079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0864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0864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0864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50792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508641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508641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508641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408922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408922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439052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408922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711667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</a:tblGrid>
              <a:tr h="26501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latin typeface="Times New Roman"/>
                          <a:ea typeface="Calibri"/>
                          <a:cs typeface="Times New Roman"/>
                        </a:rPr>
                        <a:t>Учебный год</a:t>
                      </a:r>
                      <a:endParaRPr lang="ru-RU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 i="1">
                          <a:latin typeface="Times New Roman"/>
                          <a:ea typeface="Calibri"/>
                          <a:cs typeface="Times New Roman"/>
                        </a:rPr>
                        <a:t>Всего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 i="1">
                          <a:latin typeface="Times New Roman"/>
                          <a:ea typeface="Calibri"/>
                          <a:cs typeface="Times New Roman"/>
                        </a:rPr>
                        <a:t>«5»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 i="1">
                          <a:latin typeface="Times New Roman"/>
                          <a:ea typeface="Calibri"/>
                          <a:cs typeface="Times New Roman"/>
                        </a:rPr>
                        <a:t>чел      %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 i="1">
                          <a:latin typeface="Times New Roman"/>
                          <a:ea typeface="Calibri"/>
                          <a:cs typeface="Times New Roman"/>
                        </a:rPr>
                        <a:t>«4»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 i="1">
                          <a:latin typeface="Times New Roman"/>
                          <a:ea typeface="Calibri"/>
                          <a:cs typeface="Times New Roman"/>
                        </a:rPr>
                        <a:t>чел      %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 i="1">
                          <a:latin typeface="Times New Roman"/>
                          <a:ea typeface="Calibri"/>
                          <a:cs typeface="Times New Roman"/>
                        </a:rPr>
                        <a:t>«5» + «4»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 i="1">
                          <a:latin typeface="Times New Roman"/>
                          <a:ea typeface="Calibri"/>
                          <a:cs typeface="Times New Roman"/>
                        </a:rPr>
                        <a:t>чел     %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 i="1">
                          <a:latin typeface="Times New Roman"/>
                          <a:ea typeface="Calibri"/>
                          <a:cs typeface="Times New Roman"/>
                        </a:rPr>
                        <a:t>«3»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 i="1">
                          <a:latin typeface="Times New Roman"/>
                          <a:ea typeface="Calibri"/>
                          <a:cs typeface="Times New Roman"/>
                        </a:rPr>
                        <a:t>чел      %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 i="1">
                          <a:latin typeface="Times New Roman"/>
                          <a:ea typeface="Calibri"/>
                          <a:cs typeface="Times New Roman"/>
                        </a:rPr>
                        <a:t>«2»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 i="1">
                          <a:latin typeface="Times New Roman"/>
                          <a:ea typeface="Calibri"/>
                          <a:cs typeface="Times New Roman"/>
                        </a:rPr>
                        <a:t>чел     %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 i="1">
                          <a:latin typeface="Times New Roman"/>
                          <a:ea typeface="Calibri"/>
                          <a:cs typeface="Times New Roman"/>
                        </a:rPr>
                        <a:t>Н/А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 i="1">
                          <a:latin typeface="Times New Roman"/>
                          <a:ea typeface="Calibri"/>
                          <a:cs typeface="Times New Roman"/>
                        </a:rPr>
                        <a:t>чел     %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 i="1">
                          <a:latin typeface="Times New Roman"/>
                          <a:ea typeface="Calibri"/>
                          <a:cs typeface="Times New Roman"/>
                        </a:rPr>
                        <a:t>Средний балл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3251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 i="1">
                          <a:latin typeface="Times New Roman"/>
                          <a:ea typeface="Calibri"/>
                          <a:cs typeface="Times New Roman"/>
                        </a:rPr>
                        <a:t>2020-2021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8781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1755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19,29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4005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44,84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5760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64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3025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36,38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0,15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0,02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3,9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3251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 i="1">
                          <a:latin typeface="Times New Roman"/>
                          <a:ea typeface="Calibri"/>
                          <a:cs typeface="Times New Roman"/>
                        </a:rPr>
                        <a:t>2021-2022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9124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2091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4424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49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6515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71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2591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28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0,2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0,03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3,9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3251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latin typeface="Times New Roman"/>
                          <a:ea typeface="Calibri"/>
                          <a:cs typeface="Times New Roman"/>
                        </a:rPr>
                        <a:t>2022-2023</a:t>
                      </a:r>
                      <a:endParaRPr lang="ru-RU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9760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2439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24,99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4872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49,91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7311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74,9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2435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24,9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0,1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0,04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3,9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3003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 i="1">
                          <a:latin typeface="Times New Roman"/>
                          <a:ea typeface="Calibri"/>
                          <a:cs typeface="Times New Roman"/>
                        </a:rPr>
                        <a:t>Динамика за два последних года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Calibri"/>
                          <a:cs typeface="Times New Roman"/>
                        </a:rPr>
                        <a:t>636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Calibri"/>
                          <a:cs typeface="Times New Roman"/>
                        </a:rPr>
                        <a:t>348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Calibri"/>
                          <a:cs typeface="Times New Roman"/>
                        </a:rPr>
                        <a:t>1,99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Calibri"/>
                          <a:cs typeface="Times New Roman"/>
                        </a:rPr>
                        <a:t>448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Calibri"/>
                          <a:cs typeface="Times New Roman"/>
                        </a:rPr>
                        <a:t>0,9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Calibri"/>
                          <a:cs typeface="Times New Roman"/>
                        </a:rPr>
                        <a:t>796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Calibri"/>
                          <a:cs typeface="Times New Roman"/>
                        </a:rPr>
                        <a:t>3,9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Calibri"/>
                          <a:cs typeface="Times New Roman"/>
                        </a:rPr>
                        <a:t>-156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Calibri"/>
                          <a:cs typeface="Times New Roman"/>
                        </a:rPr>
                        <a:t>-3,1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Calibri"/>
                          <a:cs typeface="Times New Roman"/>
                        </a:rPr>
                        <a:t>-4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Calibri"/>
                          <a:cs typeface="Times New Roman"/>
                        </a:rPr>
                        <a:t>-0,1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Calibri"/>
                          <a:cs typeface="Times New Roman"/>
                        </a:rPr>
                        <a:t>=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Calibri"/>
                          <a:cs typeface="Times New Roman"/>
                        </a:rPr>
                        <a:t>0,01</a:t>
                      </a: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/>
                          <a:ea typeface="Calibri"/>
                          <a:cs typeface="Times New Roman"/>
                        </a:rPr>
                        <a:t>=</a:t>
                      </a:r>
                      <a:endParaRPr lang="ru-RU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9629" marR="59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546154531"/>
              </p:ext>
            </p:extLst>
          </p:nvPr>
        </p:nvGraphicFramePr>
        <p:xfrm>
          <a:off x="1547664" y="2204864"/>
          <a:ext cx="7128792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037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32645" y="149731"/>
            <a:ext cx="9176645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Arial Black" pitchFamily="34" charset="0"/>
              </a:rPr>
              <a:t>КАЧЕСТВО ЗНАНИЙ ШНОР</a:t>
            </a:r>
            <a:endParaRPr lang="ru-RU" sz="2400" b="1" dirty="0">
              <a:solidFill>
                <a:srgbClr val="006600"/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31640" y="5373216"/>
            <a:ext cx="7560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Резкий рост качества знаний за год в МБОУ «Пожарская школа», «</a:t>
            </a:r>
            <a:r>
              <a:rPr lang="ru-RU" b="1" i="1" dirty="0" err="1" smtClean="0"/>
              <a:t>Мазанская</a:t>
            </a:r>
            <a:r>
              <a:rPr lang="ru-RU" b="1" i="1" dirty="0" smtClean="0"/>
              <a:t> </a:t>
            </a:r>
            <a:r>
              <a:rPr lang="ru-RU" b="1" i="1" dirty="0" err="1" smtClean="0"/>
              <a:t>школа</a:t>
            </a:r>
            <a:r>
              <a:rPr lang="ru-RU" b="1" i="1" dirty="0" smtClean="0"/>
              <a:t>», «</a:t>
            </a:r>
            <a:r>
              <a:rPr lang="ru-RU" b="1" i="1" dirty="0" err="1" smtClean="0"/>
              <a:t>Укромновская</a:t>
            </a:r>
            <a:r>
              <a:rPr lang="ru-RU" b="1" i="1" dirty="0" smtClean="0"/>
              <a:t> </a:t>
            </a:r>
            <a:r>
              <a:rPr lang="ru-RU" b="1" i="1" dirty="0" err="1" smtClean="0"/>
              <a:t>школа</a:t>
            </a:r>
            <a:r>
              <a:rPr lang="ru-RU" b="1" i="1" dirty="0" smtClean="0"/>
              <a:t>» свидетельствует о завышении учителями отметок за четверть, полугодие, год.</a:t>
            </a:r>
            <a:endParaRPr lang="ru-RU" dirty="0" smtClean="0"/>
          </a:p>
          <a:p>
            <a:endParaRPr lang="ru-RU" dirty="0"/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427576149"/>
              </p:ext>
            </p:extLst>
          </p:nvPr>
        </p:nvGraphicFramePr>
        <p:xfrm>
          <a:off x="1327072" y="836712"/>
          <a:ext cx="7133360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124744"/>
            <a:ext cx="813690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структуре 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 программы по географии для 5 – 9 классов не появилось новых разделов.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общем содержании самого курса географического образования на ступени основной школы принципиальных изменений нет. Следует отметить 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жесткое закрепление содержания по годам обучения. Перераспределять учебные часы по тематическим разделам и последовательность изучения тем нельзя</a:t>
            </a:r>
            <a:r>
              <a:rPr lang="ru-RU" sz="1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тематическом планировании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отдельно 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быть выделены компоненты деятельности учащихся, соответствующие </a:t>
            </a:r>
            <a:r>
              <a:rPr lang="ru-RU" sz="1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метапредметным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результатам, прописанным в пояснительной записке.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вариант деятельности учащихся прописывается 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исследовательская и проектная </a:t>
            </a:r>
            <a:r>
              <a:rPr lang="ru-RU" sz="1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 рабочая программа по географии составлена с учетом количества часов, отводимых на изучение предмета «География» базовым учебным планом: </a:t>
            </a:r>
          </a:p>
          <a:p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5-6-х классах по 1 учебному часу в неделю (по 34 часа в год)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7-9-х классах по 2 учебных часа в неделю (по 68 часов в год)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каждого класса предусмотрено резервное учебное время,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быть использовано участниками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образовательного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 в целях формирования вариативной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составляющей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содержания, с учетом потребностей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социально-экономического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конкретного региона и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этнокультурных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особенностей его населения.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6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32645" y="149731"/>
            <a:ext cx="9176645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Arial Black" pitchFamily="34" charset="0"/>
              </a:rPr>
              <a:t>МЕТОДИЧЕСКИЕ РЕКОМЕНДАЦИИ (КРИППО) НА 2023-2024 УЧЕБНЫЙ ГОД </a:t>
            </a:r>
            <a:endParaRPr lang="ru-RU" sz="2400" b="1" dirty="0">
              <a:solidFill>
                <a:srgbClr val="006600"/>
              </a:solidFill>
              <a:latin typeface="Arial Black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437112"/>
            <a:ext cx="2239136" cy="1795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1569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124744"/>
            <a:ext cx="8136904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u="sng" dirty="0"/>
              <a:t>8-9 классы </a:t>
            </a:r>
            <a:r>
              <a:rPr lang="ru-RU" dirty="0"/>
              <a:t>продолжают осваивать рабочие программы </a:t>
            </a:r>
            <a:r>
              <a:rPr lang="ru-RU" b="1" u="sng" dirty="0"/>
              <a:t>по учебным предметам, разработанным в соответствии с ПООП, но приводят их содержание в соответствие с ФОП.</a:t>
            </a:r>
            <a:r>
              <a:rPr lang="ru-RU" dirty="0"/>
              <a:t> Следует отметить, что ФРП закрепляет распределение тем курса «География России» следующим образом</a:t>
            </a:r>
            <a:r>
              <a:rPr lang="ru-RU" dirty="0" smtClean="0"/>
              <a:t>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32645" y="149731"/>
            <a:ext cx="9176645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Arial Black" pitchFamily="34" charset="0"/>
              </a:rPr>
              <a:t>МЕТОДИЧЕСКИЕ РЕКОМЕНДАЦИИ (КРИППО) НА 2023-2024 УЧЕБНЫЙ ГОД </a:t>
            </a:r>
            <a:endParaRPr lang="ru-RU" sz="2400" b="1" dirty="0">
              <a:solidFill>
                <a:srgbClr val="006600"/>
              </a:solidFill>
              <a:latin typeface="Arial Black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 l="5772" t="6838" r="7322" b="11111"/>
          <a:stretch>
            <a:fillRect/>
          </a:stretch>
        </p:blipFill>
        <p:spPr bwMode="auto">
          <a:xfrm>
            <a:off x="1691680" y="2348880"/>
            <a:ext cx="6408712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23164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9460" y="1052736"/>
            <a:ext cx="864096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«Создание организационно-методических условий для развития профессиональной компетентности педагогов с целью повышения качества образования в условиях поэтапного перехода на ФГОС и поиска эффективных технологий и методик преподавания предметов, развитие и саморазвитие учителей и обучающихся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»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41484"/>
            <a:ext cx="914400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6600"/>
                </a:solidFill>
                <a:latin typeface="Arial Black" pitchFamily="34" charset="0"/>
              </a:rPr>
              <a:t>ПРОБЛЕМА, НАД КОТОРОЙ РАБОТАЕТ РМО:</a:t>
            </a:r>
            <a:endParaRPr lang="ru-RU" sz="2800" dirty="0">
              <a:solidFill>
                <a:srgbClr val="006600"/>
              </a:solidFill>
              <a:latin typeface="Arial Black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31" r="13511"/>
          <a:stretch/>
        </p:blipFill>
        <p:spPr bwMode="auto">
          <a:xfrm>
            <a:off x="5076056" y="3645024"/>
            <a:ext cx="3002841" cy="2972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2503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32645" y="149731"/>
            <a:ext cx="9176645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Arial Black" pitchFamily="34" charset="0"/>
              </a:rPr>
              <a:t>МЕТОДИЧЕСКИЕ РЕКОМЕНДАЦИИ (КРИППО) НА 2023-2024 УЧЕБНЫЙ ГОД </a:t>
            </a:r>
            <a:endParaRPr lang="ru-RU" sz="2400" b="1" dirty="0">
              <a:solidFill>
                <a:srgbClr val="006600"/>
              </a:solidFill>
              <a:latin typeface="Arial Black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/>
          <a:srcRect l="6093" t="7122" r="7162" b="9687"/>
          <a:stretch>
            <a:fillRect/>
          </a:stretch>
        </p:blipFill>
        <p:spPr bwMode="auto">
          <a:xfrm>
            <a:off x="1547664" y="1124744"/>
            <a:ext cx="6912768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043608" y="5373216"/>
            <a:ext cx="8100392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/>
              <a:t>Как видно из схем, в 8 и 9 классах изучается по три раздела. </a:t>
            </a:r>
            <a:r>
              <a:rPr lang="ru-RU" b="1" u="sng" dirty="0"/>
              <a:t>Разделы «Природа России» и «Хозяйство России» теперь не разделены на два года обучения, а полностью изучаются в 8 и 9 классе соответственно. Следует учесть это при составлении календарно-тематического планирования.</a:t>
            </a:r>
          </a:p>
        </p:txBody>
      </p:sp>
    </p:spTree>
    <p:extLst>
      <p:ext uri="{BB962C8B-B14F-4D97-AF65-F5344CB8AC3E}">
        <p14:creationId xmlns:p14="http://schemas.microsoft.com/office/powerpoint/2010/main" val="2860891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1002579"/>
            <a:ext cx="8064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/>
              <a:t>Учебным планом на изучение учебного предмета «География» отводится </a:t>
            </a:r>
            <a:endParaRPr lang="ru-RU" dirty="0" smtClean="0"/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68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часов: по одному часу в  неделю в  10 и  11 классах. </a:t>
            </a:r>
          </a:p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Перенесения всего содержания курса в один год обучения не предусмотрено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32645" y="149731"/>
            <a:ext cx="9176645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Arial Black" pitchFamily="34" charset="0"/>
              </a:rPr>
              <a:t>МЕТОДИЧЕСКИЕ РЕКОМЕНДАЦИИ (КРИППО) НА 2023-2024 УЧЕБНЫЙ ГОД </a:t>
            </a:r>
            <a:endParaRPr lang="ru-RU" sz="2400" b="1" dirty="0">
              <a:solidFill>
                <a:srgbClr val="006600"/>
              </a:solidFill>
              <a:latin typeface="Arial Black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9715395"/>
              </p:ext>
            </p:extLst>
          </p:nvPr>
        </p:nvGraphicFramePr>
        <p:xfrm>
          <a:off x="971600" y="2659007"/>
          <a:ext cx="7992888" cy="36454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04813">
                  <a:extLst>
                    <a:ext uri="{9D8B030D-6E8A-4147-A177-3AD203B41FA5}">
                      <a16:colId xmlns="" xmlns:a16="http://schemas.microsoft.com/office/drawing/2014/main" val="1988473719"/>
                    </a:ext>
                  </a:extLst>
                </a:gridCol>
                <a:gridCol w="3789341">
                  <a:extLst>
                    <a:ext uri="{9D8B030D-6E8A-4147-A177-3AD203B41FA5}">
                      <a16:colId xmlns="" xmlns:a16="http://schemas.microsoft.com/office/drawing/2014/main" val="3056120561"/>
                    </a:ext>
                  </a:extLst>
                </a:gridCol>
                <a:gridCol w="1611685">
                  <a:extLst>
                    <a:ext uri="{9D8B030D-6E8A-4147-A177-3AD203B41FA5}">
                      <a16:colId xmlns="" xmlns:a16="http://schemas.microsoft.com/office/drawing/2014/main" val="2221133656"/>
                    </a:ext>
                  </a:extLst>
                </a:gridCol>
                <a:gridCol w="1387049">
                  <a:extLst>
                    <a:ext uri="{9D8B030D-6E8A-4147-A177-3AD203B41FA5}">
                      <a16:colId xmlns="" xmlns:a16="http://schemas.microsoft.com/office/drawing/2014/main" val="3050302073"/>
                    </a:ext>
                  </a:extLst>
                </a:gridCol>
              </a:tblGrid>
              <a:tr h="7311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Предмет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602" marR="596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Профиль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602" marR="596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Уровень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602" marR="596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10 класс по ФРП </a:t>
                      </a:r>
                      <a:endParaRPr lang="ru-RU" sz="16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(</a:t>
                      </a:r>
                      <a:r>
                        <a:rPr lang="ru-RU" sz="1600" dirty="0">
                          <a:effectLst/>
                        </a:rPr>
                        <a:t>кол-во часов в неделю)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602" marR="59602" marT="0" marB="0"/>
                </a:tc>
                <a:extLst>
                  <a:ext uri="{0D108BD9-81ED-4DB2-BD59-A6C34878D82A}">
                    <a16:rowId xmlns="" xmlns:a16="http://schemas.microsoft.com/office/drawing/2014/main" val="802101224"/>
                  </a:ext>
                </a:extLst>
              </a:tr>
              <a:tr h="182779">
                <a:tc rowSpan="6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География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602" marR="5960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Технологический (инженерные классы)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602" marR="596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Базовый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602" marR="5960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602" marR="59602" marT="0" marB="0" anchor="ctr"/>
                </a:tc>
                <a:extLst>
                  <a:ext uri="{0D108BD9-81ED-4DB2-BD59-A6C34878D82A}">
                    <a16:rowId xmlns="" xmlns:a16="http://schemas.microsoft.com/office/drawing/2014/main" val="3254679845"/>
                  </a:ext>
                </a:extLst>
              </a:tr>
              <a:tr h="3655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Технологический (информационно–технологический)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602" marR="596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Базовый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602" marR="5960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602" marR="59602" marT="0" marB="0" anchor="ctr"/>
                </a:tc>
                <a:extLst>
                  <a:ext uri="{0D108BD9-81ED-4DB2-BD59-A6C34878D82A}">
                    <a16:rowId xmlns="" xmlns:a16="http://schemas.microsoft.com/office/drawing/2014/main" val="1497600085"/>
                  </a:ext>
                </a:extLst>
              </a:tr>
              <a:tr h="1827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Естественно-научный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602" marR="596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Базовый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602" marR="5960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602" marR="59602" marT="0" marB="0" anchor="ctr"/>
                </a:tc>
                <a:extLst>
                  <a:ext uri="{0D108BD9-81ED-4DB2-BD59-A6C34878D82A}">
                    <a16:rowId xmlns="" xmlns:a16="http://schemas.microsoft.com/office/drawing/2014/main" val="1981392328"/>
                  </a:ext>
                </a:extLst>
              </a:tr>
              <a:tr h="1827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Гуманитарный (варианты 1-6)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602" marR="596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Базовый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602" marR="5960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602" marR="59602" marT="0" marB="0" anchor="ctr"/>
                </a:tc>
                <a:extLst>
                  <a:ext uri="{0D108BD9-81ED-4DB2-BD59-A6C34878D82A}">
                    <a16:rowId xmlns="" xmlns:a16="http://schemas.microsoft.com/office/drawing/2014/main" val="981124269"/>
                  </a:ext>
                </a:extLst>
              </a:tr>
              <a:tr h="1827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Социально-экономический (варианты 1-3)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602" marR="596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Углубленный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602" marR="5960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602" marR="59602" marT="0" marB="0" anchor="ctr"/>
                </a:tc>
                <a:extLst>
                  <a:ext uri="{0D108BD9-81ED-4DB2-BD59-A6C34878D82A}">
                    <a16:rowId xmlns="" xmlns:a16="http://schemas.microsoft.com/office/drawing/2014/main" val="1384972829"/>
                  </a:ext>
                </a:extLst>
              </a:tr>
              <a:tr h="1827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Универсальный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602" marR="596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Базовый/углубленный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602" marR="5960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1/3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602" marR="59602" marT="0" marB="0" anchor="ctr"/>
                </a:tc>
                <a:extLst>
                  <a:ext uri="{0D108BD9-81ED-4DB2-BD59-A6C34878D82A}">
                    <a16:rowId xmlns="" xmlns:a16="http://schemas.microsoft.com/office/drawing/2014/main" val="3080001725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927898" y="2045648"/>
            <a:ext cx="723140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60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603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Место предмета в учебном плане в зависимости от профиля обучения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3603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819087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32645" y="149731"/>
            <a:ext cx="9176645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Arial Black" pitchFamily="34" charset="0"/>
              </a:rPr>
              <a:t>МЕТОДИЧЕСКИЕ РЕКОМЕНДАЦИИ (КРИППО) НА 2023-2024 УЧЕБНЫЙ ГОД </a:t>
            </a:r>
            <a:endParaRPr lang="ru-RU" sz="2400" b="1" dirty="0">
              <a:solidFill>
                <a:srgbClr val="006600"/>
              </a:solidFill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59632" y="1196752"/>
            <a:ext cx="7632848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УМК </a:t>
            </a:r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географии (5-9 классы):</a:t>
            </a:r>
            <a:endParaRPr lang="ru-RU" sz="1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Линия УМК по географии "Классическая география" (номер по ФП 1.1.2.3.4.5.1)  </a:t>
            </a:r>
          </a:p>
          <a:p>
            <a:pPr lvl="0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Линия УМК по географии "Роза ветров" (5-9) (номер по ФП 1.1.2.3.4.3.1)</a:t>
            </a:r>
          </a:p>
          <a:p>
            <a:pPr lvl="0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Линия УМК по географии «Полярная звезда» (5-9) (номер по ФП 1.1.2.3.4.1.1)</a:t>
            </a:r>
          </a:p>
          <a:p>
            <a:pPr lvl="0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Линия УМК О. А. Климановой, А. И. Алексеева. География (5-9) (номер по ФП 1.1.2.3.4.2.1)</a:t>
            </a:r>
          </a:p>
          <a:p>
            <a:pPr lvl="0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Линия учебников по географии для обучающихся с интеллектуальными нарушениями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Лифановой Т.М., Соломиной Е.Н.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(номер по ФП 1.1.2.3.4.2.1).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УМК по географии (10-11 классы):</a:t>
            </a:r>
            <a:endParaRPr lang="ru-RU" sz="1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В.Н.Холина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(10 и 11 класс углубленный уровень) (номер по ФП 1.1.3.4.2.2.1) – до 25 сентября 2025 года;</a:t>
            </a:r>
          </a:p>
          <a:p>
            <a:pPr lvl="0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Линия УМК по географии «Полярная звезда» (10-11 базовый уровень) (номер по ФП 1.1.3.4.2.1.1) – до  25 сентября 2025 года;</a:t>
            </a:r>
          </a:p>
          <a:p>
            <a:pPr lvl="0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География. Экономическая и социальная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географиямира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Бахчиева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О.А. (10-11 класс базовый уровень) (номер по ФП 1.1.3.3.2.1.1) – до 31 августа 2024 года;</a:t>
            </a:r>
          </a:p>
          <a:p>
            <a:pPr lvl="0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 (в 2 частях).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Домогацких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Е.М., Алексеевский Н.И. (10-11 класс базовый уровень) (номер по ФП 1.1.3.3.2.3.1) – до 31 августа 2024 года;</a:t>
            </a:r>
          </a:p>
          <a:p>
            <a:pPr lvl="0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География. Кузнецов А.П., Ким Э.В. (10-11 класс базовый уровень) (номер по ФП 1.1.3.3.2.4.1) – до  31 августа 2024 года; </a:t>
            </a:r>
          </a:p>
          <a:p>
            <a:pPr lvl="0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Лопатников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Д.Л. (10-11 класс базовый уровень) (номер по ФП 1.1.3.3.2.5.1) – до  31 августа 2024 года; </a:t>
            </a:r>
          </a:p>
          <a:p>
            <a:pPr lvl="0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Максаковский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В.П. (10-11 класс базовый уровень) (номер по ФП 1.1.3.3.2.7.1) – до  31 августа 2024 года;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Домогацких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Е.М., Алексеевский Н.И. (10-11 класс углубленный уровень) (номер по ФП 1.1.3.3.2.8.1) – до  31 августа 2024 года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37754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187624" y="922253"/>
            <a:ext cx="7704856" cy="1368152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400" dirty="0">
                <a:solidFill>
                  <a:srgbClr val="002060"/>
                </a:solidFill>
              </a:rPr>
              <a:t>      </a:t>
            </a:r>
            <a:r>
              <a:rPr lang="ru-RU" sz="2000" b="1" dirty="0">
                <a:solidFill>
                  <a:srgbClr val="002060"/>
                </a:solidFill>
              </a:rPr>
              <a:t>Задача учебного курса «Индивидуальный проект» - обеспечить обучающимся опыт конструирования социального выбора и прогнозирования личного успеха в интересующей сфере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деятельности. 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7" y="2375714"/>
            <a:ext cx="4464496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113" y="2362099"/>
            <a:ext cx="4248472" cy="3852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DD1B1B1-B64A-4072-B6DE-3FC77A669137}"/>
              </a:ext>
            </a:extLst>
          </p:cNvPr>
          <p:cNvSpPr txBox="1"/>
          <p:nvPr/>
        </p:nvSpPr>
        <p:spPr>
          <a:xfrm rot="10800000" flipV="1">
            <a:off x="899592" y="6210637"/>
            <a:ext cx="76965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6370" marR="164465" algn="just">
              <a:spcBef>
                <a:spcPts val="5"/>
              </a:spcBef>
            </a:pPr>
            <a:r>
              <a:rPr lang="ru-RU" u="sng" dirty="0">
                <a:solidFill>
                  <a:srgbClr val="2F5496"/>
                </a:solidFill>
                <a:ea typeface="Times New Roman" panose="02020603050405020304" pitchFamily="18" charset="0"/>
              </a:rPr>
              <a:t>https://www.krippo.ru/index.php/v-pomoshch-uchitelyu/v-pomosh-ychitelu.</a:t>
            </a:r>
            <a:r>
              <a:rPr lang="ru-RU" dirty="0">
                <a:solidFill>
                  <a:srgbClr val="2F5496"/>
                </a:solidFill>
                <a:ea typeface="Times New Roman" panose="02020603050405020304" pitchFamily="18" charset="0"/>
              </a:rPr>
              <a:t> </a:t>
            </a:r>
            <a:endParaRPr lang="ru-RU" sz="2000" dirty="0">
              <a:solidFill>
                <a:prstClr val="black"/>
              </a:solidFill>
              <a:ea typeface="Times New Roman" panose="02020603050405020304" pitchFamily="18" charset="0"/>
            </a:endParaRPr>
          </a:p>
          <a:p>
            <a:pPr marL="166370" marR="165100" algn="just"/>
            <a:r>
              <a:rPr lang="ru-RU" b="1" dirty="0">
                <a:solidFill>
                  <a:prstClr val="black"/>
                </a:solidFill>
                <a:ea typeface="Times New Roman" panose="02020603050405020304" pitchFamily="18" charset="0"/>
              </a:rPr>
              <a:t>                                    </a:t>
            </a:r>
            <a:endParaRPr lang="ru-RU" sz="2000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69462"/>
            <a:ext cx="9123428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Arial Black" pitchFamily="34" charset="0"/>
              </a:rPr>
              <a:t>УЧЕБНЫЙ КУРС «ИНДИВИДУАЛЬНЫЙ ПРОЕКТ»</a:t>
            </a:r>
            <a:endParaRPr lang="ru-RU" sz="2400" b="1" dirty="0">
              <a:solidFill>
                <a:srgbClr val="0066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1665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188" y="899507"/>
            <a:ext cx="7487920" cy="3096345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рамках внеурочной деятельности </a:t>
            </a:r>
            <a:r>
              <a:rPr lang="ru-RU" sz="19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рекомендуется проводить занятия, связанные с реализацией особых интеллектуальных и социокультурных потребностей обучающихся.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могут быть занятия по дополнительному или углубленному изучению школьниками учебных предметов или модулей; занятия в рамках их исследовательской и проектной деятельности; </a:t>
            </a:r>
            <a:r>
              <a:rPr lang="ru-RU" sz="19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занятия, связанные с освоением регионального компонента образования или особыми этнокультурными интересами участников образовательных отношений. Таким курсом является курс «</a:t>
            </a:r>
            <a:r>
              <a:rPr lang="ru-RU" sz="19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Крымоведение</a:t>
            </a:r>
            <a:r>
              <a:rPr lang="ru-RU" sz="19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just"/>
            <a:endParaRPr lang="ru-RU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1712204" y="4113422"/>
            <a:ext cx="71802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Отметки за освоение курсов внеурочной деятельности требованиями ФГОС СОО не предусмотрены 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4841732"/>
            <a:ext cx="446449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863D"/>
                </a:solidFill>
              </a:rPr>
              <a:t>Программы внеурочной деятельности школьников могут быть разработаны образовательной организацией самостоятельно (авторские) или на основе переработки примерных программ курсов</a:t>
            </a:r>
            <a:r>
              <a:rPr lang="ru-RU" dirty="0">
                <a:solidFill>
                  <a:srgbClr val="00863D"/>
                </a:solidFill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148064" y="4821166"/>
            <a:ext cx="38893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Для учета проведенных занятий внеурочной деятельности педагогическими работниками образовательной организации, ведущими занятия, </a:t>
            </a:r>
            <a:r>
              <a:rPr lang="ru-RU" b="1" dirty="0">
                <a:solidFill>
                  <a:srgbClr val="00863D"/>
                </a:solidFill>
              </a:rPr>
              <a:t>оформляются </a:t>
            </a:r>
            <a:r>
              <a:rPr lang="ru-RU" b="1" dirty="0" smtClean="0">
                <a:solidFill>
                  <a:srgbClr val="00863D"/>
                </a:solidFill>
              </a:rPr>
              <a:t>отдельные электронные журналы </a:t>
            </a:r>
            <a:endParaRPr lang="ru-RU" b="1" dirty="0">
              <a:solidFill>
                <a:srgbClr val="00863D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69462"/>
            <a:ext cx="9123428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Arial Black" pitchFamily="34" charset="0"/>
              </a:rPr>
              <a:t>ОРГАНИЗАЦИЯ ВНЕУРОЧНОЙ ДЕЯТЕЛЬНОСТИ</a:t>
            </a:r>
            <a:endParaRPr lang="ru-RU" sz="2400" b="1" dirty="0">
              <a:solidFill>
                <a:srgbClr val="0066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04469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87624" y="764704"/>
            <a:ext cx="756084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СОКРАЩЕНИЯ НА СТРАНИЦЕ «ОТМЕТКИ»</a:t>
            </a:r>
          </a:p>
          <a:p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практическая работа</a:t>
            </a: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 – итоговое/промежуточное тестирование</a:t>
            </a: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КЗ – комплексное задание</a:t>
            </a: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 – географический диктант</a:t>
            </a: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КК – работа на контурной карте</a:t>
            </a: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УЗ – устный зачет</a:t>
            </a: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ЗК – зачет по карте</a:t>
            </a: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ТП – творческий проект</a:t>
            </a: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 – самостоятельная работа</a:t>
            </a: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 – контрольная работа</a:t>
            </a: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 - диагностическая работа</a:t>
            </a: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АКР – административная контрольная работа и т.д.</a:t>
            </a: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Кроме того, в электронном журнале предусмотрен ввод названия видов работ вручную, если таковой тип отметок отсутствует в общепринятом списке (НАПРИМЕР, «Номенклатура» - НОМ). </a:t>
            </a:r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1230753"/>
              </p:ext>
            </p:extLst>
          </p:nvPr>
        </p:nvGraphicFramePr>
        <p:xfrm>
          <a:off x="1259632" y="5229200"/>
          <a:ext cx="7488832" cy="12961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71804">
                  <a:extLst>
                    <a:ext uri="{9D8B030D-6E8A-4147-A177-3AD203B41FA5}">
                      <a16:colId xmlns="" xmlns:a16="http://schemas.microsoft.com/office/drawing/2014/main" val="2874802693"/>
                    </a:ext>
                  </a:extLst>
                </a:gridCol>
                <a:gridCol w="6517028">
                  <a:extLst>
                    <a:ext uri="{9D8B030D-6E8A-4147-A177-3AD203B41FA5}">
                      <a16:colId xmlns="" xmlns:a16="http://schemas.microsoft.com/office/drawing/2014/main" val="2579235244"/>
                    </a:ext>
                  </a:extLst>
                </a:gridCol>
              </a:tblGrid>
              <a:tr h="2592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Дата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Тема урока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77847433"/>
                  </a:ext>
                </a:extLst>
              </a:tr>
              <a:tr h="2592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Тема урока. ПР № 1. «……»  (обучающая, итоговая)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074003907"/>
                  </a:ext>
                </a:extLst>
              </a:tr>
              <a:tr h="2592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Обобщающее повторение по теме «…». Комплексное задание.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404583515"/>
                  </a:ext>
                </a:extLst>
              </a:tr>
              <a:tr h="2592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Итоговый урок по теме «…». Зачет по карте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355905033"/>
                  </a:ext>
                </a:extLst>
              </a:tr>
              <a:tr h="2592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Обобщающее повторение по теме «…». Контрольная работа № 1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87986930"/>
                  </a:ext>
                </a:extLst>
              </a:tr>
            </a:tbl>
          </a:graphicData>
        </a:graphic>
      </p:graphicFrame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115616" y="4534967"/>
            <a:ext cx="7704856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kumimoji="0" lang="ru-RU" altLang="ru-RU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теме, где есть практическая работа, сначала указывается название темы, затем номер и тема практической работы и ее вид. При записи темы «Повторение/обобщающее повторение» обязательно указывается ее название и вид работы: </a:t>
            </a:r>
            <a:endParaRPr kumimoji="0" lang="ru-RU" altLang="ru-RU" sz="14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169462"/>
            <a:ext cx="9123428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Arial Black" pitchFamily="34" charset="0"/>
              </a:rPr>
              <a:t>ЗАПОЛНЕНИЕ ПРЕДМЕТНОЙ СТРАНИЦЫ</a:t>
            </a:r>
            <a:endParaRPr lang="ru-RU" sz="2400" b="1" dirty="0">
              <a:solidFill>
                <a:srgbClr val="0066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7767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21296" y="764704"/>
            <a:ext cx="7571184" cy="1872207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F90B05"/>
                </a:solidFill>
              </a:rPr>
              <a:t>       </a:t>
            </a:r>
            <a:r>
              <a:rPr lang="ru-RU" sz="2000" b="1" dirty="0">
                <a:solidFill>
                  <a:srgbClr val="002060"/>
                </a:solidFill>
              </a:rPr>
              <a:t>В соответствии с ФГОС система оценки достижения планируемых результатов учащихся педагогом должна «предусматривать использование разнообразных методов и форм, взаимно дополняющих друг друга (</a:t>
            </a:r>
            <a:r>
              <a:rPr lang="ru-RU" sz="2000" b="1" i="1" u="sng" dirty="0">
                <a:solidFill>
                  <a:srgbClr val="002060"/>
                </a:solidFill>
              </a:rPr>
              <a:t>стандартизированные письменные и устные работы, проекты, практические работы, творческие работы, самоанализ и самооценка, наблюдения, </a:t>
            </a:r>
            <a:r>
              <a:rPr lang="ru-RU" sz="2000" b="1" i="1" u="sng" dirty="0" smtClean="0">
                <a:solidFill>
                  <a:srgbClr val="002060"/>
                </a:solidFill>
              </a:rPr>
              <a:t>тесты)</a:t>
            </a:r>
            <a:endParaRPr lang="ru-RU" sz="2000" b="1" i="1" u="sng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924" y="2369420"/>
            <a:ext cx="42690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6600"/>
                </a:solidFill>
              </a:rPr>
              <a:t>    </a:t>
            </a:r>
            <a:r>
              <a:rPr lang="ru-RU" sz="2000" b="1" i="1" u="sng" dirty="0">
                <a:solidFill>
                  <a:srgbClr val="006600"/>
                </a:solidFill>
              </a:rPr>
              <a:t>Проверочные и практические письменные работы </a:t>
            </a:r>
            <a:r>
              <a:rPr lang="ru-RU" sz="2000" b="1" dirty="0">
                <a:solidFill>
                  <a:srgbClr val="006600"/>
                </a:solidFill>
              </a:rPr>
              <a:t>целесообразно проводить </a:t>
            </a:r>
            <a:r>
              <a:rPr lang="ru-RU" sz="2000" b="1" i="1" u="sng" dirty="0">
                <a:solidFill>
                  <a:srgbClr val="006600"/>
                </a:solidFill>
              </a:rPr>
              <a:t>после изучения отдельных разделов и тем программы, а также в конце каждой четверти и учебного года. </a:t>
            </a:r>
            <a:r>
              <a:rPr lang="ru-RU" sz="2000" b="1" dirty="0">
                <a:solidFill>
                  <a:srgbClr val="006600"/>
                </a:solidFill>
              </a:rPr>
              <a:t>Может использоваться зачетная форма проверки знаний в виде различных видов работ (экспресс-опросы, географические диктанты, самостоятельные, комплексные проверочные работы и др.).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516216" y="2677197"/>
            <a:ext cx="260721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   В письменных работах рекомендуем использовать задания </a:t>
            </a:r>
            <a:r>
              <a:rPr lang="ru-RU" sz="2000" b="1" i="1" u="sng" dirty="0">
                <a:solidFill>
                  <a:srgbClr val="002060"/>
                </a:solidFill>
              </a:rPr>
              <a:t>базового, повышенного и высокого уровня сложности. </a:t>
            </a:r>
            <a:r>
              <a:rPr lang="ru-RU" sz="2000" b="1" dirty="0">
                <a:solidFill>
                  <a:srgbClr val="002060"/>
                </a:solidFill>
              </a:rPr>
              <a:t>Задания должны включать </a:t>
            </a:r>
            <a:r>
              <a:rPr lang="ru-RU" sz="2000" b="1" i="1" u="sng" dirty="0">
                <a:solidFill>
                  <a:srgbClr val="002060"/>
                </a:solidFill>
              </a:rPr>
              <a:t>работу с картами атласа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169462"/>
            <a:ext cx="9123428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Arial Black" pitchFamily="34" charset="0"/>
              </a:rPr>
              <a:t>ОЦЕНИВАНИЕ ПЛАНИРУЕМЫХ РЕЗУЛЬТАТОВ</a:t>
            </a:r>
            <a:endParaRPr lang="ru-RU" sz="2400" b="1" dirty="0">
              <a:solidFill>
                <a:srgbClr val="006600"/>
              </a:solidFill>
              <a:latin typeface="Arial Black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6484" y="2369420"/>
            <a:ext cx="2674220" cy="3192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55896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69462"/>
            <a:ext cx="9123428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Arial Black" pitchFamily="34" charset="0"/>
              </a:rPr>
              <a:t>ПЛАНИРОВАНИЕ РАБОТЫ </a:t>
            </a:r>
          </a:p>
          <a:p>
            <a:pPr algn="ctr"/>
            <a:r>
              <a:rPr lang="ru-RU" sz="2400" b="1" smtClean="0">
                <a:solidFill>
                  <a:srgbClr val="006600"/>
                </a:solidFill>
                <a:latin typeface="Arial Black" pitchFamily="34" charset="0"/>
              </a:rPr>
              <a:t>НА 2023-2024 </a:t>
            </a:r>
            <a:r>
              <a:rPr lang="ru-RU" sz="2400" b="1" dirty="0" smtClean="0">
                <a:solidFill>
                  <a:srgbClr val="006600"/>
                </a:solidFill>
                <a:latin typeface="Arial Black" pitchFamily="34" charset="0"/>
              </a:rPr>
              <a:t>УЧЕБНЫЙ ГОД</a:t>
            </a:r>
            <a:endParaRPr lang="ru-RU" sz="2400" b="1" dirty="0">
              <a:solidFill>
                <a:srgbClr val="006600"/>
              </a:solidFill>
              <a:latin typeface="Arial Black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4427437"/>
              </p:ext>
            </p:extLst>
          </p:nvPr>
        </p:nvGraphicFramePr>
        <p:xfrm>
          <a:off x="241234" y="1628800"/>
          <a:ext cx="8640960" cy="4632960"/>
        </p:xfrm>
        <a:graphic>
          <a:graphicData uri="http://schemas.openxmlformats.org/drawingml/2006/table">
            <a:tbl>
              <a:tblPr/>
              <a:tblGrid>
                <a:gridCol w="622272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8897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926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8484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effectLst/>
                          <a:latin typeface="Times New Roman"/>
                          <a:ea typeface="Times New Roman"/>
                        </a:rPr>
                        <a:t>«Особенности </a:t>
                      </a:r>
                      <a:r>
                        <a:rPr lang="ru-RU" sz="1600" b="1" i="1" dirty="0">
                          <a:effectLst/>
                          <a:latin typeface="Times New Roman"/>
                          <a:ea typeface="Times New Roman"/>
                        </a:rPr>
                        <a:t>преподавания </a:t>
                      </a:r>
                      <a:r>
                        <a:rPr lang="ru-RU" sz="1600" b="1" i="1" dirty="0" smtClean="0">
                          <a:effectLst/>
                          <a:latin typeface="Times New Roman"/>
                          <a:ea typeface="Times New Roman"/>
                        </a:rPr>
                        <a:t>географии </a:t>
                      </a:r>
                      <a:r>
                        <a:rPr lang="ru-RU" sz="1600" b="1" i="1" dirty="0">
                          <a:effectLst/>
                          <a:latin typeface="Times New Roman"/>
                          <a:ea typeface="Times New Roman"/>
                        </a:rPr>
                        <a:t>в </a:t>
                      </a:r>
                      <a:r>
                        <a:rPr lang="ru-RU" sz="1600" b="1" i="1" dirty="0" smtClean="0">
                          <a:effectLst/>
                          <a:latin typeface="Times New Roman"/>
                          <a:ea typeface="Times New Roman"/>
                        </a:rPr>
                        <a:t>2023/2024 </a:t>
                      </a:r>
                      <a:r>
                        <a:rPr lang="ru-RU" sz="1600" b="1" i="1" dirty="0">
                          <a:effectLst/>
                          <a:latin typeface="Times New Roman"/>
                          <a:ea typeface="Times New Roman"/>
                        </a:rPr>
                        <a:t>учебном </a:t>
                      </a:r>
                      <a:r>
                        <a:rPr lang="ru-RU" sz="1600" b="1" i="1" dirty="0" smtClean="0">
                          <a:effectLst/>
                          <a:latin typeface="Times New Roman"/>
                          <a:ea typeface="Times New Roman"/>
                        </a:rPr>
                        <a:t>году»</a:t>
                      </a:r>
                      <a:endParaRPr lang="ru-RU" sz="1600" b="1" i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408" marR="5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Август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МБОУ 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</a:rPr>
                        <a:t>ДО «ЦДЮТ»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408" marR="5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726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«Формирование компетенций функциональной грамотности учащихся и </a:t>
                      </a:r>
                      <a:r>
                        <a:rPr kumimoji="0" lang="ru-RU" sz="1600" b="1" i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межпредметная</a:t>
                      </a:r>
                      <a:r>
                        <a:rPr kumimoji="0" lang="ru-RU" sz="16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интеграция на уроках географии и во внеурочное время. Формы работы с одаренными учащимися»</a:t>
                      </a:r>
                      <a:endParaRPr kumimoji="0" lang="ru-RU" sz="16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3408" marR="5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</a:rPr>
                        <a:t>Сентябрь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МБОУ 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</a:rPr>
                        <a:t>“</a:t>
                      </a:r>
                      <a:r>
                        <a:rPr lang="ru-RU" sz="1600" dirty="0" err="1" smtClean="0">
                          <a:effectLst/>
                          <a:latin typeface="Times New Roman"/>
                          <a:ea typeface="Times New Roman"/>
                        </a:rPr>
                        <a:t>Гардейская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</a:rPr>
                        <a:t> школа-гимназия №2”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408" marR="5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72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ru-RU" sz="16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«Методические аспекты подготовки школьников к ВПР, ОГЭ и ЕГЭ по географии. Изучение критериев оценивания заданий ВПР и ГИА-2024»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408" marR="5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</a:rPr>
                        <a:t>Октябрь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МБОУ 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</a:rPr>
                        <a:t>“Николаевская школа”</a:t>
                      </a:r>
                    </a:p>
                  </a:txBody>
                  <a:tcPr marL="53408" marR="5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121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ru-RU" sz="16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«Формирование </a:t>
                      </a:r>
                      <a:r>
                        <a:rPr kumimoji="0" lang="ru-RU" sz="1600" b="1" i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естественно-научной</a:t>
                      </a:r>
                      <a:r>
                        <a:rPr kumimoji="0" lang="ru-RU" sz="16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и финансовой грамотности на уроках географии и </a:t>
                      </a:r>
                      <a:r>
                        <a:rPr kumimoji="0" lang="ru-RU" sz="1600" b="1" i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крымоведения</a:t>
                      </a:r>
                      <a:r>
                        <a:rPr kumimoji="0" lang="ru-RU" sz="16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Тестирование «Функциональная грамотность педагога»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408" marR="5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</a:rPr>
                        <a:t>Ноябрь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МБОУ “</a:t>
                      </a:r>
                      <a:r>
                        <a:rPr lang="ru-RU" sz="1600" dirty="0" err="1" smtClean="0">
                          <a:effectLst/>
                          <a:latin typeface="Times New Roman"/>
                          <a:ea typeface="Times New Roman"/>
                        </a:rPr>
                        <a:t>Тепловская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</a:rPr>
                        <a:t> школа”</a:t>
                      </a:r>
                    </a:p>
                  </a:txBody>
                  <a:tcPr marL="53408" marR="5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2726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«</a:t>
                      </a:r>
                      <a:r>
                        <a:rPr kumimoji="0" lang="ru-RU" sz="16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Планирование форм и методов работы на уроках географии. Диагностика затруднений и потребностей педагога»</a:t>
                      </a:r>
                      <a:endParaRPr kumimoji="0" lang="ru-RU" sz="16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3408" marR="5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</a:rPr>
                        <a:t>Февраль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МБОУ 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</a:rPr>
                        <a:t>“</a:t>
                      </a:r>
                      <a:r>
                        <a:rPr lang="ru-RU" sz="1600" dirty="0" err="1" smtClean="0">
                          <a:effectLst/>
                          <a:latin typeface="Times New Roman"/>
                          <a:ea typeface="Times New Roman"/>
                        </a:rPr>
                        <a:t>Мазанская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школа”</a:t>
                      </a:r>
                    </a:p>
                  </a:txBody>
                  <a:tcPr marL="53408" marR="5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272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«Педагогическая мастерская (совместный творческий отчет молодых учителей и их наставников по организации </a:t>
                      </a:r>
                      <a:r>
                        <a:rPr kumimoji="0" lang="ru-RU" sz="1800" b="1" i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системно-деятельностной</a:t>
                      </a:r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работы на уроках географии, </a:t>
                      </a:r>
                      <a:r>
                        <a:rPr kumimoji="0" lang="ru-RU" sz="1800" b="1" i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крымоведения</a:t>
                      </a:r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)»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408" marR="5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</a:rPr>
                        <a:t>Апрель 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</a:rPr>
                        <a:t>МБОУ “</a:t>
                      </a:r>
                      <a:r>
                        <a:rPr lang="ru-RU" sz="1600" dirty="0" err="1" smtClean="0">
                          <a:effectLst/>
                          <a:latin typeface="Times New Roman"/>
                          <a:ea typeface="Times New Roman"/>
                        </a:rPr>
                        <a:t>Перевальненская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</a:rPr>
                        <a:t> школа им. Ф.И. Федоренко”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3408" marR="5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797518" y="1019235"/>
            <a:ext cx="3528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latin typeface="Arial Black" pitchFamily="34" charset="0"/>
              </a:rPr>
              <a:t>РМО:</a:t>
            </a:r>
            <a:endParaRPr lang="ru-RU" sz="2800" b="1" i="1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0026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69462"/>
            <a:ext cx="9123428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Arial Black" pitchFamily="34" charset="0"/>
              </a:rPr>
              <a:t>ПЛАНИРОВАНИЕ РАБОТЫ 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Arial Black" pitchFamily="34" charset="0"/>
              </a:rPr>
              <a:t>НА 2023-2024 УЧЕБНЫЙ ГОД</a:t>
            </a:r>
            <a:endParaRPr lang="ru-RU" sz="2400" b="1" dirty="0">
              <a:solidFill>
                <a:srgbClr val="006600"/>
              </a:solidFill>
              <a:latin typeface="Arial Black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187624" y="1484784"/>
          <a:ext cx="7704856" cy="3744415"/>
        </p:xfrm>
        <a:graphic>
          <a:graphicData uri="http://schemas.openxmlformats.org/drawingml/2006/table">
            <a:tbl>
              <a:tblPr/>
              <a:tblGrid>
                <a:gridCol w="299589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70896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044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Times New Roman"/>
                          <a:ea typeface="Times New Roman"/>
                          <a:cs typeface="Times New Roman"/>
                        </a:rPr>
                        <a:t>МБОУ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704" marR="647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Тема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704" marR="647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858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Август, МБОУ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ДО «ЦДЮТ»</a:t>
                      </a:r>
                    </a:p>
                  </a:txBody>
                  <a:tcPr marL="64704" marR="647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75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Ведение школьной документации. Актуальные проблемы планирования. Структура современного урока</a:t>
                      </a:r>
                    </a:p>
                  </a:txBody>
                  <a:tcPr marL="64704" marR="647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858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Октябрь, МБОУ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«Гвардейская школа-гимназия № 3»</a:t>
                      </a:r>
                    </a:p>
                  </a:txBody>
                  <a:tcPr marL="64704" marR="647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75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Методические приемы формирования мотивации на уроках географии</a:t>
                      </a:r>
                    </a:p>
                  </a:txBody>
                  <a:tcPr marL="64704" marR="647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788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Декабрь, МБОУ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«Перовская школа-гимназия им. Г.Н.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Хачирашвили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»</a:t>
                      </a:r>
                    </a:p>
                  </a:txBody>
                  <a:tcPr marL="64704" marR="647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Организация работы со слабоуспевающими и высокомотивированными учащимися в рамках урока географии и во внеурочной деятельности</a:t>
                      </a:r>
                    </a:p>
                  </a:txBody>
                  <a:tcPr marL="64704" marR="647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894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Март, МБОУ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Кленовская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основная школа»</a:t>
                      </a:r>
                    </a:p>
                  </a:txBody>
                  <a:tcPr marL="64704" marR="647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Инструменты формирования функциональной грамотности учащихся на уроках географии</a:t>
                      </a:r>
                    </a:p>
                  </a:txBody>
                  <a:tcPr marL="64704" marR="647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483768" y="1052736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 Black" pitchFamily="34" charset="0"/>
              </a:rPr>
              <a:t>ШМУ ГЕОГРАФИИ</a:t>
            </a:r>
            <a:endParaRPr lang="ru-RU" b="1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992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71600" y="1628800"/>
          <a:ext cx="7920879" cy="1929002"/>
        </p:xfrm>
        <a:graphic>
          <a:graphicData uri="http://schemas.openxmlformats.org/drawingml/2006/table">
            <a:tbl>
              <a:tblPr/>
              <a:tblGrid>
                <a:gridCol w="110386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5067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16634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176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latin typeface="Times New Roman"/>
                          <a:ea typeface="Times New Roman"/>
                          <a:cs typeface="Times New Roman"/>
                        </a:rPr>
                        <a:t>Время проведения МС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704" marR="647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МБОУ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704" marR="647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Тема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704" marR="647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901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Декабрь</a:t>
                      </a:r>
                    </a:p>
                  </a:txBody>
                  <a:tcPr marL="64704" marR="647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МБОУ ДО «ЦДЮТ»</a:t>
                      </a:r>
                    </a:p>
                  </a:txBody>
                  <a:tcPr marL="64704" marR="647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75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«Патриотическое врспитание на уроках географии, крымоведения и во внеурочной деятельности» (Волык Н.А., учитель географии МБОУ «Гвардейская школа № 1»)</a:t>
                      </a:r>
                    </a:p>
                  </a:txBody>
                  <a:tcPr marL="64704" marR="647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901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Февраль</a:t>
                      </a:r>
                    </a:p>
                  </a:txBody>
                  <a:tcPr marL="64704" marR="647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МБОУ ДО «ЦДЮТ»</a:t>
                      </a:r>
                    </a:p>
                  </a:txBody>
                  <a:tcPr marL="64704" marR="647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75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«Проектно-исследовательская деятельность на уроках географии и во внеурочной деятельности» (Максименко О.А., учитель географии МБОУ «Константиновская школа»</a:t>
                      </a:r>
                    </a:p>
                  </a:txBody>
                  <a:tcPr marL="64704" marR="647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169462"/>
            <a:ext cx="9123428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Arial Black" pitchFamily="34" charset="0"/>
              </a:rPr>
              <a:t>ПЛАНИРОВАНИЕ РАБОТЫ 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Arial Black" pitchFamily="34" charset="0"/>
              </a:rPr>
              <a:t>НА 2023-2024 УЧЕБНЫЙ ГОД</a:t>
            </a:r>
            <a:endParaRPr lang="ru-RU" sz="2400" b="1" dirty="0">
              <a:solidFill>
                <a:srgbClr val="006600"/>
              </a:solidFill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83768" y="1052736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 Black" pitchFamily="34" charset="0"/>
              </a:rPr>
              <a:t>ОБОБЩЕНИЕ ППО</a:t>
            </a:r>
            <a:endParaRPr lang="ru-RU" b="1" dirty="0">
              <a:latin typeface="Arial Black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971600" y="4077072"/>
          <a:ext cx="7992889" cy="2560320"/>
        </p:xfrm>
        <a:graphic>
          <a:graphicData uri="http://schemas.openxmlformats.org/drawingml/2006/table">
            <a:tbl>
              <a:tblPr/>
              <a:tblGrid>
                <a:gridCol w="111422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5004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4286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451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latin typeface="Times New Roman"/>
                          <a:ea typeface="Times New Roman"/>
                          <a:cs typeface="Times New Roman"/>
                        </a:rPr>
                        <a:t>Время проведения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724" marR="647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МБОУ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724" marR="647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Тема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4724" marR="647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177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Декабрь</a:t>
                      </a:r>
                    </a:p>
                  </a:txBody>
                  <a:tcPr marL="64724" marR="647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867150" algn="l"/>
                        </a:tabLs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«Трудовская школа»</a:t>
                      </a:r>
                    </a:p>
                  </a:txBody>
                  <a:tcPr marL="64724" marR="647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Освоение объективных показателей оценки школьных достижений по географии на основе компетентностно-ориентированного подхода</a:t>
                      </a:r>
                    </a:p>
                  </a:txBody>
                  <a:tcPr marL="64724" marR="647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177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Январь</a:t>
                      </a:r>
                    </a:p>
                  </a:txBody>
                  <a:tcPr marL="64724" marR="647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867150" algn="l"/>
                        </a:tabLs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«Партизанская школа им. А.П. Богданова»</a:t>
                      </a:r>
                    </a:p>
                  </a:txBody>
                  <a:tcPr marL="64724" marR="647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5570"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Освоение объективных показателей оценки школьных достижений по географии на основе компетентностно-ориентированного подхода</a:t>
                      </a:r>
                    </a:p>
                  </a:txBody>
                  <a:tcPr marL="64724" marR="647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177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Март</a:t>
                      </a:r>
                    </a:p>
                  </a:txBody>
                  <a:tcPr marL="64724" marR="647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867150" algn="l"/>
                        </a:tabLs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«Мирновская школа № 2»</a:t>
                      </a:r>
                    </a:p>
                  </a:txBody>
                  <a:tcPr marL="64724" marR="647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Освоение объективных показателей оценки школьных достижений по географии на основе компетентностно-ориентированного подхода</a:t>
                      </a:r>
                    </a:p>
                  </a:txBody>
                  <a:tcPr marL="64724" marR="647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177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Апрель</a:t>
                      </a:r>
                    </a:p>
                  </a:txBody>
                  <a:tcPr marL="64724" marR="647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867150" algn="l"/>
                        </a:tabLs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«Широковская школа»</a:t>
                      </a:r>
                    </a:p>
                  </a:txBody>
                  <a:tcPr marL="64724" marR="647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Освоение объективных показателей оценки школьных достижений по географии на основе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компетентностно-ориентированного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подхода</a:t>
                      </a:r>
                    </a:p>
                  </a:txBody>
                  <a:tcPr marL="64724" marR="647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699792" y="3717032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 Black" pitchFamily="34" charset="0"/>
              </a:rPr>
              <a:t>ТЕМАТИЧЕСКИЕ ВЫЕЗДЫ</a:t>
            </a:r>
            <a:endParaRPr lang="ru-RU" b="1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3608" y="573350"/>
            <a:ext cx="8107707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     </a:t>
            </a:r>
            <a:r>
              <a:rPr lang="ru-RU" sz="1600" dirty="0" smtClean="0"/>
              <a:t>По </a:t>
            </a:r>
            <a:r>
              <a:rPr lang="ru-RU" sz="1600" dirty="0"/>
              <a:t>уровню квалификации состав учителей Симферопольского района, осуществляющих преподавание географии в школах в 2020/2021 учебном году,  разделяется следующим образом: </a:t>
            </a:r>
            <a:endParaRPr lang="ru-RU" sz="1600" dirty="0" smtClean="0"/>
          </a:p>
          <a:p>
            <a:r>
              <a:rPr lang="ru-RU" b="1" dirty="0" smtClean="0"/>
              <a:t>- специалисты</a:t>
            </a:r>
            <a:r>
              <a:rPr lang="ru-RU" b="1" dirty="0"/>
              <a:t> высшей категории – 30 учителей (57%);                                                                    </a:t>
            </a:r>
            <a:r>
              <a:rPr lang="ru-RU" b="1" dirty="0" smtClean="0"/>
              <a:t>- специалисты</a:t>
            </a:r>
            <a:r>
              <a:rPr lang="ru-RU" b="1" dirty="0"/>
              <a:t> первой категории – 12 учителей (23%);                                                                       </a:t>
            </a:r>
            <a:r>
              <a:rPr lang="ru-RU" b="1" dirty="0" smtClean="0"/>
              <a:t>- соответствуют</a:t>
            </a:r>
            <a:r>
              <a:rPr lang="ru-RU" b="1" dirty="0"/>
              <a:t> занимаемой должности – 3 учителей  (6%);                                                                      </a:t>
            </a:r>
            <a:r>
              <a:rPr lang="ru-RU" b="1" dirty="0" smtClean="0"/>
              <a:t>- молодые </a:t>
            </a:r>
            <a:r>
              <a:rPr lang="ru-RU" b="1" dirty="0"/>
              <a:t>специалисты – 8 учителей (15%).</a:t>
            </a:r>
          </a:p>
          <a:p>
            <a:endParaRPr lang="ru-RU" sz="16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0" y="39623"/>
            <a:ext cx="914400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6600"/>
                </a:solidFill>
                <a:latin typeface="Arial Black" pitchFamily="34" charset="0"/>
              </a:rPr>
              <a:t>КАДРОВЫЙ СОСТАВ</a:t>
            </a:r>
            <a:endParaRPr lang="ru-RU" sz="2800" dirty="0">
              <a:solidFill>
                <a:srgbClr val="006600"/>
              </a:solidFill>
              <a:latin typeface="Arial Black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187624" y="299695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260505"/>
              </p:ext>
            </p:extLst>
          </p:nvPr>
        </p:nvGraphicFramePr>
        <p:xfrm>
          <a:off x="1043608" y="2996952"/>
          <a:ext cx="7848872" cy="35807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Диаграмма" r:id="rId3" imgW="6229466" imgH="3124311" progId="MSGraph.Chart.8">
                  <p:embed/>
                </p:oleObj>
              </mc:Choice>
              <mc:Fallback>
                <p:oleObj name="Диаграмма" r:id="rId3" imgW="6229466" imgH="3124311" progId="MSGraph.Chart.8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8" y="2996952"/>
                        <a:ext cx="7848872" cy="358077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475656" y="2627619"/>
            <a:ext cx="657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u="sng" dirty="0" smtClean="0">
                <a:solidFill>
                  <a:schemeClr val="accent3">
                    <a:lumMod val="75000"/>
                  </a:schemeClr>
                </a:solidFill>
              </a:rPr>
              <a:t>АНАЛИЗ КАДРОВОГО СОСТАВА ПЕДАГОГОВ ЗА ДВА ГОДА</a:t>
            </a:r>
            <a:endParaRPr lang="ru-RU" b="1" i="1" u="sng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31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73" t="8472" r="4101" b="2157"/>
          <a:stretch/>
        </p:blipFill>
        <p:spPr bwMode="auto">
          <a:xfrm>
            <a:off x="1691680" y="836713"/>
            <a:ext cx="6733333" cy="5217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9499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5516" y="692696"/>
            <a:ext cx="871296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Материально-техническая база в среднем по району составляет </a:t>
            </a:r>
            <a:r>
              <a:rPr lang="ru-RU" b="1" u="sng" dirty="0" smtClean="0"/>
              <a:t>49%</a:t>
            </a:r>
            <a:r>
              <a:rPr lang="ru-RU" b="1" dirty="0" smtClean="0"/>
              <a:t>. </a:t>
            </a:r>
          </a:p>
          <a:p>
            <a:r>
              <a:rPr lang="ru-RU" dirty="0"/>
              <a:t>Анализируя МТБ кабинетов географии по району, можно предложить следующие </a:t>
            </a:r>
            <a:r>
              <a:rPr lang="ru-RU" b="1" u="sng" dirty="0"/>
              <a:t>рекомендации: </a:t>
            </a:r>
            <a:r>
              <a:rPr lang="ru-RU" dirty="0"/>
              <a:t>МБОУ, у которых уровень оснащенности кабинетов ниже, чем по району, необходимо в первую очередь приобрести современные карты, таблицы, заменить/обновить стенды.                                                                                                                                       </a:t>
            </a:r>
          </a:p>
          <a:p>
            <a:r>
              <a:rPr lang="ru-RU" dirty="0"/>
              <a:t>   </a:t>
            </a:r>
            <a:r>
              <a:rPr lang="ru-RU" b="1" i="1" dirty="0"/>
              <a:t>В целом, в большинстве школ района МТБ позволяет качественно выполнять практическую часть предмета. Практическая часть во всех МБОУ Симферопольского района выполняется своевременно и в полном объеме. 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0" y="39623"/>
            <a:ext cx="914400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6600"/>
                </a:solidFill>
                <a:latin typeface="Arial Black" pitchFamily="34" charset="0"/>
              </a:rPr>
              <a:t>МАТЕРИАЛЬНО-ТЕХНИЧЕСКАЯ БАЗА</a:t>
            </a:r>
            <a:endParaRPr lang="ru-RU" sz="2800" dirty="0">
              <a:solidFill>
                <a:srgbClr val="006600"/>
              </a:solidFill>
              <a:latin typeface="Arial Black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551424"/>
            <a:ext cx="2628640" cy="2337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15817" y="3212976"/>
            <a:ext cx="6120679" cy="34778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ПРОСВЕЩЕНИЯ РОССИЙСКОЙ ФЕДЕРАЦИИ</a:t>
            </a:r>
          </a:p>
          <a:p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</a:t>
            </a:r>
          </a:p>
          <a:p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6 сентября 2022 г. N 804</a:t>
            </a:r>
          </a:p>
          <a:p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УТВЕРЖДЕНИИ ПЕРЕЧНЯ</a:t>
            </a:r>
          </a:p>
          <a:p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 ОБУЧЕНИЯ И ВОСПИТАНИЯ, СООТВЕТСТВУЮЩИХ</a:t>
            </a:r>
          </a:p>
          <a:p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СОВРЕМЕННЫМ УСЛОВИЯМ ОБУЧЕНИЯ, НЕОБХОДИМЫХ ПРИ ОСНАЩЕНИИ</a:t>
            </a:r>
          </a:p>
          <a:p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ОБЩЕОБРАЗОВАТЕЛЬНЫХ ОРГАНИЗАЦИЙ В ЦЕЛЯХ РЕАЛИЗАЦИИ</a:t>
            </a:r>
          </a:p>
          <a:p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 ГОСУДАРСТВЕННОЙ ПРОГРАММЫ РОССИЙСКОЙ</a:t>
            </a:r>
          </a:p>
          <a:p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"РАЗВИТИЕ ОБРАЗОВАНИЯ", НАПРАВЛЕННЫХ НА СОДЕЙСТВИЕ</a:t>
            </a:r>
          </a:p>
          <a:p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СОЗДАНИЮ (СОЗДАНИЕ) В СУБЪЕКТАХ РОССИЙСКОЙ ФЕДЕРАЦИИ НОВЫХ</a:t>
            </a:r>
          </a:p>
          <a:p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(ДОПОЛНИТЕЛЬНЫХ) МЕСТ В ОБЩЕОБРАЗОВАТЕЛЬНЫХ ОРГАНИЗАЦИЯХ,</a:t>
            </a:r>
          </a:p>
          <a:p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МОДЕРНИЗАЦИЮ ИНФРАСТРУКТУРЫ ОБЩЕГО ОБРАЗОВАНИЯ, ШКОЛЬНЫХ</a:t>
            </a:r>
          </a:p>
          <a:p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 ОБРАЗОВАНИЯ, КРИТЕРИЕВ ЕГО ФОРМИРОВАНИЯ И ТРЕБОВАНИЙ</a:t>
            </a:r>
          </a:p>
          <a:p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ФУНКЦИОНАЛЬНОМУ ОСНАЩЕНИЮ ОБЩЕОБРАЗОВАТЕЛЬНЫХ ОРГАНИЗАЦИЙ,</a:t>
            </a:r>
          </a:p>
          <a:p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ОПРЕДЕЛЕНИИ НОРМАТИВА СТОИМОСТИ ОСНАЩЕНИЯ</a:t>
            </a:r>
          </a:p>
          <a:p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ОДНОГО МЕСТА ОБУЧАЮЩЕГОСЯ УКАЗАННЫМИ СРЕДСТВАМИ</a:t>
            </a:r>
          </a:p>
          <a:p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И ВОСПИТАНИЯ</a:t>
            </a:r>
          </a:p>
        </p:txBody>
      </p:sp>
    </p:spTree>
    <p:extLst>
      <p:ext uri="{BB962C8B-B14F-4D97-AF65-F5344CB8AC3E}">
        <p14:creationId xmlns:p14="http://schemas.microsoft.com/office/powerpoint/2010/main" val="201453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052736"/>
            <a:ext cx="798016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Август (РМО)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«Особенности преподавания географии, экономики и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крымоведения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2022/2023 учебном году» (МБОУ ДО «ЦДЮТ»), где была проанализирована работа РМО за 2021-2022 учебный год, рассматривались актуальные вопросы работы в новом учебном году, особенности ФГОС-3.</a:t>
            </a:r>
          </a:p>
          <a:p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Октябрь (полевая практика)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«Использование краеведческого материала при подготовке и проведении уроков географии,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крымоведения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во внеурочной деятельности», где учителя посетили новый экскурсионный объект – пещеру «Таврида», познакомились с возможностями использования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межпредметных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связей и экскурсионного материала на уроках, во внеурочной деятельности.</a:t>
            </a:r>
          </a:p>
          <a:p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Ноябрь (РМО)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«Современные подходы к организации УВП в условиях перехода на ФГОС нового поколения на уроках географии» (МБОУ «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Новоандреевская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школа им. В.А. Осипова), где познакомились с практическими аспектами работы в соответствие с требованиями ФГОС-3 в 5-х классах.;</a:t>
            </a:r>
          </a:p>
          <a:p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Декабрь (мастер-класс)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«Формирование предметных компетенций на уроках географии, экономики,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крымоведения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как условие обеспечения качества современного образования»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(МБОУ «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Широковская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школа»), где учителя познакомились с практическими навыками организации работы по формированию на своих уроках предметных компетенций в области географии (в том числе и естественно-научных компетенций). </a:t>
            </a:r>
          </a:p>
          <a:p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Март (ЗКС)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«Использование педагогических технологий на уроках географии для формирования финансовой грамотности обучающихся» (МБОУ «Константиновская школа»), где педагоги освоили практические методы  и увидели  современные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педтехнологии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можно использовать на своих уроках для обучения школьников основам финансовой грамотности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404664"/>
            <a:ext cx="914400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6600"/>
                </a:solidFill>
                <a:latin typeface="Arial Black" pitchFamily="34" charset="0"/>
              </a:rPr>
              <a:t>МЕТОДИЧЕСКАЯ РАБОТА</a:t>
            </a:r>
            <a:endParaRPr lang="ru-RU" sz="2800" dirty="0">
              <a:solidFill>
                <a:srgbClr val="0066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04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04664"/>
            <a:ext cx="914400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6600"/>
                </a:solidFill>
                <a:latin typeface="Arial Black" pitchFamily="34" charset="0"/>
              </a:rPr>
              <a:t>       ГОД ПЕДАГОГА И НАСТАВНИКА</a:t>
            </a:r>
            <a:endParaRPr lang="ru-RU" sz="2800" dirty="0">
              <a:solidFill>
                <a:srgbClr val="006600"/>
              </a:solidFill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15616" y="1196752"/>
            <a:ext cx="7848872" cy="5863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Апрель (СП)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«Педагогическая мастерская (совместный творческий отчет молодых учителей и их наставников по организации системно-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деятельностной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работы на уроках географии, экономики,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крымоведения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Подготовка к ГИА - 2023» (МБОУ «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Журавлевская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школа»), где </a:t>
            </a:r>
            <a:r>
              <a:rPr lang="ru-RU" sz="1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молодые специалисты продемонстрировали свои навыки, приобретенные за год, показали, как можно реализовать системно-</a:t>
            </a:r>
            <a:r>
              <a:rPr lang="ru-RU" sz="15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деятельностный</a:t>
            </a:r>
            <a:r>
              <a:rPr lang="ru-RU" sz="1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своих уроках, а учитель высшей квалификационной категории- </a:t>
            </a:r>
            <a:r>
              <a:rPr lang="ru-RU" sz="1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Яковлева Т.А.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рассказала о </a:t>
            </a:r>
            <a:r>
              <a:rPr lang="ru-RU" sz="1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важности наставничества как инструмент становления профессионала и повышения качества образования в школе. </a:t>
            </a:r>
            <a:endParaRPr lang="ru-RU" sz="15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Осуществлялась методическая поддержка и консультации для учителя МБОУ «Константиновская школа» - </a:t>
            </a:r>
            <a:r>
              <a:rPr lang="ru-RU" sz="1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Максименко О.А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которая стала участником конкурса на присуждение премий лучшим учителям за достижения в педагогической деятельности в 2023 году, а также заняла </a:t>
            </a:r>
            <a:r>
              <a:rPr lang="ru-RU" sz="1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место в районном этапе Всероссийского конкурса «Педагогический дебют-2023» в номинации «Педагог-наставник».</a:t>
            </a: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Максименко О.А. и ее воспитанники приняли </a:t>
            </a:r>
            <a:r>
              <a:rPr lang="ru-RU" sz="1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</a:t>
            </a:r>
            <a:r>
              <a:rPr lang="en-US" sz="1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XX </a:t>
            </a:r>
            <a:r>
              <a:rPr lang="ru-RU" sz="1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Всероссийском конкурсе молодежных авторских проектов и проектов в сфере образования, направленных на социально-экономическое развитие российских регионов «Моя стран – моя Россия» (номинация «Моя гордость. Моя малая родина (мой город, мое село»)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одной из целей которого является реализация Указа Президента Российской Федерации от 27 июня 2022 г. № 401 «О проведении в Российской Федерации Года педагога и наставника».</a:t>
            </a: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Учитель географии МБОУ «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Скворцовская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школа» - </a:t>
            </a:r>
            <a:r>
              <a:rPr lang="ru-RU" sz="1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Черная С.В.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участвовала в качестве докладчика во </a:t>
            </a:r>
            <a:r>
              <a:rPr lang="ru-RU" sz="1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Всероссийском форуме обобщения педагогического опыта и наставничества по направлению «Педагог-наставник»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который прошел 11.06.2023 на интернет-платформе «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Педэксперт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r>
              <a:rPr lang="ru-RU" sz="1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500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313783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3035" y="692696"/>
            <a:ext cx="856895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На </a:t>
            </a:r>
            <a:r>
              <a:rPr lang="ru-RU" dirty="0"/>
              <a:t>заседаниях </a:t>
            </a:r>
            <a:r>
              <a:rPr lang="ru-RU" b="1" dirty="0"/>
              <a:t>экспертной группы </a:t>
            </a:r>
            <a:r>
              <a:rPr lang="ru-RU" dirty="0"/>
              <a:t>учителей географии  рассматривались вопросы о допуске учащихся района к участию в муниципальных этапах всероссийской олимпиады школьников по географии, экономике и краеведению; были подведены итоги муниципального этапа исследовательских краеведческих работ «Отечество», «Крым – 21 век», «Туристско-краеведческие чтения»; </a:t>
            </a:r>
            <a:endParaRPr lang="ru-RU" dirty="0" smtClean="0"/>
          </a:p>
          <a:p>
            <a:r>
              <a:rPr lang="ru-RU" b="1" dirty="0" smtClean="0"/>
              <a:t>проведена </a:t>
            </a:r>
            <a:r>
              <a:rPr lang="ru-RU" b="1" dirty="0"/>
              <a:t>экспертная оценка профессиональной деятельности учителей МБОУ: </a:t>
            </a:r>
            <a:endParaRPr lang="ru-RU" b="1" dirty="0" smtClean="0"/>
          </a:p>
          <a:p>
            <a:r>
              <a:rPr lang="ru-RU" b="1" u="sng" dirty="0"/>
              <a:t>подтвердили высшую категорию – 6 чел. (</a:t>
            </a:r>
            <a:r>
              <a:rPr lang="ru-RU" b="1" u="sng" dirty="0" err="1"/>
              <a:t>Скуратовская</a:t>
            </a:r>
            <a:r>
              <a:rPr lang="ru-RU" b="1" u="sng" dirty="0"/>
              <a:t> Н.В., </a:t>
            </a:r>
            <a:r>
              <a:rPr lang="ru-RU" b="1" u="sng" dirty="0" err="1"/>
              <a:t>Чурсина</a:t>
            </a:r>
            <a:r>
              <a:rPr lang="ru-RU" b="1" u="sng" dirty="0"/>
              <a:t> Н.В., Брыла Т.Н., Введенская М.В., </a:t>
            </a:r>
            <a:r>
              <a:rPr lang="ru-RU" b="1" u="sng" dirty="0" err="1"/>
              <a:t>Тисняк</a:t>
            </a:r>
            <a:r>
              <a:rPr lang="ru-RU" b="1" u="sng" dirty="0"/>
              <a:t> М.Н., Торба В.А.);</a:t>
            </a:r>
          </a:p>
          <a:p>
            <a:r>
              <a:rPr lang="ru-RU" b="1" u="sng" dirty="0"/>
              <a:t>подтвердили первую категорию – 1 чел. (</a:t>
            </a:r>
            <a:r>
              <a:rPr lang="ru-RU" b="1" u="sng" dirty="0" err="1"/>
              <a:t>Молочковская</a:t>
            </a:r>
            <a:r>
              <a:rPr lang="ru-RU" b="1" u="sng" dirty="0"/>
              <a:t> Н.В</a:t>
            </a:r>
            <a:r>
              <a:rPr lang="ru-RU" b="1" u="sng" dirty="0" smtClean="0"/>
              <a:t>.);</a:t>
            </a:r>
          </a:p>
          <a:p>
            <a:r>
              <a:rPr lang="ru-RU" b="1" u="sng" dirty="0"/>
              <a:t>повысили категорию – 2 человека (Черная С.В. – присвоена высшая категория, </a:t>
            </a:r>
            <a:r>
              <a:rPr lang="ru-RU" b="1" u="sng" dirty="0" err="1"/>
              <a:t>Спильная</a:t>
            </a:r>
            <a:r>
              <a:rPr lang="ru-RU" b="1" u="sng" dirty="0"/>
              <a:t> О.О. – присвоена первая категория</a:t>
            </a:r>
            <a:r>
              <a:rPr lang="ru-RU" b="1" u="sng" dirty="0" smtClean="0"/>
              <a:t>).</a:t>
            </a:r>
            <a:endParaRPr lang="ru-RU" b="1" dirty="0"/>
          </a:p>
          <a:p>
            <a:endParaRPr lang="ru-RU" dirty="0" smtClean="0"/>
          </a:p>
          <a:p>
            <a:r>
              <a:rPr lang="ru-RU" dirty="0" smtClean="0"/>
              <a:t>За </a:t>
            </a:r>
            <a:r>
              <a:rPr lang="ru-RU" dirty="0"/>
              <a:t>отчетный период  проведены </a:t>
            </a:r>
            <a:r>
              <a:rPr lang="ru-RU" b="1" dirty="0"/>
              <a:t>заседания ТГ, </a:t>
            </a:r>
            <a:r>
              <a:rPr lang="ru-RU" dirty="0"/>
              <a:t>на которых рассматривались вопросы по подготовке к всероссийским олимпиадам школьников по географии, экономике и краеведению (составление заданий </a:t>
            </a:r>
            <a:r>
              <a:rPr lang="ru-RU" dirty="0" smtClean="0"/>
              <a:t>школьного</a:t>
            </a:r>
          </a:p>
          <a:p>
            <a:r>
              <a:rPr lang="ru-RU" dirty="0" smtClean="0"/>
              <a:t> </a:t>
            </a:r>
            <a:r>
              <a:rPr lang="ru-RU" dirty="0"/>
              <a:t>этапа олимпиад); составлялись задания муниципального </a:t>
            </a:r>
            <a:endParaRPr lang="ru-RU" dirty="0" smtClean="0"/>
          </a:p>
          <a:p>
            <a:r>
              <a:rPr lang="ru-RU" dirty="0" smtClean="0"/>
              <a:t>этапа </a:t>
            </a:r>
            <a:r>
              <a:rPr lang="ru-RU" dirty="0"/>
              <a:t>МАН.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439" y="18286"/>
            <a:ext cx="9144000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587750"/>
            <a:ext cx="2347022" cy="227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9025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9089" y="980728"/>
            <a:ext cx="849694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Тематические выезды </a:t>
            </a:r>
            <a:r>
              <a:rPr lang="ru-RU" b="1" dirty="0" smtClean="0"/>
              <a:t> </a:t>
            </a:r>
            <a:r>
              <a:rPr lang="ru-RU" b="1" dirty="0"/>
              <a:t>по </a:t>
            </a:r>
            <a:r>
              <a:rPr lang="ru-RU" b="1" dirty="0" smtClean="0"/>
              <a:t>вопросу </a:t>
            </a:r>
            <a:r>
              <a:rPr lang="ru-RU" b="1" u="sng" dirty="0"/>
              <a:t>«Формирование гражданственности и патриотизма учащихся на основе создания географического образа своей Родины» </a:t>
            </a:r>
            <a:r>
              <a:rPr lang="ru-RU" dirty="0"/>
              <a:t>осуществлялись в МБОУ: </a:t>
            </a:r>
            <a:r>
              <a:rPr lang="ru-RU" b="1" u="sng" dirty="0"/>
              <a:t>«Гвардейская школа № 1», «Николаевская школа», «</a:t>
            </a:r>
            <a:r>
              <a:rPr lang="ru-RU" b="1" u="sng" dirty="0" err="1"/>
              <a:t>Новоселовская</a:t>
            </a:r>
            <a:r>
              <a:rPr lang="ru-RU" b="1" u="sng" dirty="0"/>
              <a:t> школа», «</a:t>
            </a:r>
            <a:r>
              <a:rPr lang="ru-RU" b="1" u="sng" dirty="0" err="1"/>
              <a:t>Чистенская</a:t>
            </a:r>
            <a:r>
              <a:rPr lang="ru-RU" b="1" u="sng" dirty="0"/>
              <a:t> школа-гимназия им. И.С. Тарасюка», «Первомайская школа».</a:t>
            </a:r>
            <a:r>
              <a:rPr lang="ru-RU" dirty="0"/>
              <a:t> Данный вопрос обсуждался на совещании завучей в апреле 2023 года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/>
              <a:t>В целом, можно сделать вывод, что вопросу воспитания гражданственности и патриотизма на основе создания географического образа своей Родины в МБОУ Симферопольского района уделяется </a:t>
            </a:r>
            <a:r>
              <a:rPr lang="ru-RU" b="1" u="sng" dirty="0"/>
              <a:t>достаточное внимание. </a:t>
            </a:r>
          </a:p>
          <a:p>
            <a:endParaRPr lang="ru-RU" b="1" dirty="0" smtClean="0"/>
          </a:p>
          <a:p>
            <a:r>
              <a:rPr lang="ru-RU" b="1" i="1" dirty="0"/>
              <a:t> </a:t>
            </a:r>
            <a:r>
              <a:rPr lang="ru-RU" b="1" i="1" dirty="0" smtClean="0"/>
              <a:t>   </a:t>
            </a:r>
          </a:p>
          <a:p>
            <a:r>
              <a:rPr lang="ru-RU" b="1" i="1" dirty="0"/>
              <a:t> </a:t>
            </a:r>
            <a:r>
              <a:rPr lang="ru-RU" b="1" i="1" dirty="0" smtClean="0"/>
              <a:t>   </a:t>
            </a:r>
            <a:endParaRPr lang="ru-RU" b="1" i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" y="231428"/>
            <a:ext cx="9144000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846" y="3512641"/>
            <a:ext cx="3460936" cy="3345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219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582</TotalTime>
  <Words>4831</Words>
  <Application>Microsoft Office PowerPoint</Application>
  <PresentationFormat>Экран (4:3)</PresentationFormat>
  <Paragraphs>617</Paragraphs>
  <Slides>40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2" baseType="lpstr">
      <vt:lpstr>Солнцестояние</vt:lpstr>
      <vt:lpstr>Диаграмма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Задача учебного курса «Индивидуальный проект» - обеспечить обучающимся опыт конструирования социального выбора и прогнозирования личного успеха в интересующей сфере деятельности.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Classroom-16</cp:lastModifiedBy>
  <cp:revision>53</cp:revision>
  <dcterms:created xsi:type="dcterms:W3CDTF">2021-08-20T08:13:42Z</dcterms:created>
  <dcterms:modified xsi:type="dcterms:W3CDTF">2023-08-23T09:04:15Z</dcterms:modified>
</cp:coreProperties>
</file>