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96" r:id="rId1"/>
  </p:sldMasterIdLst>
  <p:sldIdLst>
    <p:sldId id="256" r:id="rId2"/>
    <p:sldId id="261" r:id="rId3"/>
    <p:sldId id="262" r:id="rId4"/>
    <p:sldId id="263" r:id="rId5"/>
    <p:sldId id="265" r:id="rId6"/>
    <p:sldId id="267" r:id="rId7"/>
    <p:sldId id="273" r:id="rId8"/>
    <p:sldId id="274" r:id="rId9"/>
    <p:sldId id="271" r:id="rId10"/>
    <p:sldId id="275" r:id="rId11"/>
    <p:sldId id="276" r:id="rId12"/>
    <p:sldId id="277" r:id="rId13"/>
    <p:sldId id="278" r:id="rId14"/>
    <p:sldId id="279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DE4225-220E-4C8C-B8C1-C85942252374}" type="doc">
      <dgm:prSet loTypeId="urn:microsoft.com/office/officeart/2005/8/layout/radial6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8B2964B2-40A6-4053-8914-D14B9DDBFADE}">
      <dgm:prSet phldrT="[Текст]" custT="1"/>
      <dgm:spPr/>
      <dgm:t>
        <a:bodyPr/>
        <a:lstStyle/>
        <a:p>
          <a:r>
            <a: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Сберегать</a:t>
          </a:r>
        </a:p>
      </dgm:t>
    </dgm:pt>
    <dgm:pt modelId="{04482B65-A297-4B07-AC61-07950F6C6B4B}" type="parTrans" cxnId="{12851E4F-09E4-4025-901E-F28FB925D590}">
      <dgm:prSet/>
      <dgm:spPr/>
      <dgm:t>
        <a:bodyPr/>
        <a:lstStyle/>
        <a:p>
          <a:endParaRPr lang="ru-RU"/>
        </a:p>
      </dgm:t>
    </dgm:pt>
    <dgm:pt modelId="{6FFD7BFF-B30F-4117-AADB-F40289407EC2}" type="sibTrans" cxnId="{12851E4F-09E4-4025-901E-F28FB925D590}">
      <dgm:prSet/>
      <dgm:spPr/>
      <dgm:t>
        <a:bodyPr/>
        <a:lstStyle/>
        <a:p>
          <a:endParaRPr lang="ru-RU"/>
        </a:p>
      </dgm:t>
    </dgm:pt>
    <dgm:pt modelId="{AD675F87-FEC7-4200-ABD9-8E12E82BE566}">
      <dgm:prSet phldrT="[Текст]" custT="1"/>
      <dgm:spPr/>
      <dgm:t>
        <a:bodyPr/>
        <a:lstStyle/>
        <a:p>
          <a:r>
            <a: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беречь</a:t>
          </a:r>
        </a:p>
      </dgm:t>
    </dgm:pt>
    <dgm:pt modelId="{4EC74AFF-B96B-405B-B515-4E77744CC868}" type="parTrans" cxnId="{4A6F788A-7931-4B12-981F-854C909F7B60}">
      <dgm:prSet/>
      <dgm:spPr/>
      <dgm:t>
        <a:bodyPr/>
        <a:lstStyle/>
        <a:p>
          <a:endParaRPr lang="ru-RU"/>
        </a:p>
      </dgm:t>
    </dgm:pt>
    <dgm:pt modelId="{80B13619-4CC8-4BCB-B0E0-F8DE343B0179}" type="sibTrans" cxnId="{4A6F788A-7931-4B12-981F-854C909F7B60}">
      <dgm:prSet/>
      <dgm:spPr/>
      <dgm:t>
        <a:bodyPr/>
        <a:lstStyle/>
        <a:p>
          <a:endParaRPr lang="ru-RU"/>
        </a:p>
      </dgm:t>
    </dgm:pt>
    <dgm:pt modelId="{DFB52B89-5948-4008-B42A-C9AB168103EA}">
      <dgm:prSet phldrT="[Текст]"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</a:p>
      </dgm:t>
    </dgm:pt>
    <dgm:pt modelId="{7889B63D-5FE5-4811-AD98-4A1DD774F868}" type="parTrans" cxnId="{8E18DB6F-2698-4E56-8ABC-D266F205822D}">
      <dgm:prSet/>
      <dgm:spPr/>
      <dgm:t>
        <a:bodyPr/>
        <a:lstStyle/>
        <a:p>
          <a:endParaRPr lang="ru-RU"/>
        </a:p>
      </dgm:t>
    </dgm:pt>
    <dgm:pt modelId="{179B2754-1E0E-4820-A9E8-E416D0CBBB66}" type="sibTrans" cxnId="{8E18DB6F-2698-4E56-8ABC-D266F205822D}">
      <dgm:prSet/>
      <dgm:spPr/>
      <dgm:t>
        <a:bodyPr/>
        <a:lstStyle/>
        <a:p>
          <a:endParaRPr lang="ru-RU"/>
        </a:p>
      </dgm:t>
    </dgm:pt>
    <dgm:pt modelId="{C6F325FC-228A-42E5-A7B4-C6A93F02BFAE}">
      <dgm:prSet phldrT="[Текст]"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</a:p>
      </dgm:t>
    </dgm:pt>
    <dgm:pt modelId="{4A6726DE-75BE-4B0F-93C9-34D0E2799D72}" type="parTrans" cxnId="{81A3B052-BBDE-4410-8B37-ABAA1D872A19}">
      <dgm:prSet/>
      <dgm:spPr/>
      <dgm:t>
        <a:bodyPr/>
        <a:lstStyle/>
        <a:p>
          <a:endParaRPr lang="ru-RU"/>
        </a:p>
      </dgm:t>
    </dgm:pt>
    <dgm:pt modelId="{EC8655C3-B50E-43EB-BF34-3775648F9DE3}" type="sibTrans" cxnId="{81A3B052-BBDE-4410-8B37-ABAA1D872A19}">
      <dgm:prSet/>
      <dgm:spPr/>
      <dgm:t>
        <a:bodyPr/>
        <a:lstStyle/>
        <a:p>
          <a:endParaRPr lang="ru-RU"/>
        </a:p>
      </dgm:t>
    </dgm:pt>
    <dgm:pt modelId="{F4C093D4-D8B6-47A8-A622-091420CE741A}">
      <dgm:prSet phldrT="[Текст]" custT="1"/>
      <dgm:spPr/>
      <dgm:t>
        <a:bodyPr/>
        <a:lstStyle/>
        <a:p>
          <a:r>
            <a:rPr lang="ru-RU" sz="1400" b="1"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</a:p>
      </dgm:t>
    </dgm:pt>
    <dgm:pt modelId="{1263B2E8-9AF7-4BD6-BBBB-9288C6A2E165}" type="parTrans" cxnId="{4A451489-9D49-4260-BFE1-4CBEE2098DC2}">
      <dgm:prSet/>
      <dgm:spPr/>
      <dgm:t>
        <a:bodyPr/>
        <a:lstStyle/>
        <a:p>
          <a:endParaRPr lang="ru-RU"/>
        </a:p>
      </dgm:t>
    </dgm:pt>
    <dgm:pt modelId="{5FC6812A-D2FA-4DD6-A200-8D09C1E987AE}" type="sibTrans" cxnId="{4A451489-9D49-4260-BFE1-4CBEE2098DC2}">
      <dgm:prSet/>
      <dgm:spPr/>
      <dgm:t>
        <a:bodyPr/>
        <a:lstStyle/>
        <a:p>
          <a:endParaRPr lang="ru-RU"/>
        </a:p>
      </dgm:t>
    </dgm:pt>
    <dgm:pt modelId="{A4BE95DA-D55F-43BE-9513-E9833498C06B}">
      <dgm:prSet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</a:p>
      </dgm:t>
    </dgm:pt>
    <dgm:pt modelId="{BD7918EB-4BE9-4939-8654-1DFED77D1CA6}" type="parTrans" cxnId="{818874CF-5DF8-43BA-A409-374BF891EA76}">
      <dgm:prSet/>
      <dgm:spPr/>
      <dgm:t>
        <a:bodyPr/>
        <a:lstStyle/>
        <a:p>
          <a:endParaRPr lang="ru-RU"/>
        </a:p>
      </dgm:t>
    </dgm:pt>
    <dgm:pt modelId="{550E3795-F8BA-476D-9690-BC89AF814E81}" type="sibTrans" cxnId="{818874CF-5DF8-43BA-A409-374BF891EA76}">
      <dgm:prSet/>
      <dgm:spPr/>
      <dgm:t>
        <a:bodyPr/>
        <a:lstStyle/>
        <a:p>
          <a:endParaRPr lang="ru-RU"/>
        </a:p>
      </dgm:t>
    </dgm:pt>
    <dgm:pt modelId="{A93C21C1-F43E-44E2-A2DC-A61BD31B3CD5}" type="pres">
      <dgm:prSet presAssocID="{CCDE4225-220E-4C8C-B8C1-C8594225237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77DA20-127F-413B-BC49-8DB8F6A236B4}" type="pres">
      <dgm:prSet presAssocID="{8B2964B2-40A6-4053-8914-D14B9DDBFADE}" presName="centerShape" presStyleLbl="node0" presStyleIdx="0" presStyleCnt="1" custScaleX="216643"/>
      <dgm:spPr/>
      <dgm:t>
        <a:bodyPr/>
        <a:lstStyle/>
        <a:p>
          <a:endParaRPr lang="ru-RU"/>
        </a:p>
      </dgm:t>
    </dgm:pt>
    <dgm:pt modelId="{AA1EAC2A-0A13-4750-B229-0332E30BA0EC}" type="pres">
      <dgm:prSet presAssocID="{AD675F87-FEC7-4200-ABD9-8E12E82BE566}" presName="node" presStyleLbl="node1" presStyleIdx="0" presStyleCnt="5" custScaleX="231485" custRadScaleRad="95829" custRadScaleInc="28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129FF9-3270-4E40-BAB6-5468D90F88BD}" type="pres">
      <dgm:prSet presAssocID="{AD675F87-FEC7-4200-ABD9-8E12E82BE566}" presName="dummy" presStyleCnt="0"/>
      <dgm:spPr/>
    </dgm:pt>
    <dgm:pt modelId="{EADE5107-A505-49A3-9B70-B75BF1DD7F1C}" type="pres">
      <dgm:prSet presAssocID="{80B13619-4CC8-4BCB-B0E0-F8DE343B0179}" presName="sibTrans" presStyleLbl="sibTrans2D1" presStyleIdx="0" presStyleCnt="5"/>
      <dgm:spPr/>
      <dgm:t>
        <a:bodyPr/>
        <a:lstStyle/>
        <a:p>
          <a:endParaRPr lang="ru-RU"/>
        </a:p>
      </dgm:t>
    </dgm:pt>
    <dgm:pt modelId="{E8B8FAD0-4061-4399-B7D0-AA7993E601E6}" type="pres">
      <dgm:prSet presAssocID="{DFB52B89-5948-4008-B42A-C9AB168103EA}" presName="node" presStyleLbl="node1" presStyleIdx="1" presStyleCnt="5" custScaleX="154033" custRadScaleRad="173810" custRadScaleInc="74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8841BC-7BE2-4FA2-B311-CBDBAB4F6DBB}" type="pres">
      <dgm:prSet presAssocID="{DFB52B89-5948-4008-B42A-C9AB168103EA}" presName="dummy" presStyleCnt="0"/>
      <dgm:spPr/>
    </dgm:pt>
    <dgm:pt modelId="{A5A938D4-7169-4097-BE09-2CA90755772A}" type="pres">
      <dgm:prSet presAssocID="{179B2754-1E0E-4820-A9E8-E416D0CBBB66}" presName="sibTrans" presStyleLbl="sibTrans2D1" presStyleIdx="1" presStyleCnt="5"/>
      <dgm:spPr/>
      <dgm:t>
        <a:bodyPr/>
        <a:lstStyle/>
        <a:p>
          <a:endParaRPr lang="ru-RU"/>
        </a:p>
      </dgm:t>
    </dgm:pt>
    <dgm:pt modelId="{ACD182F4-7D3C-4B72-AB58-53DBBDD9FD6B}" type="pres">
      <dgm:prSet presAssocID="{A4BE95DA-D55F-43BE-9513-E9833498C06B}" presName="node" presStyleLbl="node1" presStyleIdx="2" presStyleCnt="5" custScaleX="160574" custScaleY="103020" custRadScaleRad="141586" custRadScaleInc="-20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C667AE-273F-40F8-ABA2-3429497E5D99}" type="pres">
      <dgm:prSet presAssocID="{A4BE95DA-D55F-43BE-9513-E9833498C06B}" presName="dummy" presStyleCnt="0"/>
      <dgm:spPr/>
    </dgm:pt>
    <dgm:pt modelId="{4B52A41E-6C1E-4366-9705-E9F85E9D46BA}" type="pres">
      <dgm:prSet presAssocID="{550E3795-F8BA-476D-9690-BC89AF814E81}" presName="sibTrans" presStyleLbl="sibTrans2D1" presStyleIdx="2" presStyleCnt="5" custScaleY="56318"/>
      <dgm:spPr/>
      <dgm:t>
        <a:bodyPr/>
        <a:lstStyle/>
        <a:p>
          <a:endParaRPr lang="ru-RU"/>
        </a:p>
      </dgm:t>
    </dgm:pt>
    <dgm:pt modelId="{CCEC9243-DBC3-450B-BEFA-87E2D46DAF15}" type="pres">
      <dgm:prSet presAssocID="{C6F325FC-228A-42E5-A7B4-C6A93F02BFAE}" presName="node" presStyleLbl="node1" presStyleIdx="3" presStyleCnt="5" custScaleX="158057" custRadScaleRad="140980" custRadScaleInc="793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CA62A5-31A9-44F6-8847-C534EBB4F9F8}" type="pres">
      <dgm:prSet presAssocID="{C6F325FC-228A-42E5-A7B4-C6A93F02BFAE}" presName="dummy" presStyleCnt="0"/>
      <dgm:spPr/>
    </dgm:pt>
    <dgm:pt modelId="{5B174EC6-13B3-46FE-8255-1B371B8E26F3}" type="pres">
      <dgm:prSet presAssocID="{EC8655C3-B50E-43EB-BF34-3775648F9DE3}" presName="sibTrans" presStyleLbl="sibTrans2D1" presStyleIdx="3" presStyleCnt="5"/>
      <dgm:spPr/>
      <dgm:t>
        <a:bodyPr/>
        <a:lstStyle/>
        <a:p>
          <a:endParaRPr lang="ru-RU"/>
        </a:p>
      </dgm:t>
    </dgm:pt>
    <dgm:pt modelId="{9625F69A-E6A7-4B3F-BA37-BBBC3E50FF36}" type="pres">
      <dgm:prSet presAssocID="{F4C093D4-D8B6-47A8-A622-091420CE741A}" presName="node" presStyleLbl="node1" presStyleIdx="4" presStyleCnt="5" custScaleX="148140" custRadScaleRad="163099" custRadScaleInc="-309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F10EAB-FD77-4A35-90B9-CB46FA73C38C}" type="pres">
      <dgm:prSet presAssocID="{F4C093D4-D8B6-47A8-A622-091420CE741A}" presName="dummy" presStyleCnt="0"/>
      <dgm:spPr/>
    </dgm:pt>
    <dgm:pt modelId="{3A07F323-34CE-4CD9-A4A7-E0DA70AADF00}" type="pres">
      <dgm:prSet presAssocID="{5FC6812A-D2FA-4DD6-A200-8D09C1E987AE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818874CF-5DF8-43BA-A409-374BF891EA76}" srcId="{8B2964B2-40A6-4053-8914-D14B9DDBFADE}" destId="{A4BE95DA-D55F-43BE-9513-E9833498C06B}" srcOrd="2" destOrd="0" parTransId="{BD7918EB-4BE9-4939-8654-1DFED77D1CA6}" sibTransId="{550E3795-F8BA-476D-9690-BC89AF814E81}"/>
    <dgm:cxn modelId="{DF0F70E8-0738-40C1-B1E4-9924FAF48C6C}" type="presOf" srcId="{179B2754-1E0E-4820-A9E8-E416D0CBBB66}" destId="{A5A938D4-7169-4097-BE09-2CA90755772A}" srcOrd="0" destOrd="0" presId="urn:microsoft.com/office/officeart/2005/8/layout/radial6"/>
    <dgm:cxn modelId="{12639158-0C48-4BB7-9F2F-70999D50D84A}" type="presOf" srcId="{DFB52B89-5948-4008-B42A-C9AB168103EA}" destId="{E8B8FAD0-4061-4399-B7D0-AA7993E601E6}" srcOrd="0" destOrd="0" presId="urn:microsoft.com/office/officeart/2005/8/layout/radial6"/>
    <dgm:cxn modelId="{6B609024-81B3-4DD5-9B97-8769BF464353}" type="presOf" srcId="{C6F325FC-228A-42E5-A7B4-C6A93F02BFAE}" destId="{CCEC9243-DBC3-450B-BEFA-87E2D46DAF15}" srcOrd="0" destOrd="0" presId="urn:microsoft.com/office/officeart/2005/8/layout/radial6"/>
    <dgm:cxn modelId="{4A6F788A-7931-4B12-981F-854C909F7B60}" srcId="{8B2964B2-40A6-4053-8914-D14B9DDBFADE}" destId="{AD675F87-FEC7-4200-ABD9-8E12E82BE566}" srcOrd="0" destOrd="0" parTransId="{4EC74AFF-B96B-405B-B515-4E77744CC868}" sibTransId="{80B13619-4CC8-4BCB-B0E0-F8DE343B0179}"/>
    <dgm:cxn modelId="{8E18DB6F-2698-4E56-8ABC-D266F205822D}" srcId="{8B2964B2-40A6-4053-8914-D14B9DDBFADE}" destId="{DFB52B89-5948-4008-B42A-C9AB168103EA}" srcOrd="1" destOrd="0" parTransId="{7889B63D-5FE5-4811-AD98-4A1DD774F868}" sibTransId="{179B2754-1E0E-4820-A9E8-E416D0CBBB66}"/>
    <dgm:cxn modelId="{97501ADB-1877-4AD0-AA9D-01EBA4D6C3A4}" type="presOf" srcId="{A4BE95DA-D55F-43BE-9513-E9833498C06B}" destId="{ACD182F4-7D3C-4B72-AB58-53DBBDD9FD6B}" srcOrd="0" destOrd="0" presId="urn:microsoft.com/office/officeart/2005/8/layout/radial6"/>
    <dgm:cxn modelId="{423C251E-D9E9-4AB8-9FFB-33BE0CCE5630}" type="presOf" srcId="{F4C093D4-D8B6-47A8-A622-091420CE741A}" destId="{9625F69A-E6A7-4B3F-BA37-BBBC3E50FF36}" srcOrd="0" destOrd="0" presId="urn:microsoft.com/office/officeart/2005/8/layout/radial6"/>
    <dgm:cxn modelId="{1FFCDB51-B736-4AFC-9F14-171F12D04E9B}" type="presOf" srcId="{8B2964B2-40A6-4053-8914-D14B9DDBFADE}" destId="{5877DA20-127F-413B-BC49-8DB8F6A236B4}" srcOrd="0" destOrd="0" presId="urn:microsoft.com/office/officeart/2005/8/layout/radial6"/>
    <dgm:cxn modelId="{948A2B88-A70D-44E9-B6B2-E14585F08B95}" type="presOf" srcId="{5FC6812A-D2FA-4DD6-A200-8D09C1E987AE}" destId="{3A07F323-34CE-4CD9-A4A7-E0DA70AADF00}" srcOrd="0" destOrd="0" presId="urn:microsoft.com/office/officeart/2005/8/layout/radial6"/>
    <dgm:cxn modelId="{12851E4F-09E4-4025-901E-F28FB925D590}" srcId="{CCDE4225-220E-4C8C-B8C1-C85942252374}" destId="{8B2964B2-40A6-4053-8914-D14B9DDBFADE}" srcOrd="0" destOrd="0" parTransId="{04482B65-A297-4B07-AC61-07950F6C6B4B}" sibTransId="{6FFD7BFF-B30F-4117-AADB-F40289407EC2}"/>
    <dgm:cxn modelId="{864A640B-9980-45A4-A8F3-AC06CE323969}" type="presOf" srcId="{80B13619-4CC8-4BCB-B0E0-F8DE343B0179}" destId="{EADE5107-A505-49A3-9B70-B75BF1DD7F1C}" srcOrd="0" destOrd="0" presId="urn:microsoft.com/office/officeart/2005/8/layout/radial6"/>
    <dgm:cxn modelId="{A696D3B9-E356-4279-8590-D16A85478D3A}" type="presOf" srcId="{550E3795-F8BA-476D-9690-BC89AF814E81}" destId="{4B52A41E-6C1E-4366-9705-E9F85E9D46BA}" srcOrd="0" destOrd="0" presId="urn:microsoft.com/office/officeart/2005/8/layout/radial6"/>
    <dgm:cxn modelId="{E5A10973-CEAC-4171-8B03-6C1D7D1013C5}" type="presOf" srcId="{EC8655C3-B50E-43EB-BF34-3775648F9DE3}" destId="{5B174EC6-13B3-46FE-8255-1B371B8E26F3}" srcOrd="0" destOrd="0" presId="urn:microsoft.com/office/officeart/2005/8/layout/radial6"/>
    <dgm:cxn modelId="{70F69824-117C-4876-BA48-C636DE364BF7}" type="presOf" srcId="{AD675F87-FEC7-4200-ABD9-8E12E82BE566}" destId="{AA1EAC2A-0A13-4750-B229-0332E30BA0EC}" srcOrd="0" destOrd="0" presId="urn:microsoft.com/office/officeart/2005/8/layout/radial6"/>
    <dgm:cxn modelId="{81A3B052-BBDE-4410-8B37-ABAA1D872A19}" srcId="{8B2964B2-40A6-4053-8914-D14B9DDBFADE}" destId="{C6F325FC-228A-42E5-A7B4-C6A93F02BFAE}" srcOrd="3" destOrd="0" parTransId="{4A6726DE-75BE-4B0F-93C9-34D0E2799D72}" sibTransId="{EC8655C3-B50E-43EB-BF34-3775648F9DE3}"/>
    <dgm:cxn modelId="{4A451489-9D49-4260-BFE1-4CBEE2098DC2}" srcId="{8B2964B2-40A6-4053-8914-D14B9DDBFADE}" destId="{F4C093D4-D8B6-47A8-A622-091420CE741A}" srcOrd="4" destOrd="0" parTransId="{1263B2E8-9AF7-4BD6-BBBB-9288C6A2E165}" sibTransId="{5FC6812A-D2FA-4DD6-A200-8D09C1E987AE}"/>
    <dgm:cxn modelId="{8D1A0021-40FC-4F71-B6F3-1365B843D6BD}" type="presOf" srcId="{CCDE4225-220E-4C8C-B8C1-C85942252374}" destId="{A93C21C1-F43E-44E2-A2DC-A61BD31B3CD5}" srcOrd="0" destOrd="0" presId="urn:microsoft.com/office/officeart/2005/8/layout/radial6"/>
    <dgm:cxn modelId="{A849B140-63A7-4A61-BD87-4E731CC466DF}" type="presParOf" srcId="{A93C21C1-F43E-44E2-A2DC-A61BD31B3CD5}" destId="{5877DA20-127F-413B-BC49-8DB8F6A236B4}" srcOrd="0" destOrd="0" presId="urn:microsoft.com/office/officeart/2005/8/layout/radial6"/>
    <dgm:cxn modelId="{1EF860D1-8421-428B-A2EE-04183E7968A0}" type="presParOf" srcId="{A93C21C1-F43E-44E2-A2DC-A61BD31B3CD5}" destId="{AA1EAC2A-0A13-4750-B229-0332E30BA0EC}" srcOrd="1" destOrd="0" presId="urn:microsoft.com/office/officeart/2005/8/layout/radial6"/>
    <dgm:cxn modelId="{226B0749-C600-4C8C-A3EA-4E0D36C37836}" type="presParOf" srcId="{A93C21C1-F43E-44E2-A2DC-A61BD31B3CD5}" destId="{22129FF9-3270-4E40-BAB6-5468D90F88BD}" srcOrd="2" destOrd="0" presId="urn:microsoft.com/office/officeart/2005/8/layout/radial6"/>
    <dgm:cxn modelId="{98DC092D-649B-4395-BB7F-9019ACB60718}" type="presParOf" srcId="{A93C21C1-F43E-44E2-A2DC-A61BD31B3CD5}" destId="{EADE5107-A505-49A3-9B70-B75BF1DD7F1C}" srcOrd="3" destOrd="0" presId="urn:microsoft.com/office/officeart/2005/8/layout/radial6"/>
    <dgm:cxn modelId="{816A64F5-3818-449E-8376-A1288CE96125}" type="presParOf" srcId="{A93C21C1-F43E-44E2-A2DC-A61BD31B3CD5}" destId="{E8B8FAD0-4061-4399-B7D0-AA7993E601E6}" srcOrd="4" destOrd="0" presId="urn:microsoft.com/office/officeart/2005/8/layout/radial6"/>
    <dgm:cxn modelId="{13EE0424-3D46-444B-89CF-B713F83E5AA6}" type="presParOf" srcId="{A93C21C1-F43E-44E2-A2DC-A61BD31B3CD5}" destId="{028841BC-7BE2-4FA2-B311-CBDBAB4F6DBB}" srcOrd="5" destOrd="0" presId="urn:microsoft.com/office/officeart/2005/8/layout/radial6"/>
    <dgm:cxn modelId="{4FB117BC-984B-48E5-9AA5-1DA6B0EB4BF2}" type="presParOf" srcId="{A93C21C1-F43E-44E2-A2DC-A61BD31B3CD5}" destId="{A5A938D4-7169-4097-BE09-2CA90755772A}" srcOrd="6" destOrd="0" presId="urn:microsoft.com/office/officeart/2005/8/layout/radial6"/>
    <dgm:cxn modelId="{B853465B-9C86-4603-8A33-98EEC073F4BC}" type="presParOf" srcId="{A93C21C1-F43E-44E2-A2DC-A61BD31B3CD5}" destId="{ACD182F4-7D3C-4B72-AB58-53DBBDD9FD6B}" srcOrd="7" destOrd="0" presId="urn:microsoft.com/office/officeart/2005/8/layout/radial6"/>
    <dgm:cxn modelId="{169E74D4-A303-4BEB-8A68-6B6E70EB8620}" type="presParOf" srcId="{A93C21C1-F43E-44E2-A2DC-A61BD31B3CD5}" destId="{E4C667AE-273F-40F8-ABA2-3429497E5D99}" srcOrd="8" destOrd="0" presId="urn:microsoft.com/office/officeart/2005/8/layout/radial6"/>
    <dgm:cxn modelId="{DE7CF769-5342-4F35-8C8A-18146BA6ED54}" type="presParOf" srcId="{A93C21C1-F43E-44E2-A2DC-A61BD31B3CD5}" destId="{4B52A41E-6C1E-4366-9705-E9F85E9D46BA}" srcOrd="9" destOrd="0" presId="urn:microsoft.com/office/officeart/2005/8/layout/radial6"/>
    <dgm:cxn modelId="{66EAA799-B436-4A38-B3C8-FB5FA0BE5A44}" type="presParOf" srcId="{A93C21C1-F43E-44E2-A2DC-A61BD31B3CD5}" destId="{CCEC9243-DBC3-450B-BEFA-87E2D46DAF15}" srcOrd="10" destOrd="0" presId="urn:microsoft.com/office/officeart/2005/8/layout/radial6"/>
    <dgm:cxn modelId="{F60020F9-DEC5-470B-B633-23FC6E3A863D}" type="presParOf" srcId="{A93C21C1-F43E-44E2-A2DC-A61BD31B3CD5}" destId="{0DCA62A5-31A9-44F6-8847-C534EBB4F9F8}" srcOrd="11" destOrd="0" presId="urn:microsoft.com/office/officeart/2005/8/layout/radial6"/>
    <dgm:cxn modelId="{085873BB-E0E2-45C5-A5DC-40C375AE055F}" type="presParOf" srcId="{A93C21C1-F43E-44E2-A2DC-A61BD31B3CD5}" destId="{5B174EC6-13B3-46FE-8255-1B371B8E26F3}" srcOrd="12" destOrd="0" presId="urn:microsoft.com/office/officeart/2005/8/layout/radial6"/>
    <dgm:cxn modelId="{609A36AF-2C76-49A4-B30E-9EF267E7E559}" type="presParOf" srcId="{A93C21C1-F43E-44E2-A2DC-A61BD31B3CD5}" destId="{9625F69A-E6A7-4B3F-BA37-BBBC3E50FF36}" srcOrd="13" destOrd="0" presId="urn:microsoft.com/office/officeart/2005/8/layout/radial6"/>
    <dgm:cxn modelId="{94735B76-A9F0-415E-87ED-8D1AE2DA3123}" type="presParOf" srcId="{A93C21C1-F43E-44E2-A2DC-A61BD31B3CD5}" destId="{FBF10EAB-FD77-4A35-90B9-CB46FA73C38C}" srcOrd="14" destOrd="0" presId="urn:microsoft.com/office/officeart/2005/8/layout/radial6"/>
    <dgm:cxn modelId="{716CDFDE-85A0-455E-AB9A-85B63DD6825A}" type="presParOf" srcId="{A93C21C1-F43E-44E2-A2DC-A61BD31B3CD5}" destId="{3A07F323-34CE-4CD9-A4A7-E0DA70AADF00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07F323-34CE-4CD9-A4A7-E0DA70AADF00}">
      <dsp:nvSpPr>
        <dsp:cNvPr id="0" name=""/>
        <dsp:cNvSpPr/>
      </dsp:nvSpPr>
      <dsp:spPr>
        <a:xfrm>
          <a:off x="754174" y="36564"/>
          <a:ext cx="1420279" cy="1420279"/>
        </a:xfrm>
        <a:prstGeom prst="blockArc">
          <a:avLst>
            <a:gd name="adj1" fmla="val 10951257"/>
            <a:gd name="adj2" fmla="val 18952409"/>
            <a:gd name="adj3" fmla="val 4644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174EC6-13B3-46FE-8255-1B371B8E26F3}">
      <dsp:nvSpPr>
        <dsp:cNvPr id="0" name=""/>
        <dsp:cNvSpPr/>
      </dsp:nvSpPr>
      <dsp:spPr>
        <a:xfrm>
          <a:off x="732316" y="181401"/>
          <a:ext cx="1420279" cy="1420279"/>
        </a:xfrm>
        <a:prstGeom prst="blockArc">
          <a:avLst>
            <a:gd name="adj1" fmla="val 7278059"/>
            <a:gd name="adj2" fmla="val 11678555"/>
            <a:gd name="adj3" fmla="val 4644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52A41E-6C1E-4366-9705-E9F85E9D46BA}">
      <dsp:nvSpPr>
        <dsp:cNvPr id="0" name=""/>
        <dsp:cNvSpPr/>
      </dsp:nvSpPr>
      <dsp:spPr>
        <a:xfrm>
          <a:off x="1065587" y="1070377"/>
          <a:ext cx="1478911" cy="832893"/>
        </a:xfrm>
        <a:prstGeom prst="blockArc">
          <a:avLst>
            <a:gd name="adj1" fmla="val 12338"/>
            <a:gd name="adj2" fmla="val 10812338"/>
            <a:gd name="adj3" fmla="val 446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A938D4-7169-4097-BE09-2CA90755772A}">
      <dsp:nvSpPr>
        <dsp:cNvPr id="0" name=""/>
        <dsp:cNvSpPr/>
      </dsp:nvSpPr>
      <dsp:spPr>
        <a:xfrm>
          <a:off x="1694628" y="96664"/>
          <a:ext cx="1420279" cy="1420279"/>
        </a:xfrm>
        <a:prstGeom prst="blockArc">
          <a:avLst>
            <a:gd name="adj1" fmla="val 564468"/>
            <a:gd name="adj2" fmla="val 4785985"/>
            <a:gd name="adj3" fmla="val 4644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DE5107-A505-49A3-9B70-B75BF1DD7F1C}">
      <dsp:nvSpPr>
        <dsp:cNvPr id="0" name=""/>
        <dsp:cNvSpPr/>
      </dsp:nvSpPr>
      <dsp:spPr>
        <a:xfrm>
          <a:off x="1696436" y="86244"/>
          <a:ext cx="1420279" cy="1420279"/>
        </a:xfrm>
        <a:prstGeom prst="blockArc">
          <a:avLst>
            <a:gd name="adj1" fmla="val 13809764"/>
            <a:gd name="adj2" fmla="val 616881"/>
            <a:gd name="adj3" fmla="val 4644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77DA20-127F-413B-BC49-8DB8F6A236B4}">
      <dsp:nvSpPr>
        <dsp:cNvPr id="0" name=""/>
        <dsp:cNvSpPr/>
      </dsp:nvSpPr>
      <dsp:spPr>
        <a:xfrm>
          <a:off x="1174633" y="596602"/>
          <a:ext cx="1417656" cy="6543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Сберегать</a:t>
          </a:r>
        </a:p>
      </dsp:txBody>
      <dsp:txXfrm>
        <a:off x="1382244" y="692433"/>
        <a:ext cx="1002434" cy="462712"/>
      </dsp:txXfrm>
    </dsp:sp>
    <dsp:sp modelId="{AA1EAC2A-0A13-4750-B229-0332E30BA0EC}">
      <dsp:nvSpPr>
        <dsp:cNvPr id="0" name=""/>
        <dsp:cNvSpPr/>
      </dsp:nvSpPr>
      <dsp:spPr>
        <a:xfrm>
          <a:off x="1432045" y="34723"/>
          <a:ext cx="1060345" cy="4580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беречь</a:t>
          </a:r>
        </a:p>
      </dsp:txBody>
      <dsp:txXfrm>
        <a:off x="1587329" y="101805"/>
        <a:ext cx="749777" cy="323898"/>
      </dsp:txXfrm>
    </dsp:sp>
    <dsp:sp modelId="{E8B8FAD0-4061-4399-B7D0-AA7993E601E6}">
      <dsp:nvSpPr>
        <dsp:cNvPr id="0" name=""/>
        <dsp:cNvSpPr/>
      </dsp:nvSpPr>
      <dsp:spPr>
        <a:xfrm>
          <a:off x="2736305" y="691157"/>
          <a:ext cx="705566" cy="4580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</a:p>
      </dsp:txBody>
      <dsp:txXfrm>
        <a:off x="2839633" y="758239"/>
        <a:ext cx="498910" cy="323898"/>
      </dsp:txXfrm>
    </dsp:sp>
    <dsp:sp modelId="{ACD182F4-7D3C-4B72-AB58-53DBBDD9FD6B}">
      <dsp:nvSpPr>
        <dsp:cNvPr id="0" name=""/>
        <dsp:cNvSpPr/>
      </dsp:nvSpPr>
      <dsp:spPr>
        <a:xfrm>
          <a:off x="2160239" y="1253471"/>
          <a:ext cx="735528" cy="4718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</a:p>
      </dsp:txBody>
      <dsp:txXfrm>
        <a:off x="2267955" y="1322578"/>
        <a:ext cx="520096" cy="333681"/>
      </dsp:txXfrm>
    </dsp:sp>
    <dsp:sp modelId="{CCEC9243-DBC3-450B-BEFA-87E2D46DAF15}">
      <dsp:nvSpPr>
        <dsp:cNvPr id="0" name=""/>
        <dsp:cNvSpPr/>
      </dsp:nvSpPr>
      <dsp:spPr>
        <a:xfrm>
          <a:off x="720082" y="1255198"/>
          <a:ext cx="723999" cy="4580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</a:p>
      </dsp:txBody>
      <dsp:txXfrm>
        <a:off x="826109" y="1322280"/>
        <a:ext cx="511945" cy="323898"/>
      </dsp:txXfrm>
    </dsp:sp>
    <dsp:sp modelId="{9625F69A-E6A7-4B3F-BA37-BBBC3E50FF36}">
      <dsp:nvSpPr>
        <dsp:cNvPr id="0" name=""/>
        <dsp:cNvSpPr/>
      </dsp:nvSpPr>
      <dsp:spPr>
        <a:xfrm>
          <a:off x="432048" y="487163"/>
          <a:ext cx="678573" cy="4580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</a:p>
      </dsp:txBody>
      <dsp:txXfrm>
        <a:off x="531423" y="554245"/>
        <a:ext cx="479823" cy="3238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8532440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Использование педагогических технологий на уроках географии для формирования финансовой грамотности обучающихся»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645024"/>
            <a:ext cx="4572000" cy="172883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Максименко О.А.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«Константиновская школа» Симферопольского района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Крым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1008"/>
            <a:ext cx="4572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592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97346"/>
            <a:ext cx="9001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ФГ 8 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endParaRPr lang="ru-RU" dirty="0"/>
          </a:p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1.Рынок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 в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2.Урбанизация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3.Занятость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населения,	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(атлас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профессий) человеческий капитал Место РФ по индексу ИЧР РФ</a:t>
            </a:r>
          </a:p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4.Экологическая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России. Качество экологии для выбора места жительства</a:t>
            </a:r>
          </a:p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5.TOP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Крупнейших предприятий добывающих компаний и их рыночные показатели</a:t>
            </a:r>
          </a:p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6.Развитие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туристических кластеров в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Крым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7.Национальное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богатство России</a:t>
            </a:r>
          </a:p>
        </p:txBody>
      </p:sp>
    </p:spTree>
    <p:extLst>
      <p:ext uri="{BB962C8B-B14F-4D97-AF65-F5344CB8AC3E}">
        <p14:creationId xmlns:p14="http://schemas.microsoft.com/office/powerpoint/2010/main" val="6388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60648"/>
            <a:ext cx="63078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Рынок труда в России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39084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61" y="3702416"/>
            <a:ext cx="4631163" cy="260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230" y="1244888"/>
            <a:ext cx="3852863" cy="2163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25549"/>
            <a:ext cx="3194050" cy="256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322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79513" y="144071"/>
            <a:ext cx="8568952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kumimoji="0" lang="ru-RU" altLang="ru-RU" sz="2400" b="1" i="0" u="none" strike="noStrike" cap="none" normalizeH="0" baseline="0" dirty="0" smtClean="0" bmk="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кологическая</a:t>
            </a:r>
            <a:r>
              <a:rPr kumimoji="0" lang="ru-RU" altLang="ru-RU" sz="2400" b="1" i="0" u="none" strike="noStrike" cap="none" normalizeH="0" baseline="0" dirty="0" smtClean="0" bmk="_page_19_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безопасность России.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 bmk="_page_19_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экологии для выбора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dirty="0" bmk="_page_19_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kumimoji="0" lang="ru-RU" altLang="ru-RU" sz="2400" b="1" i="0" u="none" strike="noStrike" cap="none" normalizeH="0" baseline="0" dirty="0" smtClean="0" bmk="_page_19_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еста жительства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drawingObject33"/>
          <p:cNvGrpSpPr/>
          <p:nvPr/>
        </p:nvGrpSpPr>
        <p:grpSpPr>
          <a:xfrm>
            <a:off x="696030" y="1772816"/>
            <a:ext cx="8052435" cy="4665980"/>
            <a:chOff x="0" y="0"/>
            <a:chExt cx="8052816" cy="4666488"/>
          </a:xfrm>
          <a:noFill/>
        </p:grpSpPr>
        <p:pic>
          <p:nvPicPr>
            <p:cNvPr id="4" name="Picture 34"/>
            <p:cNvPicPr/>
            <p:nvPr/>
          </p:nvPicPr>
          <p:blipFill>
            <a:blip r:embed="rId2"/>
            <a:stretch/>
          </p:blipFill>
          <p:spPr>
            <a:xfrm>
              <a:off x="0" y="0"/>
              <a:ext cx="4861559" cy="2734055"/>
            </a:xfrm>
            <a:prstGeom prst="rect">
              <a:avLst/>
            </a:prstGeom>
            <a:noFill/>
          </p:spPr>
        </p:pic>
        <p:pic>
          <p:nvPicPr>
            <p:cNvPr id="5" name="Picture 35"/>
            <p:cNvPicPr/>
            <p:nvPr/>
          </p:nvPicPr>
          <p:blipFill>
            <a:blip r:embed="rId3"/>
            <a:stretch/>
          </p:blipFill>
          <p:spPr>
            <a:xfrm>
              <a:off x="4861559" y="0"/>
              <a:ext cx="3191256" cy="3767328"/>
            </a:xfrm>
            <a:prstGeom prst="rect">
              <a:avLst/>
            </a:prstGeom>
            <a:noFill/>
          </p:spPr>
        </p:pic>
        <p:pic>
          <p:nvPicPr>
            <p:cNvPr id="6" name="Picture 36"/>
            <p:cNvPicPr/>
            <p:nvPr/>
          </p:nvPicPr>
          <p:blipFill>
            <a:blip r:embed="rId4"/>
            <a:stretch/>
          </p:blipFill>
          <p:spPr>
            <a:xfrm>
              <a:off x="795528" y="2734056"/>
              <a:ext cx="2746247" cy="1932432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551318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89916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 Крупнейших предприятий добывающих компаний и их рыночные показатели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4162"/>
            <a:ext cx="8640959" cy="5115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507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Интеграция ФГ 9 класс</a:t>
            </a:r>
            <a:br>
              <a:rPr lang="ru-RU" sz="4000" dirty="0">
                <a:solidFill>
                  <a:srgbClr val="C00000"/>
                </a:solidFill>
              </a:rPr>
            </a:b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Энергетика</a:t>
            </a:r>
            <a:endParaRPr lang="ru-RU" sz="4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Инвестиционная привлекательность регионов УМК Полярная звезда</a:t>
            </a:r>
          </a:p>
          <a:p>
            <a:pPr marL="0" indent="0">
              <a:buNone/>
            </a:pP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Территориальное разделение </a:t>
            </a: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</a:t>
            </a:r>
            <a:endParaRPr lang="ru-RU" sz="4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Транспортная	инфраструктура	</a:t>
            </a:r>
            <a:endParaRPr lang="ru-RU" sz="4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(стоимость транспортных 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услуг) Туризм путешествие</a:t>
            </a:r>
          </a:p>
          <a:p>
            <a:pPr marL="0" indent="0">
              <a:buNone/>
            </a:pP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Банковские услуги </a:t>
            </a:r>
            <a:endParaRPr lang="ru-RU" sz="4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Финансовые услуги </a:t>
            </a:r>
            <a:endParaRPr lang="ru-RU" sz="4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7.Профессии</a:t>
            </a:r>
            <a:endParaRPr lang="ru-RU" sz="4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4518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823" y="97708"/>
            <a:ext cx="8229600" cy="9282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Ресурсы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неформального финансового образования и финансового просвещения средствами географии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04248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902F8198-9114-4FB0-9D23-06A30A0AC4A1}" type="slidenum">
              <a:rPr lang="ru-RU" smtClean="0"/>
              <a:pPr/>
              <a:t>15</a:t>
            </a:fld>
            <a:endParaRPr lang="ru-RU"/>
          </a:p>
        </p:txBody>
      </p:sp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1037288" y="2969751"/>
            <a:ext cx="1133475" cy="1392767"/>
            <a:chOff x="482" y="1851"/>
            <a:chExt cx="860" cy="796"/>
          </a:xfrm>
        </p:grpSpPr>
        <p:sp>
          <p:nvSpPr>
            <p:cNvPr id="9" name="Freeform 6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</p:grpSp>
      <p:pic>
        <p:nvPicPr>
          <p:cNvPr id="17" name="Picture 14" descr="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430" y="2068969"/>
            <a:ext cx="1017587" cy="15451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18" name="Picture 13" descr="2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16" y="1449843"/>
            <a:ext cx="1062038" cy="123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16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374" y="1025991"/>
            <a:ext cx="1106057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AutoShape 17"/>
          <p:cNvSpPr>
            <a:spLocks noChangeArrowheads="1"/>
          </p:cNvSpPr>
          <p:nvPr/>
        </p:nvSpPr>
        <p:spPr bwMode="gray">
          <a:xfrm flipH="1">
            <a:off x="2130416" y="5450178"/>
            <a:ext cx="80708" cy="293519"/>
          </a:xfrm>
          <a:prstGeom prst="moon">
            <a:avLst>
              <a:gd name="adj" fmla="val 22032"/>
            </a:avLst>
          </a:prstGeom>
          <a:gradFill rotWithShape="1">
            <a:gsLst>
              <a:gs pos="0">
                <a:srgbClr val="FFFFFF">
                  <a:gamma/>
                  <a:shade val="46275"/>
                  <a:invGamma/>
                  <a:alpha val="0"/>
                </a:srgbClr>
              </a:gs>
              <a:gs pos="50000">
                <a:srgbClr val="FFFFFF">
                  <a:alpha val="84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0" y="1124745"/>
            <a:ext cx="2771800" cy="181406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Финансовая грамотность:  развитие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представлений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«как устроен мир», по каким экономическим, социальным и иным законам он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работает, о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современных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жизненных проблемах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обществе и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мире, понимания существования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различных социальных ролей (ученик, родитель, работник и т.д.) и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опыта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выступать в этих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ролях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52009" y="4345021"/>
            <a:ext cx="3384376" cy="213882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еждисциплинарное событие: </a:t>
            </a:r>
            <a:r>
              <a:rPr lang="ru-RU" sz="12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специально </a:t>
            </a: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моделируемое общественно-значимое мероприятие, участие в котором формирует у обучающихся не только финансовую грамотность, но и социальную компетентность, а также и опыт ответственного поведения и морально-нравственного выбора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4576474"/>
            <a:ext cx="2894428" cy="1015663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познавательные, образовательно-развлекательные мероприятия </a:t>
            </a:r>
            <a:r>
              <a:rPr lang="ru-RU" sz="1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события (</a:t>
            </a:r>
            <a:r>
              <a:rPr lang="ru-RU" sz="12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ток-шоу</a:t>
            </a: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дебаты, театральные постановки, игры, конкурсы, соревнования, экскурсии </a:t>
            </a:r>
            <a:r>
              <a:rPr lang="ru-RU" sz="12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 </a:t>
            </a: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пр.)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3650433"/>
            <a:ext cx="2530856" cy="1015663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факультативы, кружковая работа, </a:t>
            </a:r>
            <a:r>
              <a:rPr lang="ru-RU" sz="12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творческие мастерские </a:t>
            </a: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 </a:t>
            </a:r>
            <a:r>
              <a:rPr lang="ru-RU" sz="12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объединения (финансового </a:t>
            </a: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 социального проектирования, детского </a:t>
            </a:r>
            <a:r>
              <a:rPr lang="ru-RU" sz="12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предпринимательства)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65111" y="2936558"/>
            <a:ext cx="2279086" cy="1015663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информационно-образовательных ресурсов (сайты, порталы, компьютерные игры, печатные издания и т.д.)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13245" y="2168991"/>
            <a:ext cx="1047186" cy="646331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Олимпиадная деятельность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74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166843"/>
            <a:ext cx="7848872" cy="4154984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География и финансовая грамотность тесно связаны между собой. И при составлении тематического планирования можно спланировать и  учесть это. В процессе обучения происходит   формирование основ финансовой грамотности среди учащихся  посредством освоения базовых финансово-экономических понятий, отражающих важнейшие сферы финансовых отношений, а также умения и компетенции, позволяющих эффективно взаимодействовать с широким кругом финансовых институтов, таких как банки, валютная система, налоговый орган, бизнес, пенсионная система. </a:t>
            </a:r>
          </a:p>
        </p:txBody>
      </p:sp>
    </p:spTree>
    <p:extLst>
      <p:ext uri="{BB962C8B-B14F-4D97-AF65-F5344CB8AC3E}">
        <p14:creationId xmlns:p14="http://schemas.microsoft.com/office/powerpoint/2010/main" val="309217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468" y="-4813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Финансовая грамотность как компетентность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ru-RU" sz="1200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ru-RU" sz="1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ru-RU" sz="1200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ru-RU" sz="1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ru-RU" sz="1200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ru-RU" sz="1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ru-RU" sz="1200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04248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902F8198-9114-4FB0-9D23-06A30A0AC4A1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709030" y="1076740"/>
            <a:ext cx="2338942" cy="1680187"/>
          </a:xfrm>
          <a:prstGeom prst="ellips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Готовность нести ответственность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27584" y="2420889"/>
            <a:ext cx="2826695" cy="1488164"/>
          </a:xfrm>
          <a:prstGeom prst="ellips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Готовность использовать полученные знания и умения в  практической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86492" y="1076740"/>
            <a:ext cx="1945248" cy="1680187"/>
          </a:xfrm>
          <a:prstGeom prst="ellips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Финансовые компетенции (знания, умения)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6482" y="4095340"/>
            <a:ext cx="4294909" cy="2638176"/>
          </a:xfrm>
          <a:prstGeom prst="round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совокупность знаний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 финансовых рынках, особенностях их функционирования и регулирования, профессиональных участниках и предлагаемых ими финансовых инструментах, продуктах и услугах, </a:t>
            </a:r>
            <a:r>
              <a:rPr lang="ru-RU" sz="12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умение их использовать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полным </a:t>
            </a:r>
            <a:r>
              <a:rPr lang="ru-RU" sz="12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осознанием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последствий своих действий и </a:t>
            </a:r>
            <a:r>
              <a:rPr lang="ru-RU" sz="12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готовностью принять на себя ответственность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принимаемые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решения</a:t>
            </a:r>
          </a:p>
          <a:p>
            <a:pPr algn="ctr"/>
            <a:r>
              <a:rPr lang="ru-RU" sz="1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Общефедеральная </a:t>
            </a:r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программа «Финансовая культура и безопасность граждан России»</a:t>
            </a:r>
            <a:endParaRPr lang="ru-RU" altLang="ru-RU" sz="12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578751" y="1094870"/>
            <a:ext cx="2286906" cy="1598573"/>
          </a:xfrm>
          <a:prstGeom prst="ellips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Часть базовой культуры личности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250345" y="2188110"/>
            <a:ext cx="2279742" cy="1494415"/>
          </a:xfrm>
          <a:prstGeom prst="ellips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Способность продуктивно выполнять социально-экономические роли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561411" y="807574"/>
            <a:ext cx="2244323" cy="1544403"/>
          </a:xfrm>
          <a:prstGeom prst="ellips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Финансовые компетенции (знания, умения, опыт)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598155" y="2235278"/>
            <a:ext cx="2113296" cy="1527060"/>
          </a:xfrm>
          <a:prstGeom prst="ellips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Личностные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социально-значимых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установки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40268" y="4083299"/>
            <a:ext cx="4250778" cy="2638176"/>
          </a:xfrm>
          <a:prstGeom prst="round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базовая составляющая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</a:rPr>
              <a:t>общей культуры личности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представляет собой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</a:rPr>
              <a:t>совокупность знаний, умений, опыта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финансовой сфере и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</a:rPr>
              <a:t>личностных социально-значимых установок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которых определяет способность человека продуктивно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</a:rPr>
              <a:t>выполнять различные социально-экономические 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</a:rPr>
              <a:t>роли</a:t>
            </a:r>
          </a:p>
        </p:txBody>
      </p:sp>
    </p:spTree>
    <p:extLst>
      <p:ext uri="{BB962C8B-B14F-4D97-AF65-F5344CB8AC3E}">
        <p14:creationId xmlns:p14="http://schemas.microsoft.com/office/powerpoint/2010/main" val="172212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Финансовая грамотность и география: интеграция целей и результатов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04248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902F8198-9114-4FB0-9D23-06A30A0AC4A1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75556" y="1223480"/>
            <a:ext cx="3569091" cy="1219200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Финансовая грамотность как часть социальной компетентности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788024" y="1263528"/>
            <a:ext cx="3564396" cy="113910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География как предмет соединяющий </a:t>
            </a:r>
            <a:r>
              <a:rPr lang="ru-RU" sz="1200" dirty="0"/>
              <a:t>стороны природной, </a:t>
            </a:r>
            <a:r>
              <a:rPr lang="ru-RU" sz="1200" dirty="0" smtClean="0"/>
              <a:t>экономической </a:t>
            </a:r>
            <a:r>
              <a:rPr lang="ru-RU" sz="1200" dirty="0"/>
              <a:t>и культурной жизни человека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8024" y="2438400"/>
            <a:ext cx="3757914" cy="1107232"/>
          </a:xfrm>
          <a:prstGeom prst="round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воспитание чувства патриотизма, любви к своей стране, родине,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природе, взаимопонимания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другими народами на основе формирования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географической картины мира, географической культуры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41370" y="3659955"/>
            <a:ext cx="3757915" cy="1219200"/>
          </a:xfrm>
          <a:prstGeom prst="round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развитие познавательных интересов, интеллектуальных и творческих способностей в процессе наблюдений за состоянием окружающей среды, решения географических задач, «живых» проблем практики, самостоятельного приобретения новых знаний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8023" y="4993433"/>
            <a:ext cx="3898778" cy="1648921"/>
          </a:xfrm>
          <a:prstGeom prst="round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комплекса географических знаний и умений, необходимых для развития навыков их использования для решения проблем различной сложности в повседневной жизни на основе осмысления сущности происходящих в жизни процессов явлений в современном поликультурном,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полиэтничном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многоконфессиональном мире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5556" y="2478832"/>
            <a:ext cx="3569090" cy="1066845"/>
          </a:xfrm>
          <a:prstGeom prst="round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развитие опыта эмоционально-ценностного отношения к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базовым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общечеловеческим ценностям, человеку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материальной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основе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его жизнедеятельности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социально-экономической действительности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5556" y="3659955"/>
            <a:ext cx="3569091" cy="1219200"/>
          </a:xfrm>
          <a:prstGeom prst="round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качеств социальной и личной ответственности, выработки собственной человеческой позиции и возможности проявления себя в различных событиях общественной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экономической жизни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5556" y="4993433"/>
            <a:ext cx="3569091" cy="1648921"/>
          </a:xfrm>
          <a:prstGeom prst="round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способности критической оценки финансовых условий жизнедеятельности человека на основе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экономических, социальных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политических, экологических и этических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факторов и приобретенных знаний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977131" y="1700808"/>
            <a:ext cx="978408" cy="261835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4144645" y="2839912"/>
            <a:ext cx="643378" cy="265731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4144645" y="3982912"/>
            <a:ext cx="643377" cy="265731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4144645" y="5472507"/>
            <a:ext cx="643377" cy="283917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19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467544" y="347473"/>
            <a:ext cx="7920880" cy="67203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b="1" spc="-75" dirty="0">
                <a:latin typeface="Times New Roman" pitchFamily="18" charset="0"/>
                <a:cs typeface="Times New Roman" pitchFamily="18" charset="0"/>
              </a:rPr>
              <a:t>Образовательные модели формирования финансовой грамотности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4031940" y="3394801"/>
            <a:ext cx="378000" cy="216000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761115" y="1927576"/>
            <a:ext cx="1647000" cy="208101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2761115" y="4705024"/>
            <a:ext cx="1647000" cy="208101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5231715" y="1927576"/>
            <a:ext cx="1080000" cy="208101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</a:endParaRPr>
          </a:p>
        </p:txBody>
      </p:sp>
      <p:grpSp>
        <p:nvGrpSpPr>
          <p:cNvPr id="3" name="Группа 1"/>
          <p:cNvGrpSpPr/>
          <p:nvPr/>
        </p:nvGrpSpPr>
        <p:grpSpPr>
          <a:xfrm>
            <a:off x="1382127" y="4031007"/>
            <a:ext cx="1431000" cy="1330151"/>
            <a:chOff x="2162218" y="4883941"/>
            <a:chExt cx="2388657" cy="1758654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2162218" y="4883941"/>
              <a:ext cx="2211781" cy="159062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grpSp>
          <p:nvGrpSpPr>
            <p:cNvPr id="5" name="Группа 26"/>
            <p:cNvGrpSpPr/>
            <p:nvPr/>
          </p:nvGrpSpPr>
          <p:grpSpPr>
            <a:xfrm>
              <a:off x="2339094" y="5051975"/>
              <a:ext cx="2211781" cy="1590620"/>
              <a:chOff x="72883" y="674322"/>
              <a:chExt cx="2211781" cy="1590620"/>
            </a:xfrm>
          </p:grpSpPr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72883" y="674322"/>
                <a:ext cx="2211781" cy="1590620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9" name="Скругленный прямоугольник 5"/>
              <p:cNvSpPr/>
              <p:nvPr/>
            </p:nvSpPr>
            <p:spPr>
              <a:xfrm>
                <a:off x="119471" y="720910"/>
                <a:ext cx="2118604" cy="1497445"/>
              </a:xfrm>
              <a:prstGeom prst="rect">
                <a:avLst/>
              </a:prstGeom>
              <a:solidFill>
                <a:schemeClr val="accent2"/>
              </a:soli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7150" tIns="57150" rIns="57150" bIns="57150" numCol="1" spcCol="1270" anchor="ctr" anchorCtr="0">
                <a:noAutofit/>
              </a:bodyPr>
              <a:lstStyle/>
              <a:p>
                <a:pPr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500" b="1" dirty="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Внеурочная</a:t>
                </a:r>
              </a:p>
            </p:txBody>
          </p:sp>
        </p:grpSp>
      </p:grpSp>
      <p:grpSp>
        <p:nvGrpSpPr>
          <p:cNvPr id="6" name="Группа 29"/>
          <p:cNvGrpSpPr/>
          <p:nvPr/>
        </p:nvGrpSpPr>
        <p:grpSpPr>
          <a:xfrm>
            <a:off x="1329146" y="1293978"/>
            <a:ext cx="1431000" cy="1330151"/>
            <a:chOff x="2162218" y="4883941"/>
            <a:chExt cx="2388657" cy="1758654"/>
          </a:xfrm>
          <a:solidFill>
            <a:schemeClr val="accent2"/>
          </a:solidFill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2162218" y="4883941"/>
              <a:ext cx="2211781" cy="159062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grpSp>
          <p:nvGrpSpPr>
            <p:cNvPr id="7" name="Группа 31"/>
            <p:cNvGrpSpPr/>
            <p:nvPr/>
          </p:nvGrpSpPr>
          <p:grpSpPr>
            <a:xfrm>
              <a:off x="2339094" y="5051975"/>
              <a:ext cx="2211781" cy="1590620"/>
              <a:chOff x="72883" y="674322"/>
              <a:chExt cx="2211781" cy="1590620"/>
            </a:xfrm>
            <a:grpFill/>
          </p:grpSpPr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72883" y="674322"/>
                <a:ext cx="2211781" cy="1590620"/>
              </a:xfrm>
              <a:prstGeom prst="roundRect">
                <a:avLst>
                  <a:gd name="adj" fmla="val 10000"/>
                </a:avLst>
              </a:prstGeom>
              <a:grpFill/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Скругленный прямоугольник 5"/>
              <p:cNvSpPr/>
              <p:nvPr/>
            </p:nvSpPr>
            <p:spPr>
              <a:xfrm>
                <a:off x="119471" y="720910"/>
                <a:ext cx="2118604" cy="149744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7150" tIns="57150" rIns="57150" bIns="57150" numCol="1" spcCol="1270" anchor="ctr" anchorCtr="0">
                <a:noAutofit/>
              </a:bodyPr>
              <a:lstStyle/>
              <a:p>
                <a:pPr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500" b="1" dirty="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Контекстная</a:t>
                </a:r>
              </a:p>
            </p:txBody>
          </p:sp>
        </p:grpSp>
      </p:grpSp>
      <p:grpSp>
        <p:nvGrpSpPr>
          <p:cNvPr id="9" name="Группа 34"/>
          <p:cNvGrpSpPr/>
          <p:nvPr/>
        </p:nvGrpSpPr>
        <p:grpSpPr>
          <a:xfrm>
            <a:off x="2627784" y="2787646"/>
            <a:ext cx="1431000" cy="1330151"/>
            <a:chOff x="2162218" y="4883941"/>
            <a:chExt cx="2388657" cy="1758654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2162218" y="4883941"/>
              <a:ext cx="2211781" cy="159062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grpSp>
          <p:nvGrpSpPr>
            <p:cNvPr id="10" name="Группа 36"/>
            <p:cNvGrpSpPr/>
            <p:nvPr/>
          </p:nvGrpSpPr>
          <p:grpSpPr>
            <a:xfrm>
              <a:off x="2339094" y="5051975"/>
              <a:ext cx="2211781" cy="1590620"/>
              <a:chOff x="72883" y="674322"/>
              <a:chExt cx="2211781" cy="1590620"/>
            </a:xfrm>
          </p:grpSpPr>
          <p:sp>
            <p:nvSpPr>
              <p:cNvPr id="38" name="Скругленный прямоугольник 37"/>
              <p:cNvSpPr/>
              <p:nvPr/>
            </p:nvSpPr>
            <p:spPr>
              <a:xfrm>
                <a:off x="72883" y="674322"/>
                <a:ext cx="2211781" cy="1590620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9" name="Скругленный прямоугольник 5"/>
              <p:cNvSpPr/>
              <p:nvPr/>
            </p:nvSpPr>
            <p:spPr>
              <a:xfrm>
                <a:off x="119471" y="720910"/>
                <a:ext cx="2118604" cy="1497445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7150" tIns="57150" rIns="57150" bIns="57150" numCol="1" spcCol="1270" anchor="ctr" anchorCtr="0">
                <a:noAutofit/>
              </a:bodyPr>
              <a:lstStyle/>
              <a:p>
                <a:pPr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500" b="1" dirty="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Предметная</a:t>
                </a:r>
              </a:p>
            </p:txBody>
          </p:sp>
        </p:grpSp>
      </p:grpSp>
      <p:grpSp>
        <p:nvGrpSpPr>
          <p:cNvPr id="11" name="Группа 2"/>
          <p:cNvGrpSpPr/>
          <p:nvPr/>
        </p:nvGrpSpPr>
        <p:grpSpPr>
          <a:xfrm rot="16200000">
            <a:off x="2520523" y="2962978"/>
            <a:ext cx="4611189" cy="790706"/>
            <a:chOff x="1730249" y="5328603"/>
            <a:chExt cx="4481720" cy="1502924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730249" y="5328603"/>
              <a:ext cx="4323508" cy="1352622"/>
            </a:xfrm>
            <a:prstGeom prst="roundRect">
              <a:avLst>
                <a:gd name="adj" fmla="val 10000"/>
              </a:avLst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5" name="Группа 44"/>
            <p:cNvGrpSpPr/>
            <p:nvPr/>
          </p:nvGrpSpPr>
          <p:grpSpPr>
            <a:xfrm>
              <a:off x="1888461" y="5478905"/>
              <a:ext cx="4323508" cy="1352622"/>
              <a:chOff x="63887" y="906681"/>
              <a:chExt cx="4323508" cy="1352622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63887" y="906681"/>
                <a:ext cx="4323508" cy="1352622"/>
              </a:xfrm>
              <a:prstGeom prst="roundRect">
                <a:avLst>
                  <a:gd name="adj" fmla="val 10000"/>
                </a:avLst>
              </a:prstGeom>
              <a:solidFill>
                <a:schemeClr val="accent3">
                  <a:lumMod val="20000"/>
                  <a:lumOff val="80000"/>
                  <a:alpha val="90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7" name="Скругленный прямоугольник 5"/>
              <p:cNvSpPr/>
              <p:nvPr/>
            </p:nvSpPr>
            <p:spPr>
              <a:xfrm>
                <a:off x="103504" y="946298"/>
                <a:ext cx="4244274" cy="1273388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7150" tIns="57150" rIns="57150" bIns="57150" numCol="1" spcCol="1270" anchor="ctr" anchorCtr="0">
                <a:noAutofit/>
              </a:bodyPr>
              <a:lstStyle/>
              <a:p>
                <a:pPr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500" b="1" dirty="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Финансовая грамотность</a:t>
                </a:r>
              </a:p>
            </p:txBody>
          </p:sp>
        </p:grpSp>
      </p:grpSp>
      <p:grpSp>
        <p:nvGrpSpPr>
          <p:cNvPr id="42" name="Группа 29"/>
          <p:cNvGrpSpPr/>
          <p:nvPr/>
        </p:nvGrpSpPr>
        <p:grpSpPr>
          <a:xfrm>
            <a:off x="6335678" y="1377270"/>
            <a:ext cx="1431000" cy="1330151"/>
            <a:chOff x="2162218" y="4883941"/>
            <a:chExt cx="2388657" cy="1758654"/>
          </a:xfrm>
          <a:solidFill>
            <a:schemeClr val="accent2"/>
          </a:solidFill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2162218" y="4883941"/>
              <a:ext cx="2211781" cy="159062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grpSp>
          <p:nvGrpSpPr>
            <p:cNvPr id="45" name="Группа 31"/>
            <p:cNvGrpSpPr/>
            <p:nvPr/>
          </p:nvGrpSpPr>
          <p:grpSpPr>
            <a:xfrm>
              <a:off x="2339094" y="5051975"/>
              <a:ext cx="2211781" cy="1590620"/>
              <a:chOff x="72883" y="674322"/>
              <a:chExt cx="2211781" cy="1590620"/>
            </a:xfrm>
            <a:grpFill/>
          </p:grpSpPr>
          <p:sp>
            <p:nvSpPr>
              <p:cNvPr id="48" name="Скругленный прямоугольник 47"/>
              <p:cNvSpPr/>
              <p:nvPr/>
            </p:nvSpPr>
            <p:spPr>
              <a:xfrm>
                <a:off x="72883" y="674322"/>
                <a:ext cx="2211781" cy="1590620"/>
              </a:xfrm>
              <a:prstGeom prst="roundRect">
                <a:avLst>
                  <a:gd name="adj" fmla="val 10000"/>
                </a:avLst>
              </a:prstGeom>
              <a:grpFill/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9" name="Скругленный прямоугольник 5"/>
              <p:cNvSpPr/>
              <p:nvPr/>
            </p:nvSpPr>
            <p:spPr>
              <a:xfrm>
                <a:off x="119471" y="720910"/>
                <a:ext cx="2118604" cy="149744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7150" tIns="57150" rIns="57150" bIns="57150" numCol="1" spcCol="1270" anchor="ctr" anchorCtr="0">
                <a:noAutofit/>
              </a:bodyPr>
              <a:lstStyle/>
              <a:p>
                <a:pPr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15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endParaRPr>
              </a:p>
            </p:txBody>
          </p:sp>
        </p:grpSp>
      </p:grpSp>
      <p:sp>
        <p:nvSpPr>
          <p:cNvPr id="20" name="Прямоугольник 19"/>
          <p:cNvSpPr/>
          <p:nvPr/>
        </p:nvSpPr>
        <p:spPr>
          <a:xfrm>
            <a:off x="6491303" y="1953333"/>
            <a:ext cx="1219074" cy="3840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prstClr val="black"/>
                </a:solidFill>
              </a:rPr>
              <a:t>Система </a:t>
            </a:r>
            <a:r>
              <a:rPr lang="ru-RU" sz="1500" b="1" dirty="0" smtClean="0">
                <a:solidFill>
                  <a:prstClr val="black"/>
                </a:solidFill>
              </a:rPr>
              <a:t>установок и ценностей</a:t>
            </a:r>
            <a:endParaRPr lang="ru-RU" sz="1500" b="1" dirty="0">
              <a:solidFill>
                <a:prstClr val="black"/>
              </a:solidFill>
            </a:endParaRPr>
          </a:p>
        </p:txBody>
      </p:sp>
      <p:sp>
        <p:nvSpPr>
          <p:cNvPr id="50" name="Стрелка вправо 49"/>
          <p:cNvSpPr/>
          <p:nvPr/>
        </p:nvSpPr>
        <p:spPr>
          <a:xfrm>
            <a:off x="5228396" y="3340851"/>
            <a:ext cx="1080000" cy="208101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</a:endParaRPr>
          </a:p>
        </p:txBody>
      </p:sp>
      <p:grpSp>
        <p:nvGrpSpPr>
          <p:cNvPr id="51" name="Группа 29"/>
          <p:cNvGrpSpPr/>
          <p:nvPr/>
        </p:nvGrpSpPr>
        <p:grpSpPr>
          <a:xfrm>
            <a:off x="6385340" y="2806838"/>
            <a:ext cx="1431000" cy="1330151"/>
            <a:chOff x="2162218" y="4883941"/>
            <a:chExt cx="2388657" cy="1758654"/>
          </a:xfrm>
          <a:solidFill>
            <a:schemeClr val="bg1">
              <a:lumMod val="85000"/>
            </a:schemeClr>
          </a:solidFill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2162218" y="4883941"/>
              <a:ext cx="2211781" cy="1590620"/>
            </a:xfrm>
            <a:prstGeom prst="roundRect">
              <a:avLst>
                <a:gd name="adj" fmla="val 10000"/>
              </a:avLst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grpSp>
          <p:nvGrpSpPr>
            <p:cNvPr id="56" name="Группа 31"/>
            <p:cNvGrpSpPr/>
            <p:nvPr/>
          </p:nvGrpSpPr>
          <p:grpSpPr>
            <a:xfrm>
              <a:off x="2339094" y="5051975"/>
              <a:ext cx="2211781" cy="1590620"/>
              <a:chOff x="72883" y="674322"/>
              <a:chExt cx="2211781" cy="1590620"/>
            </a:xfrm>
            <a:grpFill/>
          </p:grpSpPr>
          <p:sp>
            <p:nvSpPr>
              <p:cNvPr id="57" name="Скругленный прямоугольник 56"/>
              <p:cNvSpPr/>
              <p:nvPr/>
            </p:nvSpPr>
            <p:spPr>
              <a:xfrm>
                <a:off x="72883" y="674322"/>
                <a:ext cx="2211781" cy="1590620"/>
              </a:xfrm>
              <a:prstGeom prst="roundRect">
                <a:avLst>
                  <a:gd name="adj" fmla="val 10000"/>
                </a:avLst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8" name="Скругленный прямоугольник 5"/>
              <p:cNvSpPr/>
              <p:nvPr/>
            </p:nvSpPr>
            <p:spPr>
              <a:xfrm>
                <a:off x="119471" y="720910"/>
                <a:ext cx="2118604" cy="1497445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7150" tIns="57150" rIns="57150" bIns="57150" numCol="1" spcCol="1270" anchor="ctr" anchorCtr="0">
                <a:noAutofit/>
              </a:bodyPr>
              <a:lstStyle/>
              <a:p>
                <a:pPr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500" b="1" dirty="0">
                    <a:solidFill>
                      <a:prstClr val="black"/>
                    </a:solidFill>
                  </a:rPr>
                  <a:t>Знания</a:t>
                </a:r>
              </a:p>
              <a:p>
                <a:pPr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15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endParaRPr>
              </a:p>
            </p:txBody>
          </p:sp>
        </p:grpSp>
      </p:grpSp>
      <p:sp>
        <p:nvSpPr>
          <p:cNvPr id="59" name="Прямоугольник 58"/>
          <p:cNvSpPr/>
          <p:nvPr/>
        </p:nvSpPr>
        <p:spPr>
          <a:xfrm>
            <a:off x="6764629" y="3366608"/>
            <a:ext cx="793886" cy="312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60" name="Стрелка вправо 59"/>
          <p:cNvSpPr/>
          <p:nvPr/>
        </p:nvSpPr>
        <p:spPr>
          <a:xfrm>
            <a:off x="5228396" y="4753303"/>
            <a:ext cx="1080000" cy="208101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</a:endParaRPr>
          </a:p>
        </p:txBody>
      </p:sp>
      <p:grpSp>
        <p:nvGrpSpPr>
          <p:cNvPr id="61" name="Группа 29"/>
          <p:cNvGrpSpPr/>
          <p:nvPr/>
        </p:nvGrpSpPr>
        <p:grpSpPr>
          <a:xfrm>
            <a:off x="6332360" y="4202998"/>
            <a:ext cx="1431000" cy="1330151"/>
            <a:chOff x="2162218" y="4883941"/>
            <a:chExt cx="2388657" cy="1758654"/>
          </a:xfrm>
          <a:solidFill>
            <a:schemeClr val="accent2"/>
          </a:solidFill>
        </p:grpSpPr>
        <p:sp>
          <p:nvSpPr>
            <p:cNvPr id="62" name="Скругленный прямоугольник 61"/>
            <p:cNvSpPr/>
            <p:nvPr/>
          </p:nvSpPr>
          <p:spPr>
            <a:xfrm>
              <a:off x="2162218" y="4883941"/>
              <a:ext cx="2211781" cy="159062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grpSp>
          <p:nvGrpSpPr>
            <p:cNvPr id="63" name="Группа 31"/>
            <p:cNvGrpSpPr/>
            <p:nvPr/>
          </p:nvGrpSpPr>
          <p:grpSpPr>
            <a:xfrm>
              <a:off x="2339094" y="5051975"/>
              <a:ext cx="2211781" cy="1590620"/>
              <a:chOff x="72883" y="674322"/>
              <a:chExt cx="2211781" cy="1590620"/>
            </a:xfrm>
            <a:grpFill/>
          </p:grpSpPr>
          <p:sp>
            <p:nvSpPr>
              <p:cNvPr id="64" name="Скругленный прямоугольник 63"/>
              <p:cNvSpPr/>
              <p:nvPr/>
            </p:nvSpPr>
            <p:spPr>
              <a:xfrm>
                <a:off x="72883" y="674322"/>
                <a:ext cx="2211781" cy="1590620"/>
              </a:xfrm>
              <a:prstGeom prst="roundRect">
                <a:avLst>
                  <a:gd name="adj" fmla="val 10000"/>
                </a:avLst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5" name="Скругленный прямоугольник 5"/>
              <p:cNvSpPr/>
              <p:nvPr/>
            </p:nvSpPr>
            <p:spPr>
              <a:xfrm>
                <a:off x="119471" y="720910"/>
                <a:ext cx="2118604" cy="14974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7150" tIns="57150" rIns="57150" bIns="57150" numCol="1" spcCol="1270" anchor="ctr" anchorCtr="0">
                <a:noAutofit/>
              </a:bodyPr>
              <a:lstStyle/>
              <a:p>
                <a:pPr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15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endParaRPr>
              </a:p>
            </p:txBody>
          </p:sp>
        </p:grpSp>
      </p:grpSp>
      <p:sp>
        <p:nvSpPr>
          <p:cNvPr id="66" name="Прямоугольник 65"/>
          <p:cNvSpPr/>
          <p:nvPr/>
        </p:nvSpPr>
        <p:spPr>
          <a:xfrm>
            <a:off x="6416528" y="4716288"/>
            <a:ext cx="1296144" cy="312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Умения и опыт</a:t>
            </a:r>
          </a:p>
          <a:p>
            <a:pPr algn="ctr"/>
            <a:endParaRPr lang="ru-RU" sz="1500" b="1" dirty="0">
              <a:solidFill>
                <a:prstClr val="black"/>
              </a:solidFill>
            </a:endParaRPr>
          </a:p>
        </p:txBody>
      </p:sp>
      <p:sp>
        <p:nvSpPr>
          <p:cNvPr id="5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66141" y="18288"/>
            <a:ext cx="800100" cy="329184"/>
          </a:xfrm>
          <a:prstGeom prst="rect">
            <a:avLst/>
          </a:prstGeom>
        </p:spPr>
        <p:txBody>
          <a:bodyPr/>
          <a:lstStyle/>
          <a:p>
            <a:r>
              <a:rPr lang="ru-RU" sz="1050" dirty="0">
                <a:solidFill>
                  <a:prstClr val="black"/>
                </a:solidFill>
              </a:rPr>
              <a:t>6</a:t>
            </a:r>
            <a:endParaRPr lang="en-US" sz="105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4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97" y="135554"/>
            <a:ext cx="7680960" cy="10668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Финансовая грамотность и география: интеграция предметного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содержания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1037288" y="2969751"/>
            <a:ext cx="1133475" cy="1392767"/>
            <a:chOff x="482" y="1851"/>
            <a:chExt cx="860" cy="796"/>
          </a:xfrm>
        </p:grpSpPr>
        <p:sp>
          <p:nvSpPr>
            <p:cNvPr id="9" name="Freeform 6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</p:grpSp>
      <p:pic>
        <p:nvPicPr>
          <p:cNvPr id="17" name="Picture 14" descr="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54941"/>
            <a:ext cx="1017587" cy="15451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18" name="Picture 13" descr="2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16" y="1449843"/>
            <a:ext cx="1062038" cy="123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16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641" y="688132"/>
            <a:ext cx="1375603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15"/>
          <p:cNvGrpSpPr>
            <a:grpSpLocks/>
          </p:cNvGrpSpPr>
          <p:nvPr/>
        </p:nvGrpSpPr>
        <p:grpSpPr bwMode="auto">
          <a:xfrm>
            <a:off x="417699" y="4521895"/>
            <a:ext cx="1808163" cy="1221800"/>
            <a:chOff x="413" y="227"/>
            <a:chExt cx="2330" cy="1024"/>
          </a:xfrm>
        </p:grpSpPr>
        <p:sp>
          <p:nvSpPr>
            <p:cNvPr id="22" name="AutoShape 16"/>
            <p:cNvSpPr>
              <a:spLocks noChangeArrowheads="1"/>
            </p:cNvSpPr>
            <p:nvPr/>
          </p:nvSpPr>
          <p:spPr bwMode="gray">
            <a:xfrm>
              <a:off x="413" y="227"/>
              <a:ext cx="2330" cy="29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5-6 класс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AutoShape 17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18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" name="AutoShape 16"/>
          <p:cNvSpPr>
            <a:spLocks noChangeArrowheads="1"/>
          </p:cNvSpPr>
          <p:nvPr/>
        </p:nvSpPr>
        <p:spPr bwMode="gray">
          <a:xfrm>
            <a:off x="2736551" y="3687373"/>
            <a:ext cx="1808163" cy="36814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 класс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9" name="Group 15"/>
          <p:cNvGrpSpPr>
            <a:grpSpLocks/>
          </p:cNvGrpSpPr>
          <p:nvPr/>
        </p:nvGrpSpPr>
        <p:grpSpPr bwMode="auto">
          <a:xfrm>
            <a:off x="4788024" y="2841552"/>
            <a:ext cx="1808163" cy="426359"/>
            <a:chOff x="406" y="980"/>
            <a:chExt cx="2330" cy="294"/>
          </a:xfrm>
        </p:grpSpPr>
        <p:sp>
          <p:nvSpPr>
            <p:cNvPr id="30" name="AutoShape 16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8-9 класс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AutoShape 17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18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3" name="Group 15"/>
          <p:cNvGrpSpPr>
            <a:grpSpLocks/>
          </p:cNvGrpSpPr>
          <p:nvPr/>
        </p:nvGrpSpPr>
        <p:grpSpPr bwMode="auto">
          <a:xfrm>
            <a:off x="6814694" y="1962064"/>
            <a:ext cx="1844506" cy="410645"/>
            <a:chOff x="420" y="990"/>
            <a:chExt cx="2472" cy="294"/>
          </a:xfrm>
        </p:grpSpPr>
        <p:sp>
          <p:nvSpPr>
            <p:cNvPr id="34" name="AutoShape 16"/>
            <p:cNvSpPr>
              <a:spLocks noChangeArrowheads="1"/>
            </p:cNvSpPr>
            <p:nvPr/>
          </p:nvSpPr>
          <p:spPr bwMode="gray">
            <a:xfrm>
              <a:off x="562" y="990"/>
              <a:ext cx="2330" cy="29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10-11 класс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AutoShape 17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8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7" name="Rectangle 21"/>
          <p:cNvSpPr>
            <a:spLocks noChangeArrowheads="1"/>
          </p:cNvSpPr>
          <p:nvPr/>
        </p:nvSpPr>
        <p:spPr bwMode="black">
          <a:xfrm>
            <a:off x="171663" y="4967916"/>
            <a:ext cx="2396837" cy="12003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Модуль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1200" b="1" dirty="0" smtClean="0">
                <a:latin typeface="Times New Roman" pitchFamily="18" charset="0"/>
                <a:cs typeface="Times New Roman" pitchFamily="18" charset="0"/>
              </a:rPr>
              <a:t>«Ресурсы </a:t>
            </a:r>
            <a:r>
              <a:rPr lang="x-none" sz="1200" b="1" dirty="0">
                <a:latin typeface="Times New Roman" pitchFamily="18" charset="0"/>
                <a:cs typeface="Times New Roman" pitchFamily="18" charset="0"/>
              </a:rPr>
              <a:t>и проблема выбора</a:t>
            </a:r>
            <a:r>
              <a:rPr lang="x-none" sz="1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взаимосвязь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видов ресурсов и жизненных потребностей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человека;  что  и как можно сберегать</a:t>
            </a:r>
            <a:endParaRPr lang="en-US" altLang="ru-RU" sz="12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22630" y="1343296"/>
            <a:ext cx="2771800" cy="142329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Финансовая грамотность: личные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финансы (доходы, расходы домашних домохозяйств и управление ими), банковское обслуживание (в том числе кредитование), страхование, инвестиции, пенсионные накопления</a:t>
            </a:r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black">
          <a:xfrm>
            <a:off x="2656424" y="4341518"/>
            <a:ext cx="1867786" cy="203132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Модуль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1200" b="1" dirty="0" smtClean="0">
                <a:latin typeface="Times New Roman" pitchFamily="18" charset="0"/>
                <a:cs typeface="Times New Roman" pitchFamily="18" charset="0"/>
              </a:rPr>
              <a:t>«Благосостояние </a:t>
            </a:r>
            <a:r>
              <a:rPr lang="x-none" sz="1200" b="1" dirty="0">
                <a:latin typeface="Times New Roman" pitchFamily="18" charset="0"/>
                <a:cs typeface="Times New Roman" pitchFamily="18" charset="0"/>
              </a:rPr>
              <a:t>общества</a:t>
            </a:r>
            <a:r>
              <a:rPr lang="x-none" sz="1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разница в уровнях жизни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населения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– как глобальная экономическая  и социальная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проблема; что значит экономия и как это делать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angle 23"/>
          <p:cNvSpPr>
            <a:spLocks noChangeArrowheads="1"/>
          </p:cNvSpPr>
          <p:nvPr/>
        </p:nvSpPr>
        <p:spPr bwMode="black">
          <a:xfrm>
            <a:off x="4804103" y="3404028"/>
            <a:ext cx="1807288" cy="286232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Модуль </a:t>
            </a:r>
            <a:r>
              <a:rPr lang="x-none" sz="1200" b="1" dirty="0" smtClean="0">
                <a:latin typeface="Times New Roman" pitchFamily="18" charset="0"/>
                <a:cs typeface="Times New Roman" pitchFamily="18" charset="0"/>
              </a:rPr>
              <a:t>«Молодежь – активные граждане своей страны»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экономическая и социальная активность молодежи; потребности, жизненные цели, права и способы их удовлетворения, планирование своего будущего – близкого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далекого (пенсионные накопления, страхование, кредиты и пр.)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black">
          <a:xfrm>
            <a:off x="6920649" y="2519511"/>
            <a:ext cx="1795017" cy="310854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Модуль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«Экономический рост и устойчивое развитие»: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социальные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проблемы экономического роста  (безработица, демографические проблемы, рост городов, межэтнические конфликты); экономический рост 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устойчивое развитие, инвестиции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altLang="ru-RU" sz="1600" b="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40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697" y="260648"/>
            <a:ext cx="7680960" cy="6027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Пример интеграции: контекстные и ситуационные задачи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16"/>
          <p:cNvSpPr>
            <a:spLocks noGrp="1" noChangeArrowheads="1"/>
          </p:cNvSpPr>
          <p:nvPr>
            <p:ph idx="1"/>
          </p:nvPr>
        </p:nvSpPr>
        <p:spPr bwMode="gray">
          <a:xfrm>
            <a:off x="457200" y="1600202"/>
            <a:ext cx="1630524" cy="48464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  <a:extLst/>
        </p:spPr>
        <p:txBody>
          <a:bodyPr wrap="none" anchor="ctr"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5-6 класс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black">
          <a:xfrm>
            <a:off x="2446959" y="1600202"/>
            <a:ext cx="3924436" cy="64633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Модуль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1200" b="1" dirty="0" smtClean="0">
                <a:latin typeface="Times New Roman" pitchFamily="18" charset="0"/>
                <a:cs typeface="Times New Roman" pitchFamily="18" charset="0"/>
              </a:rPr>
              <a:t>«Ресурсы </a:t>
            </a:r>
            <a:r>
              <a:rPr lang="x-none" sz="1200" b="1" dirty="0">
                <a:latin typeface="Times New Roman" pitchFamily="18" charset="0"/>
                <a:cs typeface="Times New Roman" pitchFamily="18" charset="0"/>
              </a:rPr>
              <a:t>и проблема выбора</a:t>
            </a:r>
            <a:r>
              <a:rPr lang="x-none" sz="1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взаимосвязь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видов ресурсов и жизненных потребностей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человека;  что  и как можно сберегать</a:t>
            </a:r>
            <a:endParaRPr lang="en-US" altLang="ru-RU" sz="12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2852936"/>
            <a:ext cx="4644516" cy="1985159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</a:pP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 </a:t>
            </a:r>
            <a:r>
              <a:rPr lang="ru-RU" sz="1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и как можно и нужно сберегать</a:t>
            </a:r>
            <a:endParaRPr lang="ru-RU" sz="1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150000"/>
              </a:lnSpc>
            </a:pPr>
            <a:r>
              <a:rPr lang="ru-RU" sz="1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1.</a:t>
            </a:r>
            <a:endParaRPr lang="ru-RU" sz="1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150000"/>
              </a:lnSpc>
            </a:pPr>
            <a:r>
              <a:rPr lang="ru-RU" sz="1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Подбери к слову «сберегать» похожие по смыслу слова. Помести их стрелочками в колесо.</a:t>
            </a:r>
            <a:endParaRPr lang="ru-RU" sz="1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215" algn="ctr">
              <a:lnSpc>
                <a:spcPct val="150000"/>
              </a:lnSpc>
            </a:pPr>
            <a:r>
              <a:rPr lang="ru-RU" sz="1200" b="1" i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копить,  расходовать,  экономить</a:t>
            </a:r>
            <a:r>
              <a:rPr lang="ru-RU" sz="12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1200" b="1" i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тратить, </a:t>
            </a:r>
            <a:r>
              <a:rPr lang="ru-RU" sz="12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запасаться, сохранять </a:t>
            </a:r>
          </a:p>
          <a:p>
            <a:pPr indent="450215" algn="just">
              <a:lnSpc>
                <a:spcPct val="150000"/>
              </a:lnSpc>
            </a:pPr>
            <a:endParaRPr lang="ru-RU" sz="1000" dirty="0">
              <a:effectLst/>
              <a:ea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190947320"/>
              </p:ext>
            </p:extLst>
          </p:nvPr>
        </p:nvGraphicFramePr>
        <p:xfrm>
          <a:off x="467544" y="4838095"/>
          <a:ext cx="3780420" cy="1725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5076056" y="2708920"/>
            <a:ext cx="3754760" cy="807913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</a:t>
            </a: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endParaRPr lang="ru-RU" sz="1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Лиза заполнила таблицу, куда внесла то, что она может </a:t>
            </a: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сберегать</a:t>
            </a:r>
            <a:r>
              <a:rPr lang="ru-RU" sz="1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lang="ru-RU" sz="12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215" algn="just">
              <a:spcAft>
                <a:spcPts val="0"/>
              </a:spcAft>
            </a:pPr>
            <a:endParaRPr lang="ru-RU" sz="1050" dirty="0">
              <a:effectLst/>
              <a:ea typeface="Times New Roman" panose="02020603050405020304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411625"/>
              </p:ext>
            </p:extLst>
          </p:nvPr>
        </p:nvGraphicFramePr>
        <p:xfrm>
          <a:off x="4932039" y="3694541"/>
          <a:ext cx="3960441" cy="1304167"/>
        </p:xfrm>
        <a:graphic>
          <a:graphicData uri="http://schemas.openxmlformats.org/drawingml/2006/table">
            <a:tbl>
              <a:tblPr firstRow="1" firstCol="1" bandRow="1"/>
              <a:tblGrid>
                <a:gridCol w="10522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008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12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945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Материалы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(вещи и предметы)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Личные ресурсы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Природные ресурсы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Ценности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Книги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Одежда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Планшет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Деньги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Время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Вода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Тепло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Свет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Дружба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Любовь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932039" y="5250451"/>
            <a:ext cx="3754759" cy="1015663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произойдет со всем этим, </a:t>
            </a: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беречь и если  </a:t>
            </a:r>
            <a:r>
              <a:rPr lang="ru-RU" sz="1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тратить</a:t>
            </a: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0215" algn="ctr"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Приведи примеры,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что из перечисленного в таблице УМЕНЬШИТСЯ, а чего, наоборот, станет больше –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УВЕЛИЧИТСЯ, если беречь? </a:t>
            </a:r>
            <a:endParaRPr lang="ru-RU" sz="1200" dirty="0"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16216" y="1513105"/>
            <a:ext cx="2449077" cy="461665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Раздел: Природа Земли и человек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80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предметного содержания в 7 классе(география)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Городское и сельское население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расходов жителей городов и сёл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видов деятельности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жилищных условий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Материки и страны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валют разных стран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путешествий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качества жизни в разных странах</a:t>
            </a:r>
          </a:p>
          <a:p>
            <a:pPr marL="0" indent="0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50309"/>
            <a:ext cx="3200400" cy="276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550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Уроки-путешествия(расчёт стоимости билетов, гостиничных номеров </a:t>
            </a:r>
            <a:r>
              <a:rPr lang="ru-RU" dirty="0" smtClean="0">
                <a:solidFill>
                  <a:srgbClr val="C00000"/>
                </a:solidFill>
              </a:rPr>
              <a:t>и </a:t>
            </a:r>
            <a:r>
              <a:rPr lang="ru-RU" dirty="0" err="1" smtClean="0">
                <a:solidFill>
                  <a:srgbClr val="C00000"/>
                </a:solidFill>
              </a:rPr>
              <a:t>тд</a:t>
            </a:r>
            <a:r>
              <a:rPr lang="ru-RU" dirty="0">
                <a:solidFill>
                  <a:srgbClr val="C00000"/>
                </a:solidFill>
              </a:rPr>
              <a:t>)</a:t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grpSp>
        <p:nvGrpSpPr>
          <p:cNvPr id="5" name="drawingObject3"/>
          <p:cNvGrpSpPr/>
          <p:nvPr/>
        </p:nvGrpSpPr>
        <p:grpSpPr>
          <a:xfrm>
            <a:off x="92728" y="1556792"/>
            <a:ext cx="4535170" cy="4709159"/>
            <a:chOff x="0" y="0"/>
            <a:chExt cx="4535423" cy="4709159"/>
          </a:xfrm>
          <a:noFill/>
        </p:grpSpPr>
        <p:pic>
          <p:nvPicPr>
            <p:cNvPr id="6" name="Picture 4"/>
            <p:cNvPicPr/>
            <p:nvPr/>
          </p:nvPicPr>
          <p:blipFill>
            <a:blip r:embed="rId2"/>
            <a:stretch/>
          </p:blipFill>
          <p:spPr>
            <a:xfrm>
              <a:off x="295655" y="0"/>
              <a:ext cx="3995928" cy="2237232"/>
            </a:xfrm>
            <a:prstGeom prst="rect">
              <a:avLst/>
            </a:prstGeom>
            <a:noFill/>
          </p:spPr>
        </p:pic>
        <p:pic>
          <p:nvPicPr>
            <p:cNvPr id="7" name="Picture 5"/>
            <p:cNvPicPr/>
            <p:nvPr/>
          </p:nvPicPr>
          <p:blipFill>
            <a:blip r:embed="rId3"/>
            <a:stretch/>
          </p:blipFill>
          <p:spPr>
            <a:xfrm>
              <a:off x="0" y="2154936"/>
              <a:ext cx="4535423" cy="2554223"/>
            </a:xfrm>
            <a:prstGeom prst="rect">
              <a:avLst/>
            </a:prstGeom>
            <a:noFill/>
          </p:spPr>
        </p:pic>
      </p:grp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84784"/>
            <a:ext cx="3934262" cy="2126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149080"/>
            <a:ext cx="4054475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3267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68697" y="260648"/>
            <a:ext cx="7680960" cy="6027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ts val="400"/>
              </a:spcBef>
              <a:buNone/>
              <a:defRPr sz="4000" b="0" kern="1200" cap="none" spc="0" baseline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</a:lstStyle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Пример интеграции: контекстные и ситуационные задачи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2712" y="980728"/>
            <a:ext cx="7819727" cy="914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7 классе физическая география материков и океанов. При изучении любого материка можно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применить практические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задачи по финансовой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грамотности</a:t>
            </a:r>
            <a:r>
              <a:rPr lang="ru-RU" sz="1400" dirty="0"/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8696" y="2060848"/>
            <a:ext cx="8107760" cy="1569660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Задание 1 . Маша на летние каникулы вместе с родителями отправляется в путешествие по странам Европы (можно взять конкретную страну ). Какие из приведённых ниже советов помогут семье сэкономить бюджет? Каждый ответ нужно обосновать.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СОВЕТЫ:  1.Знакомьтесь с национальной кухней.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2. Выбирайте местные и сезонные блюда.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3. Покупайте сувениры в туристических местах и в аэропорту.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4.Всегда оформляйте туристическую страховку.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5. Если вы едите в Европу, будет выгоднее взять с собой доллары.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6688" y="3861048"/>
            <a:ext cx="8251776" cy="2585323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/>
              <a:t>Эта работа позволит сформировать у учащихся следующие компетенции: - иметь представления и уметь давать финансовую оценку расходам на различные ежедневные потребности и желания; уметь выбирать товар или услугу в соответствии с реальными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финансовыми</a:t>
            </a:r>
            <a:r>
              <a:rPr lang="ru-RU" dirty="0"/>
              <a:t> возможностями; - уметь составлять личный бюджет; - осознавать необходимость учёта и планирования своих доходов и расходов; осознавать разницу между потребностями и желаниями и соизмерять финансовые возможности и потребности; - понимать основные задачи и принципы страхования; знать различные виды страховых продуктов;  уметь переводить стоимость валюты с помощью курсов.</a:t>
            </a:r>
          </a:p>
        </p:txBody>
      </p:sp>
    </p:spTree>
    <p:extLst>
      <p:ext uri="{BB962C8B-B14F-4D97-AF65-F5344CB8AC3E}">
        <p14:creationId xmlns:p14="http://schemas.microsoft.com/office/powerpoint/2010/main" val="242253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312</TotalTime>
  <Words>1223</Words>
  <Application>Microsoft Office PowerPoint</Application>
  <PresentationFormat>Экран (4:3)</PresentationFormat>
  <Paragraphs>141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Использование педагогических технологий на уроках географии для формирования финансовой грамотности обучающихся»</vt:lpstr>
      <vt:lpstr>    Финансовая грамотность как компетентность</vt:lpstr>
      <vt:lpstr>Финансовая грамотность и география: интеграция целей и результатов </vt:lpstr>
      <vt:lpstr>Презентация PowerPoint</vt:lpstr>
      <vt:lpstr>Финансовая грамотность и география: интеграция предметного содержания</vt:lpstr>
      <vt:lpstr>Пример интеграции: контекстные и ситуационные задачи</vt:lpstr>
      <vt:lpstr>Включение предметного содержания в 7 классе(география) </vt:lpstr>
      <vt:lpstr>Уроки-путешествия(расчёт стоимости билетов, гостиничных номеров и тд) </vt:lpstr>
      <vt:lpstr>Презентация PowerPoint</vt:lpstr>
      <vt:lpstr>Презентация PowerPoint</vt:lpstr>
      <vt:lpstr>Презентация PowerPoint</vt:lpstr>
      <vt:lpstr>Презентация PowerPoint</vt:lpstr>
      <vt:lpstr>TOP Крупнейших предприятий добывающих компаний и их рыночные показатели</vt:lpstr>
      <vt:lpstr>Интеграция ФГ 9 класс </vt:lpstr>
      <vt:lpstr>Ресурсы неформального финансового образования и финансового просвещения средствами географии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Финансовая грамотность и география</dc:title>
  <dc:creator>user</dc:creator>
  <cp:lastModifiedBy>надежда</cp:lastModifiedBy>
  <cp:revision>11</cp:revision>
  <dcterms:created xsi:type="dcterms:W3CDTF">2022-04-18T16:26:31Z</dcterms:created>
  <dcterms:modified xsi:type="dcterms:W3CDTF">2023-03-29T19:14:48Z</dcterms:modified>
</cp:coreProperties>
</file>