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57" r:id="rId15"/>
    <p:sldId id="272" r:id="rId16"/>
    <p:sldId id="271" r:id="rId17"/>
    <p:sldId id="273" r:id="rId18"/>
    <p:sldId id="274" r:id="rId19"/>
    <p:sldId id="276" r:id="rId20"/>
    <p:sldId id="277" r:id="rId21"/>
    <p:sldId id="278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6D0D5-E344-4BD1-9493-54788425EAE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E3BA7-9750-4D4E-9C07-99960679B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750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DE3BA7-9750-4D4E-9C07-99960679B638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477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F76423-1C7F-45ED-B38E-E94CBE1C4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012732-FEC8-44CB-B7A9-A0DE6ABB6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3A0571-EB27-4C50-B2BA-45679C782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EA5A-FA4B-498C-9B86-386EAF3B1F8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BF864D-7AE1-44A8-9974-2C2E4C090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188E25-CEBE-4F57-B9C8-351F8064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A4F-DF36-430E-8337-97294DD73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34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1F4FC3-014F-44FC-93C9-C7D728440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2528C7E-929B-467D-AED4-C1533A308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FF0C2B-DC9A-4CCD-9CCF-39D3CC62B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EA5A-FA4B-498C-9B86-386EAF3B1F8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0F6573-3907-4154-84DC-70602103D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107778-9334-4C45-93A4-8777AE117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A4F-DF36-430E-8337-97294DD73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498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C0D1A36-9F09-4B30-B6C3-23FA51A627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B31AE1D-2328-423C-B5F1-4BF96A3C7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C41CA5-139E-472A-B389-5CBA72540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EA5A-FA4B-498C-9B86-386EAF3B1F8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4003C-8255-4C21-B629-6D0F3005F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27CDAE-149D-4B99-B950-94AFC2C0F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A4F-DF36-430E-8337-97294DD73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5C90C5-579D-4E15-AF91-DBFC228B8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3E30E8-56D2-4313-9728-E53B319B1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066C0D-D984-4F8F-A433-A9F6BAE0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EA5A-FA4B-498C-9B86-386EAF3B1F8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29D198-7DEF-43C2-9E71-EFA087A8D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985AD1-0050-43D8-978B-689364BA7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A4F-DF36-430E-8337-97294DD73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14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54144D-E707-4751-8549-A6934A723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CAFE88-0D8E-4D0D-ADF4-D85DA5FF2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5E0199-99F1-4891-B088-640DF8E66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EA5A-FA4B-498C-9B86-386EAF3B1F8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A2B11F-2071-411C-8A4C-5249B8CF9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7AEE93-8B2E-480B-836C-6A90CD400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A4F-DF36-430E-8337-97294DD73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410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35668-1349-4A9A-97EF-083551210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CC5479-5165-47EB-B95D-B26C9733DF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4BEEC61-39D1-4F4B-BBD8-884EE99D4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A6A40F-9A1C-4E24-B706-A3390A95E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EA5A-FA4B-498C-9B86-386EAF3B1F8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7DBDE2-0202-481E-A221-FA4EFEF14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17DE73-912D-4AD7-8B3A-BF605D8D0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A4F-DF36-430E-8337-97294DD73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55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75096-6F70-4380-84A8-E06E0EF69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5122704-43B5-4DED-802D-E9D010DE0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944A650-2489-4DF5-95D7-060628A34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18E64C1-6641-4D53-91AF-D54511A4B7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B391E66-3AA0-4C99-9563-90826B708B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E0EF6AA-0973-4248-ACC5-2192A47AE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EA5A-FA4B-498C-9B86-386EAF3B1F8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4044143-902D-4D4E-BFF0-A7D0B40F2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49E3B60-AE8F-4629-92F6-5209EDE87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A4F-DF36-430E-8337-97294DD73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689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A077C7-1E4B-4D8A-A31B-BF430F80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0BC218F-9DD3-488F-A6CE-54AE62CF3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EA5A-FA4B-498C-9B86-386EAF3B1F8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12783A7-DF7D-4A74-8290-E28666B18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53B49D5-20BC-4388-A897-17C4627E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A4F-DF36-430E-8337-97294DD73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65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06F56DD-2122-4434-8158-20E5B22C8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EA5A-FA4B-498C-9B86-386EAF3B1F8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D368CA8-D8F4-4B13-B6C9-E9DE3E380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8D78566-9716-4D6D-83DB-A26D9FA19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A4F-DF36-430E-8337-97294DD73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76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4D731E-E572-4E83-BDF7-D9E382490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8C7775-F5D0-4E3C-BC64-E560900EB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6075A8B-B711-4554-84B0-736D9AAA9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6416444-2313-4D9D-AB5A-85C3C22D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EA5A-FA4B-498C-9B86-386EAF3B1F8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1DDB62A-4F83-42BB-9C71-1796D89EE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612B25E-639B-446B-B685-94417DEFA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A4F-DF36-430E-8337-97294DD73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758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35FD1-CF7C-4D4C-ACB7-4E7F42C77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9E77182-FDB9-4372-B236-EA07B58404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3CCC5FB-B603-45CE-9A02-89BAD29A85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88C8FD-3F69-4ECC-9377-5D03714F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EA5A-FA4B-498C-9B86-386EAF3B1F8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2A84FD-0E5C-4997-8593-5077AB16D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BC48C2C-DD19-48D0-AFDD-7257E73D7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75A4F-DF36-430E-8337-97294DD73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39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1A63A-1092-485D-8B63-462ADF9FF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3929FC-FAE4-4FBE-B1DC-25BF4CBA9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FAD981-2C55-4E32-A1DA-54907B5D27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8EA5A-FA4B-498C-9B86-386EAF3B1F89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35EA2A-ACED-4E46-A48F-45F579B160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06B938-93D7-46AA-8666-41D8526C6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75A4F-DF36-430E-8337-97294DD73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90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534D28-5953-43B7-91F0-586FEAF055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Подготовка к итоговому сочинению. Литературный пример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DBF3B6D-5A12-43E0-9E44-51D391D415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Структура, назначение, способы привлечения литературного материала в итоговом сочинении</a:t>
            </a:r>
          </a:p>
        </p:txBody>
      </p:sp>
    </p:spTree>
    <p:extLst>
      <p:ext uri="{BB962C8B-B14F-4D97-AF65-F5344CB8AC3E}">
        <p14:creationId xmlns:p14="http://schemas.microsoft.com/office/powerpoint/2010/main" val="3878367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70A0C4-491C-4A33-8151-9A94B6758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4.Авторская позиция, реконструируемая в виде так называемой «идеи» или «смысла» произведения в целом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9BFD7C-D1F2-499B-A996-F40BA6175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Для примера. Мы можем сослаться на весь роман </a:t>
            </a:r>
            <a:r>
              <a:rPr lang="ru-RU" dirty="0" err="1"/>
              <a:t>Ф.М.Достоевского</a:t>
            </a:r>
            <a:r>
              <a:rPr lang="ru-RU" dirty="0"/>
              <a:t> «Преступление и наказание»  как выражающий идею (для нас тезис): </a:t>
            </a:r>
            <a:r>
              <a:rPr lang="ru-RU" u="sng" dirty="0"/>
              <a:t>«Преступление само по себе есть одновременно наказание для преступника, ибо зло глубоко противно человеческой природе»</a:t>
            </a:r>
          </a:p>
          <a:p>
            <a:pPr marL="0" indent="0" algn="just">
              <a:buNone/>
            </a:pPr>
            <a:r>
              <a:rPr lang="en-US" dirty="0"/>
              <a:t>NB</a:t>
            </a:r>
            <a:r>
              <a:rPr lang="ru-RU" dirty="0"/>
              <a:t> Ссылка на «идею» произведения может служить литературным примером, подтверждающими тезис сочинения-рассуждения на отвлечённую тему, только в комплексе с другими формами привлечения текста, сама же по себе будет недостаточной.</a:t>
            </a:r>
          </a:p>
        </p:txBody>
      </p:sp>
    </p:spTree>
    <p:extLst>
      <p:ext uri="{BB962C8B-B14F-4D97-AF65-F5344CB8AC3E}">
        <p14:creationId xmlns:p14="http://schemas.microsoft.com/office/powerpoint/2010/main" val="266271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97F950-1F0A-47D0-B852-93AE1DB5E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5. Использование фрагментов лирического стихотворения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F1E339-403E-4C10-817B-DF764F3BE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Чтобы подтвердить тезис: «Любовь внутренне  обогащает человека», обратимся к знаменитому стихотворению А.С Пушкина «К ***» (« Я помню чудное мгновенье»). В этом стихотворении поэт сравнивает свою возлюбленную с «мимолётным видением», с «гением чистой красоты». Сам образ любимой противопоставляется «томленьям грусти безнадёжной» и «тревогам шумной суеты» обычной жизни, для которой любовь -  это прекрасный, но всё-таки сон, в котором лишь звучит «голос нежный» и снятся «милые черты». Лирический герой признаётся, что он поддался бегу времени, «бурь порыву мятежному», который «рассеял прежние мечты», но новая встреча дарит душе его новую жизнь («Душе настало пробужденье» ), и читатель с изумлением понимает, что на самом деле сном была не любовь, эта скучная явь без любви, тогда как подлинной действительностью для души было, есть и будет то экстатическое состояние,  которое пробуждает внутри влюблённого «и божество, и вдохновенье» и соединяет в себе «и жизнь, и слёзы , и любовь»!</a:t>
            </a:r>
          </a:p>
        </p:txBody>
      </p:sp>
    </p:spTree>
    <p:extLst>
      <p:ext uri="{BB962C8B-B14F-4D97-AF65-F5344CB8AC3E}">
        <p14:creationId xmlns:p14="http://schemas.microsoft.com/office/powerpoint/2010/main" val="144489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54DCF4-1078-4589-9E36-F351878D7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Отдельный вопрос: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DD48F3-B71F-42CC-A910-92D80A543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6600" dirty="0"/>
              <a:t>Сколько нужно литературных примеров: достаточно одного, или нужно по меньшей мере  два?</a:t>
            </a:r>
          </a:p>
        </p:txBody>
      </p:sp>
    </p:spTree>
    <p:extLst>
      <p:ext uri="{BB962C8B-B14F-4D97-AF65-F5344CB8AC3E}">
        <p14:creationId xmlns:p14="http://schemas.microsoft.com/office/powerpoint/2010/main" val="2082704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0836D7-DC38-4D39-A644-63337BD48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1991"/>
            <a:ext cx="10515600" cy="1301675"/>
          </a:xfrm>
        </p:spPr>
        <p:txBody>
          <a:bodyPr/>
          <a:lstStyle/>
          <a:p>
            <a:pPr algn="ctr"/>
            <a:r>
              <a:rPr lang="ru-RU" dirty="0"/>
              <a:t>Обратимся к материалам ФИПИ</a:t>
            </a:r>
          </a:p>
        </p:txBody>
      </p:sp>
    </p:spTree>
    <p:extLst>
      <p:ext uri="{BB962C8B-B14F-4D97-AF65-F5344CB8AC3E}">
        <p14:creationId xmlns:p14="http://schemas.microsoft.com/office/powerpoint/2010/main" val="1414797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E213AC-46F1-48EB-9210-230DB44AA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/>
              <a:t>Привлечение литературы  в итоговом сочинении в качестве материала с точки зрения требований к сочинению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0BB906-6802-4372-A3BD-E221D5416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Критерий № 2 «Аргументация. Привлечение литературного материала»  Данный критерий нацеливает на проверку умения строить рассуждение, доказывать свою позицию, формулируя аргументы и подкрепляя их примерами из опубликованных литературных произведений. Можно привлекать произведения устного народного творчества (за исключением малых жанров), художественную, документальную, мемуарную, публицистическую, научную и научно-популярную литературу (в том числе философскую, психологическую, литературоведческую, искусствоведческую), дневники, очерки, литературную критику и другие произведения отечественной и мировой литературы (</a:t>
            </a:r>
            <a:r>
              <a:rPr lang="ru-RU" b="1" dirty="0"/>
              <a:t>достаточно опоры на один текст</a:t>
            </a:r>
            <a:r>
              <a:rPr lang="ru-RU" dirty="0"/>
              <a:t>).</a:t>
            </a:r>
          </a:p>
          <a:p>
            <a:pPr marL="0" indent="0" algn="just">
              <a:buNone/>
            </a:pPr>
            <a:r>
              <a:rPr lang="ru-RU" dirty="0"/>
              <a:t>«Незачет» ставится при условии, если сочинение не содержит аргументации, написано без опоры на литературный материал, или в нем существенно искажено содержание выбранного текста, или литературный материал лишь упоминается в работе (аргументы примерами не подкрепляются). Во всех остальных случаях выставляется «зачет».</a:t>
            </a:r>
          </a:p>
        </p:txBody>
      </p:sp>
    </p:spTree>
    <p:extLst>
      <p:ext uri="{BB962C8B-B14F-4D97-AF65-F5344CB8AC3E}">
        <p14:creationId xmlns:p14="http://schemas.microsoft.com/office/powerpoint/2010/main" val="1153573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F4FACA-F13B-4426-89D9-459E61D9B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 «произведение» и «пример» – разные вещи!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7B4F98-E607-4940-A8FE-474BF7D08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Может быть и так: одно произведение – два примера. Например, история Раскольникова и история Свидригайлова – два примера, иллюстрирующие два пути для преступника: гибель или покаяние. Или позиция Сатина, противопоставленная позиции Луки в вопросе о «правде».</a:t>
            </a:r>
          </a:p>
          <a:p>
            <a:pPr marL="0" indent="0" algn="just">
              <a:buNone/>
            </a:pPr>
            <a:r>
              <a:rPr lang="ru-RU" dirty="0"/>
              <a:t>Но! Двумя примерами их делает лишь формальное </a:t>
            </a:r>
            <a:r>
              <a:rPr lang="ru-RU" dirty="0" err="1"/>
              <a:t>отличение</a:t>
            </a:r>
            <a:r>
              <a:rPr lang="ru-RU" dirty="0"/>
              <a:t> друг от друга: каждый из них выделен в отдельный абзац и иллюстрирует отдельный тезис. Можно их и, наоборот,  объединить в один абзац, поясняющий и подтверждающий один тезис, состоящий из двух противопоставленных друг другу в пределах одной фразы положений: «Преступник может или покаяться, и тогда получит прощение, или он будет нравственно, а затем и физически погибать» Т.е. </a:t>
            </a:r>
            <a:r>
              <a:rPr lang="ru-RU" b="1" dirty="0"/>
              <a:t>всё зависит от индивидуального выбора путей раскрытия темы.</a:t>
            </a:r>
          </a:p>
        </p:txBody>
      </p:sp>
    </p:spTree>
    <p:extLst>
      <p:ext uri="{BB962C8B-B14F-4D97-AF65-F5344CB8AC3E}">
        <p14:creationId xmlns:p14="http://schemas.microsoft.com/office/powerpoint/2010/main" val="1256972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273CEA-99D9-4A5E-8008-A96328EDC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/>
              <a:t>Причины использования двух и более произведений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70F14F-F422-4974-98BA-C6BBF9DBC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/>
              <a:t>Формальная: в сочинении не хватает слов, поскольку тезисы выражены достаточно кратко ( а должно быть не менее 250 слов)</a:t>
            </a:r>
          </a:p>
          <a:p>
            <a:pPr marL="514350" indent="-514350">
              <a:buAutoNum type="arabicPeriod"/>
            </a:pPr>
            <a:r>
              <a:rPr lang="ru-RU" dirty="0"/>
              <a:t>Содержательная: постановка темы требует привлечения двух или более произведений</a:t>
            </a:r>
          </a:p>
        </p:txBody>
      </p:sp>
    </p:spTree>
    <p:extLst>
      <p:ext uri="{BB962C8B-B14F-4D97-AF65-F5344CB8AC3E}">
        <p14:creationId xmlns:p14="http://schemas.microsoft.com/office/powerpoint/2010/main" val="2553179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AC1EC4-42DE-43D6-A85A-F5E9D46EF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Например.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5DDDC8-22F3-4E08-9101-6B6A0CA17D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Одиночество, с одной стороны, развивает и возвышает человека.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8CD9038-CAD1-4B26-ACF5-F890A7A18BB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«Робинзон Крузо» Д. Дефо</a:t>
            </a:r>
          </a:p>
          <a:p>
            <a:r>
              <a:rPr lang="ru-RU" dirty="0"/>
              <a:t>«Герой нашего времени» </a:t>
            </a:r>
            <a:r>
              <a:rPr lang="ru-RU" dirty="0" err="1"/>
              <a:t>М.Ю.Лермонтова</a:t>
            </a:r>
            <a:endParaRPr lang="ru-RU" dirty="0"/>
          </a:p>
          <a:p>
            <a:r>
              <a:rPr lang="ru-RU" dirty="0"/>
              <a:t>«Горе от ума» </a:t>
            </a:r>
            <a:r>
              <a:rPr lang="ru-RU" dirty="0" err="1"/>
              <a:t>А.С.Грибоедова</a:t>
            </a:r>
            <a:endParaRPr lang="ru-RU" dirty="0"/>
          </a:p>
          <a:p>
            <a:r>
              <a:rPr lang="ru-RU" dirty="0"/>
              <a:t>«Письма римскому другу» </a:t>
            </a:r>
            <a:r>
              <a:rPr lang="ru-RU" dirty="0" err="1"/>
              <a:t>И.Бродского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91350E0-51E1-4185-842C-5B7396D04E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dirty="0"/>
              <a:t>Одиночество, с другой стороны, приводит человека к деградации.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FF6C09A-BB8F-411F-B4CD-515F6ADBD2A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/>
              <a:t>«Премудрый </a:t>
            </a:r>
            <a:r>
              <a:rPr lang="ru-RU" dirty="0" err="1"/>
              <a:t>пискарь</a:t>
            </a:r>
            <a:r>
              <a:rPr lang="ru-RU" dirty="0"/>
              <a:t>» </a:t>
            </a:r>
            <a:r>
              <a:rPr lang="ru-RU" dirty="0" err="1"/>
              <a:t>М.Е.Салтыкова</a:t>
            </a:r>
            <a:r>
              <a:rPr lang="ru-RU" dirty="0"/>
              <a:t>-Щедрина</a:t>
            </a:r>
          </a:p>
          <a:p>
            <a:r>
              <a:rPr lang="ru-RU" dirty="0"/>
              <a:t>«</a:t>
            </a:r>
            <a:r>
              <a:rPr lang="ru-RU" dirty="0" err="1"/>
              <a:t>Ионыч</a:t>
            </a:r>
            <a:r>
              <a:rPr lang="ru-RU" dirty="0"/>
              <a:t>» </a:t>
            </a:r>
            <a:r>
              <a:rPr lang="ru-RU" dirty="0" err="1"/>
              <a:t>А.П.Чехова</a:t>
            </a:r>
            <a:endParaRPr lang="ru-RU" dirty="0"/>
          </a:p>
          <a:p>
            <a:r>
              <a:rPr lang="ru-RU" dirty="0"/>
              <a:t>«Человек в футляре» </a:t>
            </a:r>
            <a:r>
              <a:rPr lang="ru-RU" dirty="0" err="1"/>
              <a:t>А.П.Чехова</a:t>
            </a:r>
            <a:endParaRPr lang="ru-RU" dirty="0"/>
          </a:p>
          <a:p>
            <a:r>
              <a:rPr lang="ru-RU" dirty="0"/>
              <a:t>«Обломов» И.А. Гончарова</a:t>
            </a:r>
          </a:p>
        </p:txBody>
      </p:sp>
    </p:spTree>
    <p:extLst>
      <p:ext uri="{BB962C8B-B14F-4D97-AF65-F5344CB8AC3E}">
        <p14:creationId xmlns:p14="http://schemas.microsoft.com/office/powerpoint/2010/main" val="643484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B06536-A2B7-425F-B3DD-DB499587E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Попробуем по образцу выше: </a:t>
            </a:r>
            <a:r>
              <a:rPr lang="ru-RU" sz="3600" u="sng" dirty="0"/>
              <a:t>два примера </a:t>
            </a:r>
            <a:r>
              <a:rPr lang="ru-RU" sz="3600" dirty="0"/>
              <a:t>из </a:t>
            </a:r>
            <a:r>
              <a:rPr lang="ru-RU" sz="3600" u="sng" dirty="0"/>
              <a:t>двух произведений на два тезиса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AA422B4-3B84-4D77-9133-D2F7ADFC4E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семье человека делают Человеком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18A13CB-06DD-4320-A3C8-ED9810C6BB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CF540B3-28D3-41E8-BB1F-CE4FC4488C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dirty="0"/>
              <a:t>«Враги человеку – домашние его» (Мф.10:36)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3504765-EA19-481E-8662-B2ACF7ADC13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2840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178E3-9577-40C2-893D-45441C86F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03796"/>
            <a:ext cx="10515600" cy="823913"/>
          </a:xfrm>
        </p:spPr>
        <p:txBody>
          <a:bodyPr>
            <a:normAutofit/>
          </a:bodyPr>
          <a:lstStyle/>
          <a:p>
            <a:r>
              <a:rPr lang="ru-RU" sz="3600" u="sng" dirty="0"/>
              <a:t>Два примера </a:t>
            </a:r>
            <a:r>
              <a:rPr lang="ru-RU" sz="3600" dirty="0"/>
              <a:t>из </a:t>
            </a:r>
            <a:r>
              <a:rPr lang="ru-RU" sz="3600" u="sng" dirty="0"/>
              <a:t>одного произведения </a:t>
            </a:r>
            <a:r>
              <a:rPr lang="ru-RU" sz="3600" dirty="0"/>
              <a:t>на </a:t>
            </a:r>
            <a:r>
              <a:rPr lang="ru-RU" sz="3600" u="sng" dirty="0"/>
              <a:t>два</a:t>
            </a:r>
            <a:r>
              <a:rPr lang="ru-RU" sz="3600" dirty="0"/>
              <a:t> тезиса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DE2715-D644-4AF0-ACFE-E7A2483A6B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000" dirty="0"/>
              <a:t>Человек зависимый всегда несчастлив.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F5F1567-C68A-467A-BF83-99BA7EE072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2753B24-E6C8-4CF2-99A0-DD4B8DBA81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452282"/>
            <a:ext cx="5183188" cy="1162583"/>
          </a:xfrm>
        </p:spPr>
        <p:txBody>
          <a:bodyPr/>
          <a:lstStyle/>
          <a:p>
            <a:r>
              <a:rPr lang="ru-RU" sz="1800" dirty="0"/>
              <a:t>Свобода приносит счастье даже несчастному человеку.</a:t>
            </a:r>
          </a:p>
          <a:p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F627F42-55BC-4FAA-8642-D787ACE0EE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351462" cy="3684588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941647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C1DD1B-9A80-4333-A50D-C9AEBD300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Что такое литературный пример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A9D258-83AF-42AC-943C-F7222DE21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9600" dirty="0"/>
              <a:t>                  </a:t>
            </a:r>
          </a:p>
          <a:p>
            <a:pPr marL="0" indent="0">
              <a:buNone/>
            </a:pPr>
            <a:r>
              <a:rPr lang="ru-RU" sz="9600" dirty="0"/>
              <a:t>                 </a:t>
            </a:r>
            <a:r>
              <a:rPr lang="ru-RU" sz="9600" dirty="0">
                <a:latin typeface="Arial Black" panose="020B0A040201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703855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36E871-5562-4392-AE2A-926BCDD6A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u="sng" dirty="0"/>
              <a:t>Один пример </a:t>
            </a:r>
            <a:r>
              <a:rPr lang="ru-RU" sz="3200" dirty="0"/>
              <a:t>из </a:t>
            </a:r>
            <a:r>
              <a:rPr lang="ru-RU" sz="3200" u="sng" dirty="0"/>
              <a:t>одного произведения </a:t>
            </a:r>
            <a:r>
              <a:rPr lang="ru-RU" sz="3200" dirty="0"/>
              <a:t>на </a:t>
            </a:r>
            <a:r>
              <a:rPr lang="ru-RU" sz="3200" u="sng" dirty="0"/>
              <a:t>один тезис</a:t>
            </a:r>
            <a:r>
              <a:rPr lang="ru-RU" sz="3200" dirty="0"/>
              <a:t>: «Человек может научиться у природы жить в согласии с собой»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20B791-1DF7-45A9-B5FA-E7148F9AC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910911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E3864E-EA8B-4A4F-8FD8-2F101B1A5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19256"/>
            <a:ext cx="10515600" cy="3184264"/>
          </a:xfrm>
        </p:spPr>
        <p:txBody>
          <a:bodyPr>
            <a:normAutofit/>
          </a:bodyPr>
          <a:lstStyle/>
          <a:p>
            <a:pPr algn="ctr"/>
            <a:r>
              <a:rPr lang="ru-RU" sz="9600" dirty="0"/>
              <a:t>Успехов, друзья!</a:t>
            </a:r>
          </a:p>
        </p:txBody>
      </p:sp>
    </p:spTree>
    <p:extLst>
      <p:ext uri="{BB962C8B-B14F-4D97-AF65-F5344CB8AC3E}">
        <p14:creationId xmlns:p14="http://schemas.microsoft.com/office/powerpoint/2010/main" val="4290768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3693DD-B263-49B9-9042-1F242CF14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Литературный пример - это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69187A-7926-4CE2-9FBA-644B945C1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/>
              <a:t>привлечение текста в качестве материала, иллюстрирующего нашу мысль. </a:t>
            </a:r>
          </a:p>
        </p:txBody>
      </p:sp>
    </p:spTree>
    <p:extLst>
      <p:ext uri="{BB962C8B-B14F-4D97-AF65-F5344CB8AC3E}">
        <p14:creationId xmlns:p14="http://schemas.microsoft.com/office/powerpoint/2010/main" val="13800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FB978-56B8-43EA-9470-403EF79B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62287"/>
            <a:ext cx="10629452" cy="2097740"/>
          </a:xfrm>
        </p:spPr>
        <p:txBody>
          <a:bodyPr>
            <a:normAutofit/>
          </a:bodyPr>
          <a:lstStyle/>
          <a:p>
            <a:r>
              <a:rPr lang="ru-RU" sz="5400" dirty="0"/>
              <a:t>Т. е. тезис сочинения-рассуждения.</a:t>
            </a:r>
          </a:p>
        </p:txBody>
      </p:sp>
    </p:spTree>
    <p:extLst>
      <p:ext uri="{BB962C8B-B14F-4D97-AF65-F5344CB8AC3E}">
        <p14:creationId xmlns:p14="http://schemas.microsoft.com/office/powerpoint/2010/main" val="3638841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73E5DE-785E-44A8-B1B6-2DF90A560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Отсюда - возможности для подготовки: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1CED72-3601-4A00-BA42-4F356CA17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а) работа с уже готовыми тезисами на уроке;</a:t>
            </a:r>
          </a:p>
          <a:p>
            <a:pPr marL="0" indent="0">
              <a:buNone/>
            </a:pPr>
            <a:r>
              <a:rPr lang="ru-RU" sz="3600" dirty="0"/>
              <a:t>б) самоподготовка ученика в виде накопления блоков «тезисы-аргументы-примеры»;</a:t>
            </a:r>
          </a:p>
          <a:p>
            <a:pPr marL="0" indent="0">
              <a:buNone/>
            </a:pPr>
            <a:r>
              <a:rPr lang="ru-RU" sz="3600" dirty="0"/>
              <a:t>в) расширение перечня стандартных заданий на уроках литературы  за счёт заданий нестандартных(«</a:t>
            </a:r>
            <a:r>
              <a:rPr lang="ru-RU" sz="3600" b="1" dirty="0"/>
              <a:t>вещи, мысли и слова</a:t>
            </a:r>
            <a:r>
              <a:rPr lang="ru-RU" sz="3600" dirty="0"/>
              <a:t>»).</a:t>
            </a:r>
          </a:p>
        </p:txBody>
      </p:sp>
    </p:spTree>
    <p:extLst>
      <p:ext uri="{BB962C8B-B14F-4D97-AF65-F5344CB8AC3E}">
        <p14:creationId xmlns:p14="http://schemas.microsoft.com/office/powerpoint/2010/main" val="1227351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00D6C8-6FBE-43CC-B35A-ECC627E18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66682"/>
            <a:ext cx="10515600" cy="226986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Что в художественном произведении может служить иллюстрацией тезиса?</a:t>
            </a:r>
          </a:p>
        </p:txBody>
      </p:sp>
    </p:spTree>
    <p:extLst>
      <p:ext uri="{BB962C8B-B14F-4D97-AF65-F5344CB8AC3E}">
        <p14:creationId xmlns:p14="http://schemas.microsoft.com/office/powerpoint/2010/main" val="3294365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EFEEB1-81B0-4286-9FCE-1E84A7CC2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1. Элементы сюжета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58B628-46CC-4938-8F7D-9FBDCD7FF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Например, самоубийство Свидригайлова, равно так страдания Раскольникова, завершающиеся признанием могут служить иллюстрацией тезиса </a:t>
            </a:r>
            <a:r>
              <a:rPr lang="ru-RU" u="sng" dirty="0"/>
              <a:t>«Совершивший преступление человек обрекает себя на страдания (не может быть счастливым)».</a:t>
            </a:r>
          </a:p>
          <a:p>
            <a:pPr marL="0" indent="0" algn="just">
              <a:buNone/>
            </a:pPr>
            <a:r>
              <a:rPr lang="ru-RU" dirty="0"/>
              <a:t>Или необыкновенный душевный подъём, граничащий со счастьем, который пережил Пьер Безухов в плену, иллюстрирует тезисы: </a:t>
            </a:r>
            <a:r>
              <a:rPr lang="ru-RU" u="sng" dirty="0"/>
              <a:t>«Чтобы быть счастливым, нужно совсем немного – нужно пережить страдание</a:t>
            </a:r>
            <a:r>
              <a:rPr lang="ru-RU" dirty="0"/>
              <a:t>» </a:t>
            </a:r>
            <a:r>
              <a:rPr lang="ru-RU" u="sng" dirty="0"/>
              <a:t>; «Счастье – в простых вещах, которые человек обычно не замечает</a:t>
            </a:r>
            <a:r>
              <a:rPr lang="ru-RU" dirty="0"/>
              <a:t>»; </a:t>
            </a:r>
            <a:r>
              <a:rPr lang="ru-RU" u="sng" dirty="0"/>
              <a:t>«Счастье – это не физическое , а духовное состояние».</a:t>
            </a:r>
          </a:p>
        </p:txBody>
      </p:sp>
    </p:spTree>
    <p:extLst>
      <p:ext uri="{BB962C8B-B14F-4D97-AF65-F5344CB8AC3E}">
        <p14:creationId xmlns:p14="http://schemas.microsoft.com/office/powerpoint/2010/main" val="1228589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951D4-68DE-4D36-BCE8-65658F958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 2. Высказывания рассказчика (автора в лирических отступлениях)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1497B5-4760-4494-AFBA-F0014E248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600" dirty="0"/>
              <a:t>Например, высказывание Пушкина в романе «Евгений Онегин»:</a:t>
            </a:r>
          </a:p>
          <a:p>
            <a:pPr marL="0" indent="0">
              <a:buNone/>
            </a:pPr>
            <a:r>
              <a:rPr lang="ru-RU" sz="2600" dirty="0"/>
              <a:t>Быть можно дельным человеком</a:t>
            </a:r>
          </a:p>
          <a:p>
            <a:pPr marL="0" indent="0">
              <a:buNone/>
            </a:pPr>
            <a:r>
              <a:rPr lang="ru-RU" sz="2600" dirty="0"/>
              <a:t>И думать о красе ногтей:</a:t>
            </a:r>
          </a:p>
          <a:p>
            <a:pPr marL="0" indent="0">
              <a:buNone/>
            </a:pPr>
            <a:r>
              <a:rPr lang="ru-RU" sz="2600" dirty="0"/>
              <a:t>К чему бесплодно спорить с веком?</a:t>
            </a:r>
          </a:p>
          <a:p>
            <a:pPr marL="0" indent="0">
              <a:buNone/>
            </a:pPr>
            <a:r>
              <a:rPr lang="ru-RU" sz="2600" dirty="0"/>
              <a:t>Обычай деспот меж людей, –</a:t>
            </a:r>
          </a:p>
          <a:p>
            <a:pPr marL="0" indent="0">
              <a:buNone/>
            </a:pPr>
            <a:r>
              <a:rPr lang="ru-RU" sz="2600" dirty="0"/>
              <a:t>может служить иллюстрацией тезиса: </a:t>
            </a:r>
            <a:r>
              <a:rPr lang="ru-RU" sz="2600" u="sng" dirty="0"/>
              <a:t>«Следование моде отнюдь не является показателем внутренней ничтожности человека», </a:t>
            </a:r>
          </a:p>
          <a:p>
            <a:pPr marL="0" indent="0">
              <a:buNone/>
            </a:pPr>
            <a:r>
              <a:rPr lang="ru-RU" sz="2600" dirty="0"/>
              <a:t>а слова оттуда же : «Но дружбы нет и той меж нами. Все предрассудки </a:t>
            </a:r>
            <a:r>
              <a:rPr lang="ru-RU" sz="2600" dirty="0" err="1"/>
              <a:t>истребя</a:t>
            </a:r>
            <a:r>
              <a:rPr lang="ru-RU" sz="2600" dirty="0"/>
              <a:t>, Мы почитаем всех нулями, А единицами — себя. Мы все глядим в Наполеоны; Двуногих тварей миллионы Для нас орудие одно; Нам чувство дико и смешно», - иллюстрируют мысль: </a:t>
            </a:r>
            <a:r>
              <a:rPr lang="ru-RU" sz="2600" u="sng" dirty="0"/>
              <a:t>«Эгоизм обывателя – такой же, что и эгоизм так называемого «великого человека</a:t>
            </a:r>
            <a:r>
              <a:rPr lang="ru-RU" sz="2600" dirty="0"/>
              <a:t>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142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70E8E7-2622-4E16-B630-6B9E29F06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3. Высказывания литературных персонажей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88E418-405C-4207-B24D-C34E6090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К примеру, знаменитые слова Сатина из пьесы Горького «На дне»: «Всё – в человеке, всё для человека! Существует только человек, все же остальное – дело его рук и его мозга! Чело-век! Это – великолепно! Это звучит… гордо!» подтверждают тезисы: </a:t>
            </a:r>
            <a:r>
              <a:rPr lang="ru-RU" u="sng" dirty="0"/>
              <a:t>«Человек – венец природы», </a:t>
            </a:r>
            <a:r>
              <a:rPr lang="ru-RU" dirty="0"/>
              <a:t>или </a:t>
            </a:r>
            <a:r>
              <a:rPr lang="ru-RU" u="sng" dirty="0"/>
              <a:t>«Человек велик только потому, что он человек»</a:t>
            </a:r>
            <a:r>
              <a:rPr lang="ru-RU" dirty="0"/>
              <a:t>. А высказывание Базарова из романа Тургенева «Отцы и дети»: «Природа не храм, а мастерская, и человек в ней работник», –   может служить подтверждением мысли </a:t>
            </a:r>
            <a:r>
              <a:rPr lang="ru-RU" u="sng" dirty="0"/>
              <a:t>о необходимости преобразования мира, заложенной в человеческой природе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94435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1260</Words>
  <Application>Microsoft Office PowerPoint</Application>
  <PresentationFormat>Широкоэкранный</PresentationFormat>
  <Paragraphs>68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Calibri</vt:lpstr>
      <vt:lpstr>Calibri Light</vt:lpstr>
      <vt:lpstr>Тема Office</vt:lpstr>
      <vt:lpstr>Подготовка к итоговому сочинению. Литературный пример </vt:lpstr>
      <vt:lpstr>Что такое литературный пример</vt:lpstr>
      <vt:lpstr>Литературный пример - это</vt:lpstr>
      <vt:lpstr>Т. е. тезис сочинения-рассуждения.</vt:lpstr>
      <vt:lpstr>Отсюда - возможности для подготовки:</vt:lpstr>
      <vt:lpstr>Что в художественном произведении может служить иллюстрацией тезиса?</vt:lpstr>
      <vt:lpstr>1. Элементы сюжета</vt:lpstr>
      <vt:lpstr> 2. Высказывания рассказчика (автора в лирических отступлениях)</vt:lpstr>
      <vt:lpstr>3. Высказывания литературных персонажей</vt:lpstr>
      <vt:lpstr>4.Авторская позиция, реконструируемая в виде так называемой «идеи» или «смысла» произведения в целом</vt:lpstr>
      <vt:lpstr>5. Использование фрагментов лирического стихотворения</vt:lpstr>
      <vt:lpstr>Отдельный вопрос:</vt:lpstr>
      <vt:lpstr>Обратимся к материалам ФИПИ</vt:lpstr>
      <vt:lpstr>Привлечение литературы  в итоговом сочинении в качестве материала с точки зрения требований к сочинению</vt:lpstr>
      <vt:lpstr>Но «произведение» и «пример» – разные вещи!</vt:lpstr>
      <vt:lpstr>Причины использования двух и более произведений</vt:lpstr>
      <vt:lpstr>Например.</vt:lpstr>
      <vt:lpstr>Попробуем по образцу выше: два примера из двух произведений на два тезиса</vt:lpstr>
      <vt:lpstr>Два примера из одного произведения на два тезиса</vt:lpstr>
      <vt:lpstr>Один пример из одного произведения на один тезис: «Человек может научиться у природы жить в согласии с собой»</vt:lpstr>
      <vt:lpstr>Успехов, друзья!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итоговому сочинению. Литературный пример </dc:title>
  <dc:creator>Пользователь</dc:creator>
  <cp:lastModifiedBy>Пользователь</cp:lastModifiedBy>
  <cp:revision>36</cp:revision>
  <cp:lastPrinted>2022-11-22T20:04:51Z</cp:lastPrinted>
  <dcterms:created xsi:type="dcterms:W3CDTF">2022-11-21T17:49:06Z</dcterms:created>
  <dcterms:modified xsi:type="dcterms:W3CDTF">2022-11-22T20:07:24Z</dcterms:modified>
</cp:coreProperties>
</file>