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36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1786" y="1124744"/>
            <a:ext cx="6172200" cy="151216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  <a:latin typeface="Arial Black" pitchFamily="34" charset="0"/>
              </a:rPr>
              <a:t>Никитина Надежда Викторовна, </a:t>
            </a:r>
            <a:br>
              <a:rPr lang="ru-RU" sz="2800" dirty="0" smtClean="0">
                <a:solidFill>
                  <a:srgbClr val="00B05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00B050"/>
                </a:solidFill>
                <a:latin typeface="Arial Black" pitchFamily="34" charset="0"/>
              </a:rPr>
              <a:t>МБОУ «</a:t>
            </a:r>
            <a:r>
              <a:rPr lang="ru-RU" sz="2800" dirty="0" err="1" smtClean="0">
                <a:solidFill>
                  <a:srgbClr val="00B050"/>
                </a:solidFill>
                <a:latin typeface="Arial Black" pitchFamily="34" charset="0"/>
              </a:rPr>
              <a:t>Широковская</a:t>
            </a:r>
            <a:r>
              <a:rPr lang="ru-RU" sz="2800" dirty="0" smtClean="0">
                <a:solidFill>
                  <a:srgbClr val="00B050"/>
                </a:solidFill>
                <a:latin typeface="Arial Black" pitchFamily="34" charset="0"/>
              </a:rPr>
              <a:t> школа»</a:t>
            </a:r>
            <a:endParaRPr lang="ru-RU" sz="2800" dirty="0">
              <a:solidFill>
                <a:srgbClr val="00B050"/>
              </a:solidFill>
              <a:latin typeface="Arial Black" pitchFamily="34" charset="0"/>
            </a:endParaRPr>
          </a:p>
        </p:txBody>
      </p:sp>
      <p:pic>
        <p:nvPicPr>
          <p:cNvPr id="1026" name="Picture 2" descr="C:\Users\Надежда\Desktop\uhJIgtRhdh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87646" y="3356991"/>
            <a:ext cx="4320480" cy="28620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Общественная активность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7467600" cy="4873752"/>
          </a:xfrm>
        </p:spPr>
        <p:txBody>
          <a:bodyPr>
            <a:normAutofit lnSpcReduction="10000"/>
          </a:bodyPr>
          <a:lstStyle/>
          <a:p>
            <a:r>
              <a:rPr lang="ru-RU" sz="2000" i="1" dirty="0" smtClean="0">
                <a:solidFill>
                  <a:srgbClr val="0070C0"/>
                </a:solidFill>
              </a:rPr>
              <a:t>-в 2019 г. являлась членом жюри конкурса на знание Конституции, районный этап;</a:t>
            </a:r>
            <a:endParaRPr lang="ru-RU" sz="2000" dirty="0" smtClean="0">
              <a:solidFill>
                <a:srgbClr val="0070C0"/>
              </a:solidFill>
            </a:endParaRPr>
          </a:p>
          <a:p>
            <a:r>
              <a:rPr lang="ru-RU" sz="2000" i="1" dirty="0" smtClean="0">
                <a:solidFill>
                  <a:srgbClr val="0070C0"/>
                </a:solidFill>
              </a:rPr>
              <a:t>- в 2019 г. в МБОУ «</a:t>
            </a:r>
            <a:r>
              <a:rPr lang="ru-RU" sz="2000" i="1" dirty="0" err="1" smtClean="0">
                <a:solidFill>
                  <a:srgbClr val="0070C0"/>
                </a:solidFill>
              </a:rPr>
              <a:t>Широковская</a:t>
            </a:r>
            <a:r>
              <a:rPr lang="ru-RU" sz="2000" i="1" dirty="0" smtClean="0">
                <a:solidFill>
                  <a:srgbClr val="0070C0"/>
                </a:solidFill>
              </a:rPr>
              <a:t> школа» проведен семинар-практикум для молодых учителей по теме: «Проектная деятельность обучающихся на уроках истории и обществознания в условиях ФГОС»;</a:t>
            </a:r>
            <a:endParaRPr lang="ru-RU" sz="2000" dirty="0" smtClean="0">
              <a:solidFill>
                <a:srgbClr val="0070C0"/>
              </a:solidFill>
            </a:endParaRPr>
          </a:p>
          <a:p>
            <a:r>
              <a:rPr lang="ru-RU" sz="2000" i="1" dirty="0" smtClean="0">
                <a:solidFill>
                  <a:srgbClr val="0070C0"/>
                </a:solidFill>
              </a:rPr>
              <a:t>-в 2019 г. приняла участие во Всероссийском физкультурно-спортивном комплексе «Готов к труду и обороне» (ГТО);</a:t>
            </a:r>
            <a:endParaRPr lang="ru-RU" sz="2000" dirty="0" smtClean="0">
              <a:solidFill>
                <a:srgbClr val="0070C0"/>
              </a:solidFill>
            </a:endParaRPr>
          </a:p>
          <a:p>
            <a:r>
              <a:rPr lang="ru-RU" sz="2000" i="1" dirty="0" smtClean="0">
                <a:solidFill>
                  <a:srgbClr val="0070C0"/>
                </a:solidFill>
              </a:rPr>
              <a:t>-в 2020 г. выступала на ШМО, сообщение на тему: «Использование ИКТ на уроках истории и обществознания»;</a:t>
            </a:r>
            <a:endParaRPr lang="ru-RU" sz="2000" dirty="0" smtClean="0">
              <a:solidFill>
                <a:srgbClr val="0070C0"/>
              </a:solidFill>
            </a:endParaRPr>
          </a:p>
          <a:p>
            <a:r>
              <a:rPr lang="ru-RU" sz="2000" i="1" dirty="0" smtClean="0">
                <a:solidFill>
                  <a:srgbClr val="0070C0"/>
                </a:solidFill>
              </a:rPr>
              <a:t>- в 2020 г. приняла участие во Всероссийском физкультурно-спортивном комплексе «Готов к труду и обороне» (ГТО);</a:t>
            </a:r>
            <a:endParaRPr lang="ru-RU" sz="20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Общественная активность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700" i="1" dirty="0" smtClean="0">
                <a:solidFill>
                  <a:srgbClr val="0070C0"/>
                </a:solidFill>
              </a:rPr>
              <a:t>- в 2020 г. была экспертом диагностических работ по обществознанию;</a:t>
            </a:r>
            <a:endParaRPr lang="ru-RU" sz="1700" dirty="0" smtClean="0">
              <a:solidFill>
                <a:srgbClr val="0070C0"/>
              </a:solidFill>
            </a:endParaRPr>
          </a:p>
          <a:p>
            <a:pPr algn="just"/>
            <a:r>
              <a:rPr lang="ru-RU" sz="1700" i="1" dirty="0" smtClean="0">
                <a:solidFill>
                  <a:srgbClr val="0070C0"/>
                </a:solidFill>
              </a:rPr>
              <a:t>- в 2020 г. проверяла олимпиадные работы в районе по обществознанию;</a:t>
            </a:r>
            <a:endParaRPr lang="ru-RU" sz="1700" dirty="0" smtClean="0">
              <a:solidFill>
                <a:srgbClr val="0070C0"/>
              </a:solidFill>
            </a:endParaRPr>
          </a:p>
          <a:p>
            <a:pPr algn="just"/>
            <a:r>
              <a:rPr lang="ru-RU" sz="1700" i="1" dirty="0" smtClean="0">
                <a:solidFill>
                  <a:srgbClr val="0070C0"/>
                </a:solidFill>
              </a:rPr>
              <a:t>- в 2020 г. проводила </a:t>
            </a:r>
            <a:r>
              <a:rPr lang="ru-RU" sz="1700" i="1" dirty="0" err="1" smtClean="0">
                <a:solidFill>
                  <a:srgbClr val="0070C0"/>
                </a:solidFill>
              </a:rPr>
              <a:t>вебинары</a:t>
            </a:r>
            <a:r>
              <a:rPr lang="ru-RU" sz="1700" i="1" dirty="0" smtClean="0">
                <a:solidFill>
                  <a:srgbClr val="0070C0"/>
                </a:solidFill>
              </a:rPr>
              <a:t> по подготовке учащихся к ОГЭ по обществознанию;</a:t>
            </a:r>
            <a:endParaRPr lang="ru-RU" sz="1700" dirty="0" smtClean="0">
              <a:solidFill>
                <a:srgbClr val="0070C0"/>
              </a:solidFill>
            </a:endParaRPr>
          </a:p>
          <a:p>
            <a:pPr algn="just"/>
            <a:r>
              <a:rPr lang="ru-RU" sz="1700" i="1" dirty="0" smtClean="0">
                <a:solidFill>
                  <a:srgbClr val="0070C0"/>
                </a:solidFill>
              </a:rPr>
              <a:t>- в 2021 г. приняла участие в ШМУ учителей истории и обществознания Симферопольского района, подготовила сообщение на тему: «Современные методы преподавания уроков обществознания»; «Методика эффективной подготовки учащихся к ОГЭ по обществознанию».</a:t>
            </a:r>
          </a:p>
          <a:p>
            <a:pPr algn="just">
              <a:buNone/>
            </a:pPr>
            <a:r>
              <a:rPr lang="ru-RU" sz="1700" i="1" dirty="0" smtClean="0">
                <a:solidFill>
                  <a:srgbClr val="0070C0"/>
                </a:solidFill>
              </a:rPr>
              <a:t>     - организатор  (в аудитории) при проведении  основного периода единого государственного экзамена (ЕГЭ) в 11 классах в Республике Крым в 2018, 2019, 2020  гг.</a:t>
            </a:r>
          </a:p>
          <a:p>
            <a:pPr algn="just"/>
            <a:endParaRPr lang="ru-RU" sz="17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Спасибо за внимание!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1617056652_5-p-oboi-tsvetochnoe-pole-5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484784"/>
            <a:ext cx="7467600" cy="481660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22637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C00000"/>
                </a:solidFill>
              </a:rPr>
              <a:t>Общие сведения о себе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dirty="0" smtClean="0">
                <a:solidFill>
                  <a:srgbClr val="00B050"/>
                </a:solidFill>
              </a:rPr>
              <a:t>Год рождения: </a:t>
            </a:r>
            <a:r>
              <a:rPr lang="ru-RU" sz="2000" dirty="0" smtClean="0">
                <a:solidFill>
                  <a:srgbClr val="0070C0"/>
                </a:solidFill>
              </a:rPr>
              <a:t>1989 г.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solidFill>
                  <a:srgbClr val="00B050"/>
                </a:solidFill>
              </a:rPr>
              <a:t>Образование:</a:t>
            </a:r>
            <a:r>
              <a:rPr lang="ru-RU" sz="2000" dirty="0" smtClean="0"/>
              <a:t> </a:t>
            </a:r>
            <a:r>
              <a:rPr lang="ru-RU" sz="2000" dirty="0" smtClean="0">
                <a:solidFill>
                  <a:srgbClr val="0070C0"/>
                </a:solidFill>
              </a:rPr>
              <a:t>высшее, ТНУ </a:t>
            </a:r>
            <a:r>
              <a:rPr lang="ru-RU" sz="2000" dirty="0" smtClean="0">
                <a:solidFill>
                  <a:srgbClr val="0070C0"/>
                </a:solidFill>
              </a:rPr>
              <a:t>им. В.И. </a:t>
            </a:r>
            <a:r>
              <a:rPr lang="ru-RU" sz="2000" dirty="0" smtClean="0">
                <a:solidFill>
                  <a:srgbClr val="0070C0"/>
                </a:solidFill>
              </a:rPr>
              <a:t>Вернадского, 2011 г.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solidFill>
                  <a:srgbClr val="00B050"/>
                </a:solidFill>
              </a:rPr>
              <a:t>Стаж работы: </a:t>
            </a:r>
            <a:r>
              <a:rPr lang="ru-RU" sz="2000" dirty="0" smtClean="0">
                <a:solidFill>
                  <a:srgbClr val="0070C0"/>
                </a:solidFill>
              </a:rPr>
              <a:t>10 лет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solidFill>
                  <a:srgbClr val="00B050"/>
                </a:solidFill>
              </a:rPr>
              <a:t>Методическая проблема: </a:t>
            </a:r>
            <a:r>
              <a:rPr lang="ru-RU" sz="2000" dirty="0" smtClean="0">
                <a:solidFill>
                  <a:srgbClr val="0070C0"/>
                </a:solidFill>
              </a:rPr>
              <a:t>«Использование интерактивных методов в преподавании истории и обществознания в условиях модернизации учебного процесса»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pic>
        <p:nvPicPr>
          <p:cNvPr id="4" name="Содержимое 3" descr="mbUGcYOZlUA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411759" y="3429000"/>
            <a:ext cx="4113749" cy="266429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548680"/>
            <a:ext cx="7632848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Методическая проблема: </a:t>
            </a:r>
          </a:p>
          <a:p>
            <a:pPr algn="just"/>
            <a:r>
              <a:rPr lang="ru-RU" sz="2000" b="1" dirty="0" smtClean="0">
                <a:solidFill>
                  <a:srgbClr val="00B050"/>
                </a:solidFill>
              </a:rPr>
              <a:t>«Использование интерактивных методов в преподавании истории и обществознания в условиях модернизации учебного процесса».</a:t>
            </a:r>
          </a:p>
          <a:p>
            <a:pPr algn="just"/>
            <a:endParaRPr lang="ru-RU" sz="2000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     Достаточно успешно владею современными формами и методами преподавания, современными педагогическими технологиями (проблемный метод изложения материала, групповые и игровые технологии, технология критического мышления и проектного обучения, ИКТ). 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     Особое внимание уделяю </a:t>
            </a:r>
            <a:r>
              <a:rPr lang="ru-RU" sz="2000" dirty="0" err="1" smtClean="0">
                <a:solidFill>
                  <a:srgbClr val="0070C0"/>
                </a:solidFill>
              </a:rPr>
              <a:t>здоровьесберегающим</a:t>
            </a:r>
            <a:r>
              <a:rPr lang="ru-RU" sz="2000" dirty="0" smtClean="0">
                <a:solidFill>
                  <a:srgbClr val="0070C0"/>
                </a:solidFill>
              </a:rPr>
              <a:t> технологиям. В своей работе реализую </a:t>
            </a:r>
            <a:r>
              <a:rPr lang="ru-RU" sz="2000" dirty="0" err="1" smtClean="0">
                <a:solidFill>
                  <a:srgbClr val="0070C0"/>
                </a:solidFill>
              </a:rPr>
              <a:t>системно-деятельностный</a:t>
            </a:r>
            <a:r>
              <a:rPr lang="ru-RU" sz="2000" dirty="0" smtClean="0">
                <a:solidFill>
                  <a:srgbClr val="0070C0"/>
                </a:solidFill>
              </a:rPr>
              <a:t> подход в обучении.</a:t>
            </a:r>
          </a:p>
          <a:p>
            <a:pPr algn="just"/>
            <a:r>
              <a:rPr lang="ru-RU" sz="2000" dirty="0" smtClean="0">
                <a:solidFill>
                  <a:srgbClr val="0070C0"/>
                </a:solidFill>
              </a:rPr>
              <a:t>Применяю индивидуальный подход к учащимся с целью активизации деятельности учеников, имеющих начальный и средний уровни учебных достижений.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65841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+mn-lt"/>
              </a:rPr>
              <a:t>Применяю на уроках методы интерактивного обучения:</a:t>
            </a:r>
            <a:br>
              <a:rPr lang="ru-RU" sz="2400" b="1" dirty="0" smtClean="0">
                <a:solidFill>
                  <a:srgbClr val="FF0000"/>
                </a:solidFill>
                <a:latin typeface="+mn-lt"/>
              </a:rPr>
            </a:br>
            <a:r>
              <a:rPr lang="ru-RU" sz="2400" b="1" dirty="0" smtClean="0">
                <a:solidFill>
                  <a:srgbClr val="FF0000"/>
                </a:solidFill>
                <a:latin typeface="+mn-lt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+mn-lt"/>
              </a:rPr>
            </a:br>
            <a:r>
              <a:rPr lang="ru-RU" sz="2000" b="1" dirty="0" smtClean="0">
                <a:solidFill>
                  <a:srgbClr val="0070C0"/>
                </a:solidFill>
                <a:latin typeface="+mn-lt"/>
              </a:rPr>
              <a:t>- «Мозговой штурм»</a:t>
            </a:r>
            <a:br>
              <a:rPr lang="ru-RU" sz="2000" b="1" dirty="0" smtClean="0">
                <a:solidFill>
                  <a:srgbClr val="0070C0"/>
                </a:solidFill>
                <a:latin typeface="+mn-lt"/>
              </a:rPr>
            </a:br>
            <a:r>
              <a:rPr lang="ru-RU" sz="2000" b="1" dirty="0" smtClean="0">
                <a:solidFill>
                  <a:srgbClr val="0070C0"/>
                </a:solidFill>
                <a:latin typeface="+mn-lt"/>
              </a:rPr>
              <a:t>- Дискуссия, диспут</a:t>
            </a:r>
            <a:br>
              <a:rPr lang="ru-RU" sz="2000" b="1" dirty="0" smtClean="0">
                <a:solidFill>
                  <a:srgbClr val="0070C0"/>
                </a:solidFill>
                <a:latin typeface="+mn-lt"/>
              </a:rPr>
            </a:br>
            <a:r>
              <a:rPr lang="ru-RU" sz="2000" b="1" dirty="0" smtClean="0">
                <a:solidFill>
                  <a:srgbClr val="0070C0"/>
                </a:solidFill>
                <a:latin typeface="+mn-lt"/>
              </a:rPr>
              <a:t>- Обучающие игры (деловые, ролевые)</a:t>
            </a:r>
            <a:br>
              <a:rPr lang="ru-RU" sz="2000" b="1" dirty="0" smtClean="0">
                <a:solidFill>
                  <a:srgbClr val="0070C0"/>
                </a:solidFill>
                <a:latin typeface="+mn-lt"/>
              </a:rPr>
            </a:br>
            <a:r>
              <a:rPr lang="ru-RU" sz="2000" b="1" dirty="0" smtClean="0">
                <a:solidFill>
                  <a:srgbClr val="0070C0"/>
                </a:solidFill>
                <a:latin typeface="+mn-lt"/>
              </a:rPr>
              <a:t>-Кейс-метод</a:t>
            </a:r>
            <a:br>
              <a:rPr lang="ru-RU" sz="2000" b="1" dirty="0" smtClean="0">
                <a:solidFill>
                  <a:srgbClr val="0070C0"/>
                </a:solidFill>
                <a:latin typeface="+mn-lt"/>
              </a:rPr>
            </a:br>
            <a:r>
              <a:rPr lang="ru-RU" sz="2000" b="1" dirty="0" smtClean="0">
                <a:solidFill>
                  <a:srgbClr val="0070C0"/>
                </a:solidFill>
                <a:latin typeface="+mn-lt"/>
              </a:rPr>
              <a:t>-Интерактивная экскурсия</a:t>
            </a:r>
            <a:br>
              <a:rPr lang="ru-RU" sz="2000" b="1" dirty="0" smtClean="0">
                <a:solidFill>
                  <a:srgbClr val="0070C0"/>
                </a:solidFill>
                <a:latin typeface="+mn-lt"/>
              </a:rPr>
            </a:br>
            <a:r>
              <a:rPr lang="ru-RU" sz="2000" b="1" dirty="0" smtClean="0">
                <a:solidFill>
                  <a:srgbClr val="0070C0"/>
                </a:solidFill>
                <a:latin typeface="+mn-lt"/>
              </a:rPr>
              <a:t>- Метод проектов</a:t>
            </a:r>
            <a:br>
              <a:rPr lang="ru-RU" sz="2000" b="1" dirty="0" smtClean="0">
                <a:solidFill>
                  <a:srgbClr val="0070C0"/>
                </a:solidFill>
                <a:latin typeface="+mn-lt"/>
              </a:rPr>
            </a:br>
            <a:r>
              <a:rPr lang="ru-RU" sz="2000" b="1" dirty="0" smtClean="0">
                <a:solidFill>
                  <a:srgbClr val="0070C0"/>
                </a:solidFill>
                <a:latin typeface="+mn-lt"/>
              </a:rPr>
              <a:t>- Интервью с исторической личностью</a:t>
            </a:r>
            <a:br>
              <a:rPr lang="ru-RU" sz="2000" b="1" dirty="0" smtClean="0">
                <a:solidFill>
                  <a:srgbClr val="0070C0"/>
                </a:solidFill>
                <a:latin typeface="+mn-lt"/>
              </a:rPr>
            </a:br>
            <a:r>
              <a:rPr lang="ru-RU" sz="2000" b="1" dirty="0" smtClean="0">
                <a:solidFill>
                  <a:srgbClr val="0070C0"/>
                </a:solidFill>
                <a:latin typeface="+mn-lt"/>
              </a:rPr>
              <a:t>- </a:t>
            </a:r>
            <a:r>
              <a:rPr lang="ru-RU" sz="2000" b="1" dirty="0" err="1" smtClean="0">
                <a:solidFill>
                  <a:srgbClr val="0070C0"/>
                </a:solidFill>
                <a:latin typeface="+mn-lt"/>
              </a:rPr>
              <a:t>Синквейн</a:t>
            </a:r>
            <a:endParaRPr lang="ru-RU" sz="2000" b="1" dirty="0">
              <a:solidFill>
                <a:srgbClr val="0070C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467600" cy="60346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Результативность по предмету</a:t>
            </a: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1800" b="1" dirty="0" smtClean="0">
                <a:solidFill>
                  <a:srgbClr val="0070C0"/>
                </a:solidFill>
              </a:rPr>
              <a:t>УУД:</a:t>
            </a:r>
            <a:r>
              <a:rPr lang="ru-RU" sz="1800" dirty="0" smtClean="0">
                <a:solidFill>
                  <a:srgbClr val="0070C0"/>
                </a:solidFill>
              </a:rPr>
              <a:t/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- по обществознанию – </a:t>
            </a:r>
            <a:r>
              <a:rPr lang="ru-RU" sz="1800" b="1" dirty="0" smtClean="0">
                <a:solidFill>
                  <a:srgbClr val="0070C0"/>
                </a:solidFill>
              </a:rPr>
              <a:t>75%</a:t>
            </a:r>
            <a:r>
              <a:rPr lang="ru-RU" sz="1800" dirty="0" smtClean="0">
                <a:solidFill>
                  <a:srgbClr val="0070C0"/>
                </a:solidFill>
              </a:rPr>
              <a:t> (В+Д)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- по истории – </a:t>
            </a:r>
            <a:r>
              <a:rPr lang="ru-RU" sz="1800" b="1" dirty="0" smtClean="0">
                <a:solidFill>
                  <a:srgbClr val="0070C0"/>
                </a:solidFill>
              </a:rPr>
              <a:t>68,5 %</a:t>
            </a:r>
            <a:r>
              <a:rPr lang="ru-RU" sz="1800" dirty="0" smtClean="0">
                <a:solidFill>
                  <a:srgbClr val="0070C0"/>
                </a:solidFill>
              </a:rPr>
              <a:t> (В+Д) </a:t>
            </a:r>
            <a:r>
              <a:rPr lang="ru-RU" sz="1800" b="1" dirty="0" smtClean="0">
                <a:solidFill>
                  <a:srgbClr val="00B050"/>
                </a:solidFill>
              </a:rPr>
              <a:t/>
            </a:r>
            <a:br>
              <a:rPr lang="ru-RU" sz="1800" b="1" dirty="0" smtClean="0">
                <a:solidFill>
                  <a:srgbClr val="00B050"/>
                </a:solidFill>
              </a:rPr>
            </a:br>
            <a:r>
              <a:rPr lang="ru-RU" sz="1800" b="1" dirty="0" smtClean="0">
                <a:solidFill>
                  <a:srgbClr val="00B050"/>
                </a:solidFill>
              </a:rPr>
              <a:t/>
            </a:r>
            <a:br>
              <a:rPr lang="ru-RU" sz="1800" b="1" dirty="0" smtClean="0">
                <a:solidFill>
                  <a:srgbClr val="00B050"/>
                </a:solidFill>
              </a:rPr>
            </a:br>
            <a:r>
              <a:rPr lang="ru-RU" sz="1800" dirty="0" smtClean="0"/>
              <a:t>      </a:t>
            </a:r>
            <a:r>
              <a:rPr lang="ru-RU" sz="1800" dirty="0" smtClean="0">
                <a:solidFill>
                  <a:srgbClr val="0070C0"/>
                </a:solidFill>
              </a:rPr>
              <a:t>Качество знаний обучающихся по результатам итоговой аттестации в форме ГИА по обществознанию за 2 года составляет </a:t>
            </a:r>
            <a:r>
              <a:rPr lang="ru-RU" sz="1800" b="1" dirty="0" smtClean="0">
                <a:solidFill>
                  <a:srgbClr val="0070C0"/>
                </a:solidFill>
              </a:rPr>
              <a:t>72,3% (</a:t>
            </a:r>
            <a:r>
              <a:rPr lang="ru-RU" sz="1800" dirty="0" smtClean="0">
                <a:solidFill>
                  <a:srgbClr val="0070C0"/>
                </a:solidFill>
              </a:rPr>
              <a:t>60% в 2016-2017 учебном году, 84,6% в 2017-2018 учебном году).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     </a:t>
            </a:r>
            <a:r>
              <a:rPr lang="ru-RU" sz="1800" dirty="0" smtClean="0">
                <a:solidFill>
                  <a:srgbClr val="0070C0"/>
                </a:solidFill>
              </a:rPr>
              <a:t/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Качество </a:t>
            </a:r>
            <a:r>
              <a:rPr lang="ru-RU" sz="1800" dirty="0" smtClean="0">
                <a:solidFill>
                  <a:srgbClr val="0070C0"/>
                </a:solidFill>
              </a:rPr>
              <a:t>знаний обучающихся по результатам итоговой аттестации в форме ГИА по истории за 2017-2018 учебный год составляет </a:t>
            </a:r>
            <a:r>
              <a:rPr lang="ru-RU" sz="1800" b="1" dirty="0" smtClean="0">
                <a:solidFill>
                  <a:srgbClr val="0070C0"/>
                </a:solidFill>
              </a:rPr>
              <a:t>100%.</a:t>
            </a:r>
            <a:r>
              <a:rPr lang="ru-RU" sz="1800" dirty="0" smtClean="0">
                <a:solidFill>
                  <a:srgbClr val="0070C0"/>
                </a:solidFill>
              </a:rPr>
              <a:t/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     </a:t>
            </a:r>
            <a:r>
              <a:rPr lang="ru-RU" sz="1800" dirty="0" smtClean="0">
                <a:solidFill>
                  <a:srgbClr val="0070C0"/>
                </a:solidFill>
              </a:rPr>
              <a:t/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Качество </a:t>
            </a:r>
            <a:r>
              <a:rPr lang="ru-RU" sz="1800" dirty="0" smtClean="0">
                <a:solidFill>
                  <a:srgbClr val="0070C0"/>
                </a:solidFill>
              </a:rPr>
              <a:t>знаний по итогам внутреннего мониторинга по обществознанию, проведенного в 2020-2021 учебном </a:t>
            </a:r>
            <a:r>
              <a:rPr lang="ru-RU" sz="1800" dirty="0" smtClean="0">
                <a:solidFill>
                  <a:srgbClr val="0070C0"/>
                </a:solidFill>
              </a:rPr>
              <a:t>году - </a:t>
            </a:r>
            <a:r>
              <a:rPr lang="ru-RU" sz="1800" b="1" dirty="0" smtClean="0">
                <a:solidFill>
                  <a:srgbClr val="0070C0"/>
                </a:solidFill>
              </a:rPr>
              <a:t>45%.</a:t>
            </a:r>
            <a:r>
              <a:rPr lang="ru-RU" sz="1800" dirty="0" smtClean="0">
                <a:solidFill>
                  <a:srgbClr val="0070C0"/>
                </a:solidFill>
              </a:rPr>
              <a:t/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     </a:t>
            </a:r>
            <a:r>
              <a:rPr lang="ru-RU" sz="1800" dirty="0" smtClean="0">
                <a:solidFill>
                  <a:srgbClr val="0070C0"/>
                </a:solidFill>
              </a:rPr>
              <a:t/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Качество </a:t>
            </a:r>
            <a:r>
              <a:rPr lang="ru-RU" sz="1800" dirty="0" smtClean="0">
                <a:solidFill>
                  <a:srgbClr val="0070C0"/>
                </a:solidFill>
              </a:rPr>
              <a:t>знаний обучающихся по результатам итоговой аттестации в форме ЕГЭ по обществознанию за 2 года составляет </a:t>
            </a:r>
            <a:r>
              <a:rPr lang="ru-RU" sz="1800" b="1" dirty="0" smtClean="0">
                <a:solidFill>
                  <a:srgbClr val="0070C0"/>
                </a:solidFill>
              </a:rPr>
              <a:t>51%</a:t>
            </a:r>
            <a:r>
              <a:rPr lang="ru-RU" sz="1800" dirty="0" smtClean="0">
                <a:solidFill>
                  <a:srgbClr val="0070C0"/>
                </a:solidFill>
              </a:rPr>
              <a:t> (52% в 2018-2019 учебном году, 50% в 2020-2021 учебном году).</a:t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     </a:t>
            </a:r>
            <a:r>
              <a:rPr lang="ru-RU" sz="1800" dirty="0" smtClean="0">
                <a:solidFill>
                  <a:srgbClr val="0070C0"/>
                </a:solidFill>
              </a:rPr>
              <a:t/>
            </a:r>
            <a:br>
              <a:rPr lang="ru-RU" sz="1800" dirty="0" smtClean="0">
                <a:solidFill>
                  <a:srgbClr val="0070C0"/>
                </a:solidFill>
              </a:rPr>
            </a:br>
            <a:r>
              <a:rPr lang="ru-RU" sz="1800" dirty="0" smtClean="0">
                <a:solidFill>
                  <a:srgbClr val="0070C0"/>
                </a:solidFill>
              </a:rPr>
              <a:t>Качество </a:t>
            </a:r>
            <a:r>
              <a:rPr lang="ru-RU" sz="1800" dirty="0" smtClean="0">
                <a:solidFill>
                  <a:srgbClr val="0070C0"/>
                </a:solidFill>
              </a:rPr>
              <a:t>знаний обучающихся по результатам итоговой аттестации в форме ЕГЭ по истории за 2 года составляет </a:t>
            </a:r>
            <a:r>
              <a:rPr lang="ru-RU" sz="1800" b="1" dirty="0" smtClean="0">
                <a:solidFill>
                  <a:srgbClr val="0070C0"/>
                </a:solidFill>
              </a:rPr>
              <a:t>48,5% </a:t>
            </a:r>
            <a:r>
              <a:rPr lang="ru-RU" sz="1800" dirty="0" smtClean="0">
                <a:solidFill>
                  <a:srgbClr val="0070C0"/>
                </a:solidFill>
              </a:rPr>
              <a:t>(48% в 2018-2019 учебном году, 49% в 2019-2020 учебном году</a:t>
            </a:r>
            <a:r>
              <a:rPr lang="ru-RU" sz="1800" dirty="0" smtClean="0">
                <a:solidFill>
                  <a:srgbClr val="0070C0"/>
                </a:solidFill>
              </a:rPr>
              <a:t>).</a:t>
            </a:r>
            <a:endParaRPr lang="ru-RU" sz="2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Результативность учащихся в предметных конкурсах, олимпиадах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2017 г. подготовила победителя Всероссийского конкурса «Хочу написать закон»;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2017 г. подготовила призера конкурса районного этапа «Базовые национальные ценности»;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2017 г. в районном этапе олимпиады по истории подготовила призера;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2017 г. в районном этапе олимпиады по обществознанию подготовила призера и победителя;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-в 2017 г. команда МБОУ «</a:t>
            </a:r>
            <a:r>
              <a:rPr lang="ru-RU" i="1" dirty="0" err="1" smtClean="0">
                <a:solidFill>
                  <a:srgbClr val="0070C0"/>
                </a:solidFill>
              </a:rPr>
              <a:t>Широковская</a:t>
            </a:r>
            <a:r>
              <a:rPr lang="ru-RU" i="1" dirty="0" smtClean="0">
                <a:solidFill>
                  <a:srgbClr val="0070C0"/>
                </a:solidFill>
              </a:rPr>
              <a:t> школа» заняла 3 место в муниципальном этапе всероссийской олимпиады школьников по обществознанию;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2017 г. подготовила участников в Республиканском конкурсе «История, культура и традиции в средневековом Крыму»;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-в 2017 г. подготовила призеров районного этапа конкурса «Зерно истины. Что? Где? Когда?»;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-в 2018 г. подготовила двух победителей Международного теста по ВОВ;</a:t>
            </a:r>
            <a:endParaRPr lang="ru-RU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467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Результативность учащихся в предметных конкурсах, олимпиадах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2018 г. подготовила участников Международной акции «Большой этнографический диктант»;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-в 2018 г. подготовила призера, для районного этапа конкурса на знание Конституции РФ;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2018 г. подготовила призера районного этапа олимпиады по обществознанию;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-в 2018 г. подготовила победителя Всероссийского конкурса «Хочу написать закон»;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2018 г. подготовила победителя районного этапа олимпиады по истории;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2018 г. подготовила призера районного этапа конкурса «Базовые национальные ценности»;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2019 г. подготовила призера районного этапа конкурса «Базовые национальные ценности»;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2019 г. подготовила победителя республиканского конкурса на знание Конституции, районный этап.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Общественная активность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-в 2017 г. приняла участие в РМО (семинар классных руководителей). Выступление по теме: «Как создать анимированный видеоряд»;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-в 2017 г. прошла курсы повышения квалификации в КРИППО;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2017 г. входила в организационный комитет олимпиады по истории;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 в 2017 г. выступала на МО с докладом на тему: «Использование игровых технологий как один из способов повышения качества образования»;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2017 г. выступала на </a:t>
            </a:r>
            <a:r>
              <a:rPr lang="ru-RU" i="1" dirty="0" err="1" smtClean="0">
                <a:solidFill>
                  <a:srgbClr val="0070C0"/>
                </a:solidFill>
              </a:rPr>
              <a:t>пед</a:t>
            </a:r>
            <a:r>
              <a:rPr lang="ru-RU" i="1" dirty="0" smtClean="0">
                <a:solidFill>
                  <a:srgbClr val="0070C0"/>
                </a:solidFill>
              </a:rPr>
              <a:t>. совете с сообщением: «Из опыта работы с одаренными детьми»;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-в 2018 г. выступила на ШМО на тему: «Выбор оптимальных современных подходов в обучении, способствующих успешной сдачи ЕГЭ»;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-в 2017 г. являлась экспертом проверки работ ОГЭ по обществознанию;</a:t>
            </a:r>
            <a:endParaRPr lang="ru-RU" dirty="0" smtClean="0">
              <a:solidFill>
                <a:srgbClr val="0070C0"/>
              </a:solidFill>
            </a:endParaRPr>
          </a:p>
          <a:p>
            <a:pPr algn="just"/>
            <a:r>
              <a:rPr lang="ru-RU" i="1" dirty="0" smtClean="0">
                <a:solidFill>
                  <a:srgbClr val="0070C0"/>
                </a:solidFill>
              </a:rPr>
              <a:t>- в 2018 г. была членом организационного комитета олимпиады по истории (наблюдателем);</a:t>
            </a:r>
            <a:endParaRPr lang="ru-RU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7467600" cy="48737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000" i="1" dirty="0" smtClean="0">
                <a:solidFill>
                  <a:srgbClr val="0070C0"/>
                </a:solidFill>
              </a:rPr>
              <a:t>-в 2018 г. приняла участие в Районном семинаре </a:t>
            </a:r>
            <a:r>
              <a:rPr lang="ru-RU" sz="2000" i="1" dirty="0" err="1" smtClean="0">
                <a:solidFill>
                  <a:srgbClr val="0070C0"/>
                </a:solidFill>
              </a:rPr>
              <a:t>Мазанской</a:t>
            </a:r>
            <a:r>
              <a:rPr lang="ru-RU" sz="2000" i="1" dirty="0" smtClean="0">
                <a:solidFill>
                  <a:srgbClr val="0070C0"/>
                </a:solidFill>
              </a:rPr>
              <a:t> школы, подготовила выступление на тему: «Исследовательские приемы работы с тексом на уроках истории и обществознания как средство развития критического мышления учащихся». Мастер-класс «Разнообразные приемы работы с текстом на уроках истории»;</a:t>
            </a:r>
            <a:endParaRPr lang="ru-RU" sz="2000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i="1" dirty="0" smtClean="0">
                <a:solidFill>
                  <a:srgbClr val="0070C0"/>
                </a:solidFill>
              </a:rPr>
              <a:t>- в 2019 г. на ШМО выступила с докладом «Использование ИКТ технологий как один из способов повышения качества образования»;</a:t>
            </a:r>
            <a:endParaRPr lang="ru-RU" sz="2000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i="1" dirty="0" smtClean="0">
                <a:solidFill>
                  <a:srgbClr val="0070C0"/>
                </a:solidFill>
              </a:rPr>
              <a:t>-в 2018 г. являлась экспертом проверки работ ОГЭ по обществознанию;</a:t>
            </a:r>
            <a:endParaRPr lang="ru-RU" sz="2000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i="1" dirty="0" smtClean="0">
                <a:solidFill>
                  <a:srgbClr val="0070C0"/>
                </a:solidFill>
              </a:rPr>
              <a:t>- в 2019-2020 учебном году входила в состав творческой группы по истории и обществознанию;</a:t>
            </a:r>
            <a:endParaRPr lang="ru-RU" sz="2000" dirty="0" smtClean="0">
              <a:solidFill>
                <a:srgbClr val="0070C0"/>
              </a:solidFill>
            </a:endParaRPr>
          </a:p>
          <a:p>
            <a:pPr algn="just"/>
            <a:r>
              <a:rPr lang="ru-RU" sz="2000" i="1" dirty="0" smtClean="0">
                <a:solidFill>
                  <a:srgbClr val="0070C0"/>
                </a:solidFill>
              </a:rPr>
              <a:t> - в 2019 г. выступала на ШМУ, сообщение по теме: «Сложности, с которыми можно столкнуться при подготовке проекта. Способы их преодоления»; «Проектная деятельность, работа с одаренными»;</a:t>
            </a:r>
            <a:endParaRPr lang="ru-RU" sz="2000" dirty="0" smtClean="0">
              <a:solidFill>
                <a:srgbClr val="0070C0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261610"/>
            <a:ext cx="54726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cap="small" dirty="0">
                <a:solidFill>
                  <a:srgbClr val="FF0000"/>
                </a:solidFill>
                <a:ea typeface="+mj-ea"/>
                <a:cs typeface="+mj-cs"/>
              </a:rPr>
              <a:t>Общественная активность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</TotalTime>
  <Words>884</Words>
  <Application>Microsoft Office PowerPoint</Application>
  <PresentationFormat>Экран (4:3)</PresentationFormat>
  <Paragraphs>56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Никитина Надежда Викторовна,  МБОУ «Широковская школа»</vt:lpstr>
      <vt:lpstr>Общие сведения о себе  Год рождения: 1989 г. Образование: высшее, ТНУ им. В.И. Вернадского, 2011 г. Стаж работы: 10 лет Методическая проблема: «Использование интерактивных методов в преподавании истории и обществознания в условиях модернизации учебного процесса»  </vt:lpstr>
      <vt:lpstr>Презентация PowerPoint</vt:lpstr>
      <vt:lpstr>Применяю на уроках методы интерактивного обучения:  - «Мозговой штурм» - Дискуссия, диспут - Обучающие игры (деловые, ролевые) -Кейс-метод -Интерактивная экскурсия - Метод проектов - Интервью с исторической личностью - Синквейн</vt:lpstr>
      <vt:lpstr>Результативность по предмету  УУД: - по обществознанию – 75% (В+Д) - по истории – 68,5 % (В+Д)         Качество знаний обучающихся по результатам итоговой аттестации в форме ГИА по обществознанию за 2 года составляет 72,3% (60% в 2016-2017 учебном году, 84,6% в 2017-2018 учебном году).       Качество знаний обучающихся по результатам итоговой аттестации в форме ГИА по истории за 2017-2018 учебный год составляет 100%.       Качество знаний по итогам внутреннего мониторинга по обществознанию, проведенного в 2020-2021 учебном году - 45%.       Качество знаний обучающихся по результатам итоговой аттестации в форме ЕГЭ по обществознанию за 2 года составляет 51% (52% в 2018-2019 учебном году, 50% в 2020-2021 учебном году).       Качество знаний обучающихся по результатам итоговой аттестации в форме ЕГЭ по истории за 2 года составляет 48,5% (48% в 2018-2019 учебном году, 49% в 2019-2020 учебном году).</vt:lpstr>
      <vt:lpstr>Результативность учащихся в предметных конкурсах, олимпиадах</vt:lpstr>
      <vt:lpstr>Результативность учащихся в предметных конкурсах, олимпиадах</vt:lpstr>
      <vt:lpstr>Общественная активность</vt:lpstr>
      <vt:lpstr>Презентация PowerPoint</vt:lpstr>
      <vt:lpstr>Общественная активность</vt:lpstr>
      <vt:lpstr>Общественная активность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Никитина Надежда Викторовна,  МБОУ «Широковская школа»</dc:title>
  <dc:creator>Надежда</dc:creator>
  <cp:lastModifiedBy>пр</cp:lastModifiedBy>
  <cp:revision>11</cp:revision>
  <dcterms:created xsi:type="dcterms:W3CDTF">2022-02-23T16:27:10Z</dcterms:created>
  <dcterms:modified xsi:type="dcterms:W3CDTF">2022-02-25T01:36:20Z</dcterms:modified>
</cp:coreProperties>
</file>