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32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AFAFA"/>
    <a:srgbClr val="FF004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1290" y="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4" d="100"/>
          <a:sy n="54" d="100"/>
        </p:scale>
        <p:origin x="2820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88D0DF-48D5-4684-8096-31748A7D21F7}" type="datetimeFigureOut">
              <a:rPr lang="ru-RU" smtClean="0"/>
              <a:t>13.03.2022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32C423-004B-4D5F-AD3F-0D2C021461D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112055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t>13.03.2022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8740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t>13.03.2022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0041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907757" y="365125"/>
            <a:ext cx="1478756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71488" y="365125"/>
            <a:ext cx="4321969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t>13.03.2022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70743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t>13.03.2022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42655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t>13.03.2022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95502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71487" y="1825625"/>
            <a:ext cx="2900363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486150" y="1825625"/>
            <a:ext cx="2900363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t>13.03.2022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90839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t>13.03.2022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60005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t>13.03.2022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43509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t>13.03.2022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49205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t>13.03.2022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10129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t>13.03.2022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41405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A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0BB889-9D34-4BBB-8EBF-7B432ADE08F0}" type="datetimeFigureOut">
              <a:rPr lang="ru-RU" smtClean="0"/>
              <a:t>13.03.2022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173F88-3387-453B-9303-AC0210B95CB8}" type="slidenum">
              <a:rPr lang="ru-RU" smtClean="0"/>
              <a:t>‹#›</a:t>
            </a:fld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 userDrawn="1"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7059"/>
          <a:stretch/>
        </p:blipFill>
        <p:spPr>
          <a:xfrm>
            <a:off x="0" y="0"/>
            <a:ext cx="9144000" cy="1573306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9971805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9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9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2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5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8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08337" y="708339"/>
            <a:ext cx="7804597" cy="3300724"/>
          </a:xfrm>
        </p:spPr>
        <p:txBody>
          <a:bodyPr>
            <a:noAutofit/>
          </a:bodyPr>
          <a:lstStyle/>
          <a:p>
            <a:r>
              <a:rPr lang="ru-RU" sz="6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n-lt"/>
              </a:rPr>
              <a:t>Решение</a:t>
            </a:r>
            <a:r>
              <a:rPr lang="ru-RU" sz="6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n-lt"/>
              </a:rPr>
              <a:t> </a:t>
            </a:r>
            <a:r>
              <a:rPr lang="ru-RU" sz="6600" dirty="0" smtClean="0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n-lt"/>
              </a:rPr>
              <a:t>стереометрических задач на ЕГЭ</a:t>
            </a:r>
            <a:endParaRPr lang="ru-RU" sz="6600" dirty="0">
              <a:ln w="18415" cmpd="sng">
                <a:solidFill>
                  <a:srgbClr val="FFFFFF"/>
                </a:solidFill>
                <a:prstDash val="solid"/>
              </a:ln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19707" y="4539247"/>
            <a:ext cx="5872766" cy="485870"/>
          </a:xfrm>
        </p:spPr>
        <p:txBody>
          <a:bodyPr>
            <a:noAutofit/>
          </a:bodyPr>
          <a:lstStyle/>
          <a:p>
            <a:r>
              <a:rPr lang="ru-RU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Прототип задачи №5</a:t>
            </a:r>
            <a:endParaRPr lang="ru-RU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C000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61665" y="330958"/>
            <a:ext cx="8420669" cy="6196084"/>
          </a:xfrm>
          <a:prstGeom prst="rect">
            <a:avLst/>
          </a:prstGeom>
          <a:noFill/>
          <a:ln w="180975">
            <a:solidFill>
              <a:schemeClr val="bg1">
                <a:alpha val="74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383287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571223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№ 8</a:t>
            </a:r>
            <a:r>
              <a:rPr lang="ru-RU" dirty="0"/>
              <a:t>. В прямоугольном параллелепипеде </a:t>
            </a:r>
            <a:r>
              <a:rPr lang="ru-RU" dirty="0" smtClean="0"/>
              <a:t>ABCDA</a:t>
            </a:r>
            <a:r>
              <a:rPr lang="ru-RU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₁</a:t>
            </a:r>
            <a:r>
              <a:rPr lang="ru-RU" dirty="0" smtClean="0"/>
              <a:t>B</a:t>
            </a:r>
            <a:r>
              <a:rPr lang="ru-RU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₁</a:t>
            </a:r>
            <a:r>
              <a:rPr lang="ru-RU" dirty="0" smtClean="0"/>
              <a:t>C</a:t>
            </a:r>
            <a:r>
              <a:rPr lang="ru-RU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₁</a:t>
            </a:r>
            <a:r>
              <a:rPr lang="ru-RU" dirty="0" smtClean="0"/>
              <a:t>D</a:t>
            </a:r>
            <a:r>
              <a:rPr lang="ru-RU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₁</a:t>
            </a:r>
            <a:r>
              <a:rPr lang="ru-RU" dirty="0" smtClean="0"/>
              <a:t> </a:t>
            </a:r>
            <a:r>
              <a:rPr lang="ru-RU" dirty="0"/>
              <a:t>известны длины рёбер: AB = 3, AD = 5, </a:t>
            </a:r>
            <a:r>
              <a:rPr lang="ru-RU" dirty="0" smtClean="0"/>
              <a:t>AA</a:t>
            </a:r>
            <a:r>
              <a:rPr lang="ru-RU" dirty="0">
                <a:latin typeface="Cambria Math" panose="02040503050406030204" pitchFamily="18" charset="0"/>
                <a:ea typeface="Cambria Math" panose="02040503050406030204" pitchFamily="18" charset="0"/>
              </a:rPr>
              <a:t>₁</a:t>
            </a:r>
            <a:r>
              <a:rPr lang="ru-RU" dirty="0" smtClean="0"/>
              <a:t> </a:t>
            </a:r>
            <a:r>
              <a:rPr lang="ru-RU" dirty="0"/>
              <a:t>= 12. Найдите площадь сечения параллелепипеда плоскостью, проходящей через точки A, B и </a:t>
            </a:r>
            <a:r>
              <a:rPr lang="ru-RU" dirty="0" smtClean="0"/>
              <a:t>C</a:t>
            </a:r>
            <a:r>
              <a:rPr lang="ru-RU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₁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03188" y="1931748"/>
            <a:ext cx="3268662" cy="2129988"/>
          </a:xfrm>
          <a:prstGeom prst="rect">
            <a:avLst/>
          </a:prstGeom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486150" y="1825624"/>
            <a:ext cx="5657850" cy="2347131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Решение.</a:t>
            </a:r>
          </a:p>
          <a:p>
            <a:pPr marL="0" indent="0">
              <a:buNone/>
            </a:pPr>
            <a:r>
              <a:rPr lang="ru-RU" dirty="0"/>
              <a:t>Сечение пересекает параллельные грани по параллельным отрезкам. Поэтому сечение </a:t>
            </a:r>
            <a:r>
              <a:rPr lang="ru-RU" dirty="0" smtClean="0"/>
              <a:t>ABC</a:t>
            </a:r>
            <a:r>
              <a:rPr lang="ru-RU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₁</a:t>
            </a:r>
            <a:r>
              <a:rPr lang="ru-RU" dirty="0" smtClean="0"/>
              <a:t>D</a:t>
            </a:r>
            <a:r>
              <a:rPr lang="ru-RU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₁</a:t>
            </a:r>
            <a:r>
              <a:rPr lang="ru-RU" dirty="0"/>
              <a:t> — параллелограмм. Кроме того, ребро AB перпендикулярно граням </a:t>
            </a:r>
            <a:r>
              <a:rPr lang="ru-RU" dirty="0" smtClean="0"/>
              <a:t>AA</a:t>
            </a:r>
            <a:r>
              <a:rPr lang="ru-RU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₁</a:t>
            </a:r>
            <a:r>
              <a:rPr lang="ru-RU" dirty="0" smtClean="0"/>
              <a:t>D</a:t>
            </a:r>
            <a:r>
              <a:rPr lang="ru-RU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₁</a:t>
            </a:r>
            <a:r>
              <a:rPr lang="ru-RU" dirty="0" smtClean="0"/>
              <a:t>D </a:t>
            </a:r>
            <a:r>
              <a:rPr lang="ru-RU" dirty="0"/>
              <a:t>и </a:t>
            </a:r>
            <a:r>
              <a:rPr lang="ru-RU" dirty="0" smtClean="0"/>
              <a:t>BB</a:t>
            </a:r>
            <a:r>
              <a:rPr lang="ru-RU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₁</a:t>
            </a:r>
            <a:r>
              <a:rPr lang="ru-RU" dirty="0" smtClean="0"/>
              <a:t>C</a:t>
            </a:r>
            <a:r>
              <a:rPr lang="ru-RU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₁</a:t>
            </a:r>
            <a:r>
              <a:rPr lang="ru-RU" dirty="0" smtClean="0"/>
              <a:t>C</a:t>
            </a:r>
            <a:r>
              <a:rPr lang="ru-RU" dirty="0"/>
              <a:t>. Поэтому углы </a:t>
            </a:r>
            <a:r>
              <a:rPr lang="ru-RU" dirty="0" smtClean="0"/>
              <a:t>D</a:t>
            </a:r>
            <a:r>
              <a:rPr lang="ru-RU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₁</a:t>
            </a:r>
            <a:r>
              <a:rPr lang="ru-RU" dirty="0" smtClean="0"/>
              <a:t>AB </a:t>
            </a:r>
            <a:r>
              <a:rPr lang="ru-RU" dirty="0"/>
              <a:t>и </a:t>
            </a:r>
            <a:r>
              <a:rPr lang="ru-RU" dirty="0" smtClean="0"/>
              <a:t>ABC</a:t>
            </a:r>
            <a:r>
              <a:rPr lang="ru-RU" dirty="0">
                <a:latin typeface="Cambria Math" panose="02040503050406030204" pitchFamily="18" charset="0"/>
                <a:ea typeface="Cambria Math" panose="02040503050406030204" pitchFamily="18" charset="0"/>
              </a:rPr>
              <a:t>₁</a:t>
            </a:r>
            <a:r>
              <a:rPr lang="ru-RU" dirty="0"/>
              <a:t> — прямые. Поэтому сечение </a:t>
            </a:r>
            <a:r>
              <a:rPr lang="ru-RU" dirty="0" smtClean="0"/>
              <a:t>ABC</a:t>
            </a:r>
            <a:r>
              <a:rPr lang="ru-RU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₁</a:t>
            </a:r>
            <a:r>
              <a:rPr lang="ru-RU" dirty="0" smtClean="0"/>
              <a:t>D</a:t>
            </a:r>
            <a:r>
              <a:rPr lang="ru-RU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₁</a:t>
            </a:r>
            <a:r>
              <a:rPr lang="ru-RU" dirty="0"/>
              <a:t> — прямоугольник.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57577" y="4061736"/>
            <a:ext cx="8641724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/>
              <a:t>                  Из </a:t>
            </a:r>
            <a:r>
              <a:rPr lang="ru-RU" sz="2000" dirty="0"/>
              <a:t>прямоугольного треугольника </a:t>
            </a:r>
            <a:r>
              <a:rPr lang="ru-RU" sz="2000" dirty="0" smtClean="0"/>
              <a:t>AD</a:t>
            </a:r>
            <a:r>
              <a:rPr lang="ru-RU" sz="20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₁</a:t>
            </a:r>
            <a:r>
              <a:rPr lang="ru-RU" sz="2000" dirty="0" smtClean="0"/>
              <a:t>D </a:t>
            </a:r>
            <a:r>
              <a:rPr lang="ru-RU" sz="2000" dirty="0"/>
              <a:t>найдем </a:t>
            </a:r>
            <a:r>
              <a:rPr lang="ru-RU" sz="2000" dirty="0" smtClean="0"/>
              <a:t>AD</a:t>
            </a:r>
            <a:r>
              <a:rPr lang="ru-RU" sz="2000" dirty="0">
                <a:latin typeface="Cambria Math" panose="02040503050406030204" pitchFamily="18" charset="0"/>
                <a:ea typeface="Cambria Math" panose="02040503050406030204" pitchFamily="18" charset="0"/>
              </a:rPr>
              <a:t>₁</a:t>
            </a:r>
            <a:r>
              <a:rPr lang="ru-RU" sz="2000" dirty="0" smtClean="0"/>
              <a:t>:</a:t>
            </a:r>
            <a:endParaRPr lang="ru-RU" sz="2000" dirty="0"/>
          </a:p>
          <a:p>
            <a:r>
              <a:rPr lang="ru-RU" sz="2000" dirty="0" smtClean="0"/>
              <a:t> </a:t>
            </a:r>
          </a:p>
          <a:p>
            <a:endParaRPr lang="ru-RU" sz="2000" dirty="0"/>
          </a:p>
          <a:p>
            <a:r>
              <a:rPr lang="ru-RU" sz="2000" dirty="0" smtClean="0"/>
              <a:t>                  Тогда </a:t>
            </a:r>
            <a:r>
              <a:rPr lang="ru-RU" sz="2000" dirty="0"/>
              <a:t>площадь прямоугольника </a:t>
            </a:r>
            <a:r>
              <a:rPr lang="ru-RU" sz="2000" dirty="0" smtClean="0"/>
              <a:t>ABC</a:t>
            </a:r>
            <a:r>
              <a:rPr lang="ru-RU" sz="20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₁</a:t>
            </a:r>
            <a:r>
              <a:rPr lang="ru-RU" sz="2000" dirty="0" smtClean="0"/>
              <a:t>D</a:t>
            </a:r>
            <a:r>
              <a:rPr lang="ru-RU" sz="20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₁</a:t>
            </a:r>
            <a:r>
              <a:rPr lang="ru-RU" sz="2000" dirty="0" smtClean="0"/>
              <a:t> </a:t>
            </a:r>
            <a:r>
              <a:rPr lang="ru-RU" sz="2000" dirty="0"/>
              <a:t>равна:</a:t>
            </a:r>
          </a:p>
          <a:p>
            <a:endParaRPr lang="ru-RU" sz="2000" dirty="0"/>
          </a:p>
          <a:p>
            <a:r>
              <a:rPr lang="ru-RU" sz="2000" dirty="0" smtClean="0"/>
              <a:t>                              AB  </a:t>
            </a:r>
            <a:r>
              <a:rPr lang="ru-RU" sz="20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⋅ </a:t>
            </a:r>
            <a:r>
              <a:rPr lang="ru-RU" sz="2000" dirty="0" smtClean="0"/>
              <a:t>AD</a:t>
            </a:r>
            <a:r>
              <a:rPr lang="ru-RU" sz="20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₁ </a:t>
            </a:r>
            <a:r>
              <a:rPr lang="ru-RU" sz="2000" dirty="0" smtClean="0"/>
              <a:t>= 3  </a:t>
            </a:r>
            <a:r>
              <a:rPr lang="ru-RU" sz="20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⋅ </a:t>
            </a:r>
            <a:r>
              <a:rPr lang="ru-RU" sz="2000" dirty="0" smtClean="0"/>
              <a:t>13 = 39</a:t>
            </a:r>
            <a:r>
              <a:rPr lang="ru-RU" sz="2000" dirty="0"/>
              <a:t>.</a:t>
            </a:r>
          </a:p>
          <a:p>
            <a:endParaRPr lang="ru-RU" sz="2000" dirty="0"/>
          </a:p>
          <a:p>
            <a:r>
              <a:rPr lang="ru-RU" sz="2000" dirty="0" smtClean="0"/>
              <a:t>                                                               Ответ:39</a:t>
            </a:r>
            <a:r>
              <a:rPr lang="ru-RU" sz="2000" dirty="0"/>
              <a:t>.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5612" y="4533280"/>
            <a:ext cx="5679582" cy="4766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669196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3030" y="1"/>
            <a:ext cx="8950817" cy="1571222"/>
          </a:xfrm>
        </p:spPr>
        <p:txBody>
          <a:bodyPr/>
          <a:lstStyle/>
          <a:p>
            <a:r>
              <a:rPr lang="ru-RU" dirty="0" smtClean="0"/>
              <a:t>№ </a:t>
            </a:r>
            <a:r>
              <a:rPr lang="ru-RU" dirty="0"/>
              <a:t>9. В прямоугольный параллелепипед вписана сфера с радиусом 4. Найдите объём параллелепипеда.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22008" y="1970469"/>
            <a:ext cx="3727064" cy="2845214"/>
          </a:xfrm>
          <a:prstGeom prst="rect">
            <a:avLst/>
          </a:prstGeom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825025" y="1825625"/>
            <a:ext cx="5228822" cy="485851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 smtClean="0"/>
              <a:t>                       Решение</a:t>
            </a:r>
            <a:r>
              <a:rPr lang="ru-RU" sz="2400" dirty="0"/>
              <a:t>.</a:t>
            </a:r>
          </a:p>
          <a:p>
            <a:pPr marL="0" indent="0">
              <a:buNone/>
            </a:pPr>
            <a:r>
              <a:rPr lang="ru-RU" sz="2400" dirty="0"/>
              <a:t>Поскольку сфера вписана в прямоугольный параллелепипед, прямоугольный параллелепипед — это куб, ребро которого равно двум радиусам вписанной сферы. Объём куба равен кубу его ребра. </a:t>
            </a:r>
            <a:endParaRPr lang="ru-RU" sz="2400" dirty="0" smtClean="0"/>
          </a:p>
          <a:p>
            <a:pPr marL="0" indent="0">
              <a:buNone/>
            </a:pPr>
            <a:r>
              <a:rPr lang="ru-RU" sz="2400" dirty="0" smtClean="0"/>
              <a:t>Следовательно</a:t>
            </a:r>
            <a:r>
              <a:rPr lang="ru-RU" sz="2400" dirty="0"/>
              <a:t>, </a:t>
            </a:r>
            <a:endParaRPr lang="ru-RU" sz="2400" dirty="0" smtClean="0"/>
          </a:p>
          <a:p>
            <a:pPr marL="0" indent="0">
              <a:buNone/>
            </a:pPr>
            <a:r>
              <a:rPr lang="ru-RU" sz="2400" dirty="0"/>
              <a:t> </a:t>
            </a:r>
            <a:r>
              <a:rPr lang="ru-RU" sz="2400" dirty="0" smtClean="0"/>
              <a:t> </a:t>
            </a:r>
          </a:p>
          <a:p>
            <a:pPr marL="0" indent="0">
              <a:buNone/>
            </a:pPr>
            <a:r>
              <a:rPr lang="ru-RU" sz="2400" dirty="0" smtClean="0"/>
              <a:t>    V=8</a:t>
            </a:r>
            <a:r>
              <a:rPr lang="ru-RU" sz="24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³</a:t>
            </a:r>
            <a:r>
              <a:rPr lang="ru-RU" sz="2400" dirty="0" smtClean="0"/>
              <a:t> </a:t>
            </a:r>
            <a:r>
              <a:rPr lang="ru-RU" sz="2400" dirty="0"/>
              <a:t>=512.</a:t>
            </a:r>
          </a:p>
          <a:p>
            <a:pPr marL="0" indent="0">
              <a:buNone/>
            </a:pPr>
            <a:endParaRPr lang="ru-RU" sz="2400" dirty="0"/>
          </a:p>
          <a:p>
            <a:pPr marL="0" indent="0">
              <a:buNone/>
            </a:pPr>
            <a:r>
              <a:rPr lang="ru-RU" sz="2400" dirty="0" smtClean="0"/>
              <a:t>                     Ответ</a:t>
            </a:r>
            <a:r>
              <a:rPr lang="ru-RU" sz="2400" dirty="0"/>
              <a:t>: 512</a:t>
            </a:r>
            <a:r>
              <a:rPr lang="ru-RU" sz="2400" dirty="0" smtClean="0"/>
              <a:t>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58564945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596979"/>
          </a:xfrm>
        </p:spPr>
        <p:txBody>
          <a:bodyPr>
            <a:normAutofit/>
          </a:bodyPr>
          <a:lstStyle/>
          <a:p>
            <a:r>
              <a:rPr lang="ru-RU" sz="2400" dirty="0" smtClean="0"/>
              <a:t>№ </a:t>
            </a:r>
            <a:r>
              <a:rPr lang="ru-RU" sz="2400" dirty="0"/>
              <a:t>10. В сосуд, имеющий форму правильной треугольной призмы, налили </a:t>
            </a:r>
            <a:r>
              <a:rPr lang="ru-RU" sz="2400" dirty="0" smtClean="0"/>
              <a:t>2300 см</a:t>
            </a:r>
            <a:r>
              <a:rPr lang="ru-RU" sz="24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³</a:t>
            </a:r>
            <a:r>
              <a:rPr lang="ru-RU" sz="2400" dirty="0" smtClean="0"/>
              <a:t> </a:t>
            </a:r>
            <a:r>
              <a:rPr lang="ru-RU" sz="2400" dirty="0"/>
              <a:t> воды и погрузили в воду деталь. При этом уровень воды поднялся с отметки 25 см до отметки 27 см. Найдите объем детали. Ответ выразите в </a:t>
            </a:r>
            <a:r>
              <a:rPr lang="ru-RU" sz="2400" dirty="0" smtClean="0"/>
              <a:t>см</a:t>
            </a:r>
            <a:r>
              <a:rPr lang="ru-RU" sz="24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³</a:t>
            </a:r>
            <a:r>
              <a:rPr lang="ru-RU" sz="2400" dirty="0" smtClean="0"/>
              <a:t>.</a:t>
            </a:r>
            <a:endParaRPr lang="ru-RU" sz="2400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91390" y="1825625"/>
            <a:ext cx="2288744" cy="3407302"/>
          </a:xfrm>
          <a:prstGeom prst="rect">
            <a:avLst/>
          </a:prstGeom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2614412" y="1825625"/>
            <a:ext cx="6362164" cy="435133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sz="2800" dirty="0" smtClean="0"/>
              <a:t>                         Решение</a:t>
            </a:r>
            <a:r>
              <a:rPr lang="ru-RU" sz="2800" dirty="0"/>
              <a:t>.</a:t>
            </a:r>
          </a:p>
          <a:p>
            <a:pPr marL="0" indent="0">
              <a:buNone/>
            </a:pPr>
            <a:r>
              <a:rPr lang="ru-RU" sz="2800" dirty="0" smtClean="0"/>
              <a:t>  Объём </a:t>
            </a:r>
            <a:r>
              <a:rPr lang="ru-RU" sz="2800" dirty="0"/>
              <a:t>детали равен объёму вытесненной ею жидкости. Объём вытесненной жидкости равен 2/25 исходного объёма: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 smtClean="0"/>
              <a:t> </a:t>
            </a:r>
            <a:endParaRPr lang="ru-RU" dirty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/>
              <a:t> 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sz="2800" dirty="0" smtClean="0"/>
              <a:t>                          Ответ</a:t>
            </a:r>
            <a:r>
              <a:rPr lang="ru-RU" sz="2800" dirty="0"/>
              <a:t>: 184.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81081" y="4144246"/>
            <a:ext cx="4739426" cy="8797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366281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1"/>
            <a:ext cx="9144000" cy="1825625"/>
          </a:xfrm>
        </p:spPr>
        <p:txBody>
          <a:bodyPr>
            <a:normAutofit/>
          </a:bodyPr>
          <a:lstStyle/>
          <a:p>
            <a:r>
              <a:rPr lang="ru-RU" sz="2400" dirty="0" smtClean="0"/>
              <a:t>№ </a:t>
            </a:r>
            <a:r>
              <a:rPr lang="ru-RU" sz="2400" dirty="0"/>
              <a:t>11. В сосуд, имеющий форму правильной треугольной призмы, налили воду. Уровень воды достигает 80 см. На какой высоте будет находиться уровень воды, если ее перелить в другой такой же сосуд, у которого сторона основания в 4 раза больше, чем у первого? 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>Ответ </a:t>
            </a:r>
            <a:r>
              <a:rPr lang="ru-RU" sz="2400" dirty="0"/>
              <a:t>выразите в см.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334851" y="1903658"/>
            <a:ext cx="2511379" cy="3738745"/>
          </a:xfrm>
          <a:prstGeom prst="rect">
            <a:avLst/>
          </a:prstGeom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026535" y="1825625"/>
            <a:ext cx="6001555" cy="483275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/>
              <a:t>Решение.</a:t>
            </a:r>
          </a:p>
          <a:p>
            <a:pPr marL="0" indent="0">
              <a:buNone/>
            </a:pPr>
            <a:r>
              <a:rPr lang="ru-RU" dirty="0"/>
              <a:t>Объем призмы равен произведению площади ее основания на высоту и выражается через сторону основания а и высоту Н </a:t>
            </a:r>
            <a:r>
              <a:rPr lang="ru-RU" dirty="0" smtClean="0"/>
              <a:t>формулой</a:t>
            </a:r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 </a:t>
            </a:r>
          </a:p>
          <a:p>
            <a:pPr marL="0" indent="0">
              <a:buNone/>
            </a:pPr>
            <a:r>
              <a:rPr lang="ru-RU" dirty="0" smtClean="0"/>
              <a:t>Поэтому 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 а </a:t>
            </a:r>
            <a:r>
              <a:rPr lang="ru-RU" dirty="0"/>
              <a:t>значит, при увеличении стороны а в 4 раза знаменатель увеличится в 16 раз, </a:t>
            </a:r>
            <a:r>
              <a:rPr lang="ru-RU" dirty="0" smtClean="0"/>
              <a:t>то </a:t>
            </a:r>
            <a:r>
              <a:rPr lang="ru-RU" dirty="0"/>
              <a:t>есть высота уменьшится в 16 раз и будет равна </a:t>
            </a:r>
            <a:endParaRPr lang="ru-RU" dirty="0" smtClean="0"/>
          </a:p>
          <a:p>
            <a:pPr marL="0" indent="0">
              <a:buNone/>
            </a:pPr>
            <a:r>
              <a:rPr lang="ru-RU" dirty="0"/>
              <a:t> </a:t>
            </a:r>
            <a:r>
              <a:rPr lang="ru-RU" dirty="0" smtClean="0"/>
              <a:t>                            </a:t>
            </a:r>
            <a:r>
              <a:rPr lang="ru-RU" sz="2400" dirty="0" smtClean="0"/>
              <a:t>80 : 16 = 5 </a:t>
            </a:r>
            <a:r>
              <a:rPr lang="ru-RU" sz="2400" dirty="0"/>
              <a:t>см.</a:t>
            </a:r>
          </a:p>
          <a:p>
            <a:pPr marL="0" indent="0">
              <a:buNone/>
            </a:pPr>
            <a:r>
              <a:rPr lang="ru-RU" dirty="0" smtClean="0"/>
              <a:t>               Ответ</a:t>
            </a:r>
            <a:r>
              <a:rPr lang="ru-RU" dirty="0"/>
              <a:t>: 5.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86237" y="3116687"/>
            <a:ext cx="1416073" cy="47423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81592" y="4004848"/>
            <a:ext cx="1407083" cy="6403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726104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596979"/>
          </a:xfrm>
        </p:spPr>
        <p:txBody>
          <a:bodyPr/>
          <a:lstStyle/>
          <a:p>
            <a:r>
              <a:rPr lang="ru-RU" dirty="0" smtClean="0"/>
              <a:t>№ </a:t>
            </a:r>
            <a:r>
              <a:rPr lang="ru-RU" dirty="0"/>
              <a:t>12. Найдите площадь боковой поверхности правильной шестиугольной призмы, сторона основания которой равна 5, а высота — 10.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304333" y="2176530"/>
            <a:ext cx="2865120" cy="3631842"/>
          </a:xfrm>
          <a:prstGeom prst="rect">
            <a:avLst/>
          </a:prstGeom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511908" y="1825625"/>
            <a:ext cx="5490425" cy="4853614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                     </a:t>
            </a:r>
            <a:r>
              <a:rPr lang="ru-RU" sz="2800" dirty="0" smtClean="0"/>
              <a:t>Решение</a:t>
            </a:r>
            <a:r>
              <a:rPr lang="ru-RU" sz="2800" dirty="0"/>
              <a:t>.</a:t>
            </a:r>
          </a:p>
          <a:p>
            <a:pPr marL="0" indent="0">
              <a:buNone/>
            </a:pPr>
            <a:r>
              <a:rPr lang="ru-RU" sz="2800" dirty="0" smtClean="0"/>
              <a:t>  Площадь </a:t>
            </a:r>
            <a:r>
              <a:rPr lang="ru-RU" sz="2800" dirty="0"/>
              <a:t>боковой поверхности призмы равна сумме площадей всех ее боковых граней:</a:t>
            </a:r>
          </a:p>
          <a:p>
            <a:endParaRPr lang="ru-RU" dirty="0"/>
          </a:p>
          <a:p>
            <a:pPr marL="0" indent="0">
              <a:buNone/>
            </a:pPr>
            <a:endParaRPr lang="ru-RU" dirty="0"/>
          </a:p>
          <a:p>
            <a:endParaRPr lang="ru-RU" dirty="0"/>
          </a:p>
          <a:p>
            <a:pPr marL="0" indent="0">
              <a:buNone/>
            </a:pPr>
            <a:endParaRPr lang="ru-RU" dirty="0"/>
          </a:p>
          <a:p>
            <a:endParaRPr lang="ru-RU" dirty="0"/>
          </a:p>
          <a:p>
            <a:pPr marL="0" indent="0">
              <a:buNone/>
            </a:pPr>
            <a:r>
              <a:rPr lang="ru-RU" dirty="0" smtClean="0"/>
              <a:t>                    </a:t>
            </a:r>
            <a:r>
              <a:rPr lang="ru-RU" sz="2800" dirty="0" smtClean="0"/>
              <a:t>Ответ</a:t>
            </a:r>
            <a:r>
              <a:rPr lang="ru-RU" sz="2800" dirty="0"/>
              <a:t>: 300.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92451" y="3985639"/>
            <a:ext cx="3670479" cy="516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733098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558344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№ </a:t>
            </a:r>
            <a:r>
              <a:rPr lang="ru-RU" dirty="0"/>
              <a:t>13. Через среднюю линию основания треугольной призмы, объем которой равен 32, проведена плоскость, параллельная боковому ребру. Найдите объем отсеченной треугольной призмы.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85195" y="2062010"/>
            <a:ext cx="3237553" cy="2601271"/>
          </a:xfrm>
          <a:prstGeom prst="rect">
            <a:avLst/>
          </a:prstGeom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511908" y="1786988"/>
            <a:ext cx="5464667" cy="488426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/>
              <a:t>                         </a:t>
            </a:r>
            <a:r>
              <a:rPr lang="ru-RU" sz="2800" dirty="0" smtClean="0"/>
              <a:t>Решение</a:t>
            </a:r>
            <a:r>
              <a:rPr lang="ru-RU" sz="2800" dirty="0"/>
              <a:t>.</a:t>
            </a:r>
          </a:p>
          <a:p>
            <a:pPr marL="0" indent="0">
              <a:buNone/>
            </a:pPr>
            <a:r>
              <a:rPr lang="ru-RU" sz="2800" dirty="0"/>
              <a:t>Площадь основания отсеченной части меньше площади основания всей призмы в 4 раза (так как и высота и основание треугольника уменьшились в 2 раза). Высота призмы осталась прежней, следовательно, объем уменьшился в 4 </a:t>
            </a:r>
            <a:r>
              <a:rPr lang="ru-RU" sz="2800" dirty="0" smtClean="0"/>
              <a:t>раза, </a:t>
            </a:r>
            <a:r>
              <a:rPr lang="ru-RU" sz="2800" dirty="0" err="1" smtClean="0"/>
              <a:t>т.е</a:t>
            </a:r>
            <a:r>
              <a:rPr lang="ru-RU" sz="2800" dirty="0" smtClean="0"/>
              <a:t> 32 : 4 = 8</a:t>
            </a:r>
            <a:endParaRPr lang="ru-RU" sz="2800" dirty="0"/>
          </a:p>
          <a:p>
            <a:pPr marL="0" indent="0">
              <a:buNone/>
            </a:pPr>
            <a:endParaRPr lang="ru-RU" sz="2800" dirty="0" smtClean="0"/>
          </a:p>
          <a:p>
            <a:pPr marL="0" indent="0">
              <a:buNone/>
            </a:pPr>
            <a:r>
              <a:rPr lang="ru-RU" sz="2800" dirty="0" smtClean="0"/>
              <a:t>                      Ответ</a:t>
            </a:r>
            <a:r>
              <a:rPr lang="ru-RU" sz="2800" dirty="0"/>
              <a:t>: 8.</a:t>
            </a:r>
          </a:p>
        </p:txBody>
      </p:sp>
    </p:spTree>
    <p:extLst>
      <p:ext uri="{BB962C8B-B14F-4D97-AF65-F5344CB8AC3E}">
        <p14:creationId xmlns:p14="http://schemas.microsoft.com/office/powerpoint/2010/main" val="354610962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59698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№ 14</a:t>
            </a:r>
            <a:r>
              <a:rPr lang="ru-RU" dirty="0"/>
              <a:t>. В правильной шестиугольной призме </a:t>
            </a:r>
            <a:r>
              <a:rPr lang="ru-RU" dirty="0" smtClean="0"/>
              <a:t>ABCDEFA</a:t>
            </a:r>
            <a:r>
              <a:rPr lang="ru-RU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₁</a:t>
            </a:r>
            <a:r>
              <a:rPr lang="ru-RU" dirty="0" smtClean="0"/>
              <a:t>B</a:t>
            </a:r>
            <a:r>
              <a:rPr lang="ru-RU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₁</a:t>
            </a:r>
            <a:r>
              <a:rPr lang="ru-RU" dirty="0" smtClean="0"/>
              <a:t>C</a:t>
            </a:r>
            <a:r>
              <a:rPr lang="ru-RU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₁</a:t>
            </a:r>
            <a:r>
              <a:rPr lang="ru-RU" dirty="0" smtClean="0"/>
              <a:t>D</a:t>
            </a:r>
            <a:r>
              <a:rPr lang="ru-RU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₁</a:t>
            </a:r>
            <a:r>
              <a:rPr lang="ru-RU" dirty="0" smtClean="0"/>
              <a:t>E</a:t>
            </a:r>
            <a:r>
              <a:rPr lang="ru-RU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₁</a:t>
            </a:r>
            <a:r>
              <a:rPr lang="ru-RU" dirty="0" smtClean="0"/>
              <a:t>F</a:t>
            </a:r>
            <a:r>
              <a:rPr lang="ru-RU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₁</a:t>
            </a:r>
            <a:r>
              <a:rPr lang="ru-RU" dirty="0" smtClean="0"/>
              <a:t>, </a:t>
            </a:r>
            <a:r>
              <a:rPr lang="ru-RU" dirty="0"/>
              <a:t>все рёбра которой равны 5, найдите угол между прямыми FA и </a:t>
            </a:r>
            <a:r>
              <a:rPr lang="ru-RU" dirty="0" smtClean="0"/>
              <a:t>D</a:t>
            </a:r>
            <a:r>
              <a:rPr lang="ru-RU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₁</a:t>
            </a:r>
            <a:r>
              <a:rPr lang="ru-RU" dirty="0" smtClean="0"/>
              <a:t>E</a:t>
            </a:r>
            <a:r>
              <a:rPr lang="ru-RU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₁</a:t>
            </a:r>
            <a:r>
              <a:rPr lang="ru-RU" dirty="0" smtClean="0"/>
              <a:t>. </a:t>
            </a:r>
            <a:r>
              <a:rPr lang="ru-RU" dirty="0"/>
              <a:t>Ответ дайте в градусах.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96266" y="1738964"/>
            <a:ext cx="2971937" cy="3095768"/>
          </a:xfrm>
          <a:prstGeom prst="rect">
            <a:avLst/>
          </a:prstGeom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486150" y="1825624"/>
            <a:ext cx="5464667" cy="5032375"/>
          </a:xfrm>
        </p:spPr>
        <p:txBody>
          <a:bodyPr/>
          <a:lstStyle/>
          <a:p>
            <a:pPr marL="0" indent="0">
              <a:buNone/>
            </a:pPr>
            <a:r>
              <a:rPr lang="ru-RU" sz="2800" dirty="0" smtClean="0"/>
              <a:t>            Решение.</a:t>
            </a:r>
            <a:endParaRPr lang="ru-RU" sz="2800" dirty="0"/>
          </a:p>
          <a:p>
            <a:pPr marL="0" indent="0">
              <a:buNone/>
            </a:pPr>
            <a:r>
              <a:rPr lang="ru-RU" sz="2800" dirty="0" smtClean="0"/>
              <a:t> В </a:t>
            </a:r>
            <a:r>
              <a:rPr lang="ru-RU" sz="2800" dirty="0"/>
              <a:t>силу параллельности прямых AB и </a:t>
            </a:r>
            <a:r>
              <a:rPr lang="ru-RU" sz="2800" dirty="0" smtClean="0"/>
              <a:t>E</a:t>
            </a:r>
            <a:r>
              <a:rPr lang="ru-RU" sz="28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₁</a:t>
            </a:r>
            <a:r>
              <a:rPr lang="ru-RU" sz="2800" dirty="0" smtClean="0"/>
              <a:t>D</a:t>
            </a:r>
            <a:r>
              <a:rPr lang="ru-RU" sz="28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₁</a:t>
            </a:r>
            <a:r>
              <a:rPr lang="ru-RU" sz="2800" dirty="0" smtClean="0"/>
              <a:t>, </a:t>
            </a:r>
            <a:r>
              <a:rPr lang="ru-RU" sz="2800" dirty="0"/>
              <a:t>угол между FA и </a:t>
            </a:r>
            <a:r>
              <a:rPr lang="ru-RU" sz="2800" dirty="0" smtClean="0"/>
              <a:t>E</a:t>
            </a:r>
            <a:r>
              <a:rPr lang="ru-RU" sz="28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₁</a:t>
            </a:r>
            <a:r>
              <a:rPr lang="ru-RU" sz="2800" dirty="0" smtClean="0"/>
              <a:t>D</a:t>
            </a:r>
            <a:r>
              <a:rPr lang="ru-RU" sz="28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₁</a:t>
            </a:r>
            <a:r>
              <a:rPr lang="ru-RU" sz="2800" dirty="0" smtClean="0"/>
              <a:t> </a:t>
            </a:r>
            <a:r>
              <a:rPr lang="ru-RU" sz="2800" dirty="0"/>
              <a:t>равен углу между прямыми FA и AB. </a:t>
            </a:r>
            <a:r>
              <a:rPr lang="ru-RU" sz="2800" dirty="0" smtClean="0"/>
              <a:t> </a:t>
            </a:r>
          </a:p>
          <a:p>
            <a:pPr marL="0" indent="0">
              <a:buNone/>
            </a:pPr>
            <a:r>
              <a:rPr lang="ru-RU" sz="2800" dirty="0" smtClean="0"/>
              <a:t>Угол </a:t>
            </a:r>
            <a:r>
              <a:rPr lang="ru-RU" sz="2800" dirty="0"/>
              <a:t>FAB между смежными сторонами правильного шестиугольника равен 120°. Значит, угол между прямыми FA и AB равен углу, смежному с углом FAB, т. е. 60°.</a:t>
            </a:r>
          </a:p>
          <a:p>
            <a:pPr marL="0" indent="0">
              <a:buNone/>
            </a:pPr>
            <a:r>
              <a:rPr lang="ru-RU" sz="2800" dirty="0" smtClean="0"/>
              <a:t>                Ответ : 60</a:t>
            </a:r>
            <a:endParaRPr lang="ru-RU" sz="2800" dirty="0"/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369848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609859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№ </a:t>
            </a:r>
            <a:r>
              <a:rPr lang="ru-RU" dirty="0"/>
              <a:t>15. Основанием прямой треугольной призмы служит прямоугольный треугольник с катетами 6 и 8, высота призмы равна 10. Найдите площадь ее поверхности.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0" y="2112135"/>
            <a:ext cx="3219249" cy="3296992"/>
          </a:xfrm>
          <a:prstGeom prst="rect">
            <a:avLst/>
          </a:prstGeom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486150" y="1738648"/>
            <a:ext cx="5438909" cy="489397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/>
              <a:t>                          Решение</a:t>
            </a:r>
            <a:r>
              <a:rPr lang="ru-RU" dirty="0"/>
              <a:t>.</a:t>
            </a:r>
          </a:p>
          <a:p>
            <a:pPr marL="0" indent="0">
              <a:buNone/>
            </a:pPr>
            <a:r>
              <a:rPr lang="ru-RU" dirty="0"/>
              <a:t>Третья сторона треугольника в основании равна 10 и его площадь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 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 smtClean="0"/>
              <a:t>Площадь </a:t>
            </a:r>
            <a:r>
              <a:rPr lang="ru-RU" dirty="0"/>
              <a:t>боковой поверхности призмы с периметром основания P равна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/>
              <a:t>Полная площадь поверхности: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 smtClean="0"/>
              <a:t> </a:t>
            </a:r>
            <a:endParaRPr lang="ru-RU" dirty="0"/>
          </a:p>
          <a:p>
            <a:pPr marL="0" indent="0">
              <a:buNone/>
            </a:pPr>
            <a:r>
              <a:rPr lang="ru-RU" dirty="0" smtClean="0"/>
              <a:t>                          Ответ</a:t>
            </a:r>
            <a:r>
              <a:rPr lang="ru-RU" dirty="0"/>
              <a:t>: 288</a:t>
            </a:r>
            <a:r>
              <a:rPr lang="ru-RU" dirty="0" smtClean="0"/>
              <a:t>.</a:t>
            </a: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88605" y="2882114"/>
            <a:ext cx="2001592" cy="60805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06384" y="4314425"/>
            <a:ext cx="3170178" cy="25757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62543" y="5241695"/>
            <a:ext cx="3857861" cy="264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5353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584101"/>
          </a:xfrm>
        </p:spPr>
        <p:txBody>
          <a:bodyPr/>
          <a:lstStyle/>
          <a:p>
            <a:r>
              <a:rPr lang="ru-RU" dirty="0" smtClean="0"/>
              <a:t>№ </a:t>
            </a:r>
            <a:r>
              <a:rPr lang="ru-RU" dirty="0"/>
              <a:t>16. В правильной шестиугольной призме </a:t>
            </a:r>
            <a:r>
              <a:rPr lang="ru-RU" dirty="0" smtClean="0"/>
              <a:t>ABCDEFA</a:t>
            </a:r>
            <a:r>
              <a:rPr lang="ru-RU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₁</a:t>
            </a:r>
            <a:r>
              <a:rPr lang="ru-RU" dirty="0" smtClean="0"/>
              <a:t>B</a:t>
            </a:r>
            <a:r>
              <a:rPr lang="ru-RU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₁</a:t>
            </a:r>
            <a:r>
              <a:rPr lang="ru-RU" dirty="0" smtClean="0"/>
              <a:t>C</a:t>
            </a:r>
            <a:r>
              <a:rPr lang="ru-RU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₁</a:t>
            </a:r>
            <a:r>
              <a:rPr lang="ru-RU" dirty="0" smtClean="0"/>
              <a:t>D</a:t>
            </a:r>
            <a:r>
              <a:rPr lang="ru-RU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₁</a:t>
            </a:r>
            <a:r>
              <a:rPr lang="ru-RU" dirty="0" smtClean="0"/>
              <a:t>E</a:t>
            </a:r>
            <a:r>
              <a:rPr lang="ru-RU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₁</a:t>
            </a:r>
            <a:r>
              <a:rPr lang="ru-RU" dirty="0" smtClean="0"/>
              <a:t>F</a:t>
            </a:r>
            <a:r>
              <a:rPr lang="ru-RU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₁</a:t>
            </a:r>
            <a:r>
              <a:rPr lang="ru-RU" dirty="0" smtClean="0"/>
              <a:t> </a:t>
            </a:r>
            <a:r>
              <a:rPr lang="ru-RU" dirty="0"/>
              <a:t>все ребра равны 1. Найдите расстояние между точками A и </a:t>
            </a:r>
            <a:r>
              <a:rPr lang="ru-RU" dirty="0" smtClean="0"/>
              <a:t>E</a:t>
            </a:r>
            <a:r>
              <a:rPr lang="ru-RU" dirty="0">
                <a:latin typeface="Cambria Math" panose="02040503050406030204" pitchFamily="18" charset="0"/>
                <a:ea typeface="Cambria Math" panose="02040503050406030204" pitchFamily="18" charset="0"/>
              </a:rPr>
              <a:t>₁</a:t>
            </a:r>
            <a:r>
              <a:rPr lang="ru-RU" dirty="0" smtClean="0"/>
              <a:t>. 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40460" y="1560094"/>
            <a:ext cx="3143653" cy="3274638"/>
          </a:xfrm>
          <a:prstGeom prst="rect">
            <a:avLst/>
          </a:prstGeom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486150" y="1700011"/>
            <a:ext cx="5541940" cy="495836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/>
              <a:t>                         Решение.</a:t>
            </a:r>
            <a:endParaRPr lang="ru-RU" dirty="0"/>
          </a:p>
          <a:p>
            <a:pPr marL="0" indent="0">
              <a:buNone/>
            </a:pPr>
            <a:r>
              <a:rPr lang="ru-RU" dirty="0"/>
              <a:t>Рассмотрим прямоугольный треугольник </a:t>
            </a:r>
            <a:r>
              <a:rPr lang="ru-RU" dirty="0" smtClean="0"/>
              <a:t>AA</a:t>
            </a:r>
            <a:r>
              <a:rPr lang="ru-RU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₁</a:t>
            </a:r>
            <a:r>
              <a:rPr lang="ru-RU" dirty="0" smtClean="0"/>
              <a:t>E</a:t>
            </a:r>
            <a:r>
              <a:rPr lang="ru-RU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₁</a:t>
            </a:r>
            <a:r>
              <a:rPr lang="ru-RU" dirty="0" smtClean="0"/>
              <a:t>. </a:t>
            </a:r>
            <a:r>
              <a:rPr lang="ru-RU" dirty="0"/>
              <a:t>По теореме Пифагора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/>
              <a:t>Угол между сторонами правильного шестиугольника равен 120 градусов . По теореме косинусов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 smtClean="0"/>
              <a:t> </a:t>
            </a:r>
            <a:endParaRPr lang="ru-RU" dirty="0"/>
          </a:p>
          <a:p>
            <a:pPr marL="0" indent="0">
              <a:buNone/>
            </a:pPr>
            <a:r>
              <a:rPr lang="ru-RU" dirty="0"/>
              <a:t>Значит, </a:t>
            </a:r>
            <a:r>
              <a:rPr lang="ru-RU" dirty="0" smtClean="0"/>
              <a:t> </a:t>
            </a:r>
            <a:endParaRPr lang="ru-RU" dirty="0"/>
          </a:p>
          <a:p>
            <a:pPr marL="0" indent="0">
              <a:buNone/>
            </a:pPr>
            <a:r>
              <a:rPr lang="ru-RU" dirty="0"/>
              <a:t> </a:t>
            </a:r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r>
              <a:rPr lang="ru-RU" sz="2400" dirty="0"/>
              <a:t> </a:t>
            </a:r>
            <a:r>
              <a:rPr lang="ru-RU" sz="2400" dirty="0" smtClean="0"/>
              <a:t>                         Ответ</a:t>
            </a:r>
            <a:r>
              <a:rPr lang="ru-RU" sz="2400" dirty="0"/>
              <a:t>: 2.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84879" y="2772378"/>
            <a:ext cx="2457251" cy="42158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93740" y="4179194"/>
            <a:ext cx="5240632" cy="39924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74236" y="5254580"/>
            <a:ext cx="2267894" cy="3155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66149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584101"/>
          </a:xfrm>
        </p:spPr>
        <p:txBody>
          <a:bodyPr/>
          <a:lstStyle/>
          <a:p>
            <a:r>
              <a:rPr lang="ru-RU" dirty="0" smtClean="0"/>
              <a:t>№ </a:t>
            </a:r>
            <a:r>
              <a:rPr lang="ru-RU" dirty="0"/>
              <a:t>17. В правильной шестиугольной призме </a:t>
            </a:r>
            <a:r>
              <a:rPr lang="en-US" dirty="0"/>
              <a:t>ABCDEFA₁B₁C₁D₁E₁F₁</a:t>
            </a:r>
            <a:r>
              <a:rPr lang="ru-RU" dirty="0" smtClean="0"/>
              <a:t> </a:t>
            </a:r>
            <a:r>
              <a:rPr lang="ru-RU" dirty="0"/>
              <a:t>все ребра равны 1. Найдите тангенс угла </a:t>
            </a:r>
            <a:r>
              <a:rPr lang="ru-RU" dirty="0" smtClean="0"/>
              <a:t>AD</a:t>
            </a:r>
            <a:r>
              <a:rPr lang="ru-RU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₁</a:t>
            </a:r>
            <a:r>
              <a:rPr lang="ru-RU" dirty="0" smtClean="0"/>
              <a:t>D</a:t>
            </a:r>
            <a:r>
              <a:rPr lang="ru-RU" dirty="0"/>
              <a:t>.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44334" y="1631208"/>
            <a:ext cx="3075384" cy="3203524"/>
          </a:xfrm>
          <a:prstGeom prst="rect">
            <a:avLst/>
          </a:prstGeom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486150" y="1825624"/>
            <a:ext cx="5554819" cy="4871389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sz="2400" dirty="0" smtClean="0"/>
              <a:t>                        Решение.</a:t>
            </a:r>
            <a:endParaRPr lang="ru-RU" sz="2400" dirty="0"/>
          </a:p>
          <a:p>
            <a:pPr marL="0" indent="0">
              <a:buNone/>
            </a:pPr>
            <a:r>
              <a:rPr lang="ru-RU" sz="2400" dirty="0" smtClean="0"/>
              <a:t>  Рассмотрим </a:t>
            </a:r>
            <a:r>
              <a:rPr lang="ru-RU" sz="2400" dirty="0"/>
              <a:t>прямоугольный треугольник </a:t>
            </a:r>
            <a:r>
              <a:rPr lang="ru-RU" sz="2400" dirty="0" smtClean="0"/>
              <a:t>ADD</a:t>
            </a:r>
            <a:r>
              <a:rPr lang="ru-RU" sz="2400" dirty="0">
                <a:latin typeface="Cambria Math" panose="02040503050406030204" pitchFamily="18" charset="0"/>
                <a:ea typeface="Cambria Math" panose="02040503050406030204" pitchFamily="18" charset="0"/>
              </a:rPr>
              <a:t>₁</a:t>
            </a:r>
            <a:r>
              <a:rPr lang="ru-RU" sz="2400" dirty="0" smtClean="0"/>
              <a:t>, </a:t>
            </a:r>
            <a:r>
              <a:rPr lang="ru-RU" sz="2400" dirty="0"/>
              <a:t>катет которого является большей диагональю основания. </a:t>
            </a:r>
            <a:endParaRPr lang="ru-RU" sz="2400" dirty="0" smtClean="0"/>
          </a:p>
          <a:p>
            <a:pPr marL="0" indent="0">
              <a:buNone/>
            </a:pPr>
            <a:r>
              <a:rPr lang="ru-RU" sz="2400" dirty="0" smtClean="0"/>
              <a:t>  Длина </a:t>
            </a:r>
            <a:r>
              <a:rPr lang="ru-RU" sz="2400" dirty="0"/>
              <a:t>большей диагонали правильного шестиугольника равна его удвоенной стороне: AD=2. Поскольку </a:t>
            </a:r>
            <a:r>
              <a:rPr lang="ru-RU" sz="2400" dirty="0" smtClean="0"/>
              <a:t>DD</a:t>
            </a:r>
            <a:r>
              <a:rPr lang="ru-RU" sz="2400" dirty="0">
                <a:latin typeface="Cambria Math" panose="02040503050406030204" pitchFamily="18" charset="0"/>
                <a:ea typeface="Cambria Math" panose="02040503050406030204" pitchFamily="18" charset="0"/>
              </a:rPr>
              <a:t>₁</a:t>
            </a:r>
            <a:r>
              <a:rPr lang="ru-RU" sz="2400" dirty="0" smtClean="0"/>
              <a:t>=1 </a:t>
            </a:r>
            <a:r>
              <a:rPr lang="ru-RU" sz="2400" dirty="0"/>
              <a:t>имеем: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 smtClean="0"/>
              <a:t> </a:t>
            </a:r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sz="2400" dirty="0" smtClean="0"/>
              <a:t>                     Ответ</a:t>
            </a:r>
            <a:r>
              <a:rPr lang="ru-RU" sz="2400" dirty="0"/>
              <a:t>: 2</a:t>
            </a:r>
            <a:r>
              <a:rPr lang="ru-RU" dirty="0"/>
              <a:t>.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73236" y="4834732"/>
            <a:ext cx="3865274" cy="759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39258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13274" y="424197"/>
            <a:ext cx="4897553" cy="795801"/>
          </a:xfrm>
        </p:spPr>
        <p:txBody>
          <a:bodyPr>
            <a:normAutofit/>
          </a:bodyPr>
          <a:lstStyle/>
          <a:p>
            <a:pPr algn="ctr"/>
            <a:r>
              <a:rPr lang="ru-RU" sz="4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n-lt"/>
              </a:rPr>
              <a:t>План занятия</a:t>
            </a:r>
            <a:endParaRPr lang="ru-RU" sz="48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+mn-lt"/>
            </a:endParaRPr>
          </a:p>
        </p:txBody>
      </p:sp>
      <p:grpSp>
        <p:nvGrpSpPr>
          <p:cNvPr id="78" name="Group 2"/>
          <p:cNvGrpSpPr>
            <a:grpSpLocks/>
          </p:cNvGrpSpPr>
          <p:nvPr/>
        </p:nvGrpSpPr>
        <p:grpSpPr bwMode="auto">
          <a:xfrm>
            <a:off x="2133600" y="4755110"/>
            <a:ext cx="5105400" cy="555625"/>
            <a:chOff x="1248" y="1440"/>
            <a:chExt cx="3216" cy="350"/>
          </a:xfrm>
        </p:grpSpPr>
        <p:sp>
          <p:nvSpPr>
            <p:cNvPr id="79" name="Line 3"/>
            <p:cNvSpPr>
              <a:spLocks noChangeShapeType="1"/>
            </p:cNvSpPr>
            <p:nvPr/>
          </p:nvSpPr>
          <p:spPr bwMode="gray">
            <a:xfrm>
              <a:off x="1440" y="1790"/>
              <a:ext cx="3024" cy="0"/>
            </a:xfrm>
            <a:prstGeom prst="line">
              <a:avLst/>
            </a:prstGeom>
            <a:noFill/>
            <a:ln w="25400">
              <a:solidFill>
                <a:srgbClr val="969696"/>
              </a:solidFill>
              <a:prstDash val="sysDot"/>
              <a:round/>
              <a:headEnd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80" name="Rectangle 4"/>
            <p:cNvSpPr>
              <a:spLocks noChangeArrowheads="1"/>
            </p:cNvSpPr>
            <p:nvPr/>
          </p:nvSpPr>
          <p:spPr bwMode="gray">
            <a:xfrm rot="3419336">
              <a:off x="1261" y="1427"/>
              <a:ext cx="302" cy="328"/>
            </a:xfrm>
            <a:prstGeom prst="rect">
              <a:avLst/>
            </a:prstGeom>
            <a:gradFill rotWithShape="1">
              <a:gsLst>
                <a:gs pos="0">
                  <a:srgbClr val="FF7C80"/>
                </a:gs>
                <a:gs pos="100000">
                  <a:srgbClr val="FF7C80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miter lim="800000"/>
              <a:headEnd/>
              <a:tailEnd/>
            </a:ln>
            <a:effectLst/>
            <a:scene3d>
              <a:camera prst="legacyPerspectiveFront">
                <a:rot lat="0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FF7C80"/>
              </a:extrusionClr>
              <a:contourClr>
                <a:srgbClr val="FF7C80"/>
              </a:contourClr>
            </a:sp3d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flatTx/>
            </a:bodyPr>
            <a:lstStyle/>
            <a:p>
              <a:endParaRPr lang="ru-RU"/>
            </a:p>
          </p:txBody>
        </p:sp>
        <p:sp>
          <p:nvSpPr>
            <p:cNvPr id="81" name="Text Box 5"/>
            <p:cNvSpPr txBox="1">
              <a:spLocks noChangeArrowheads="1"/>
            </p:cNvSpPr>
            <p:nvPr/>
          </p:nvSpPr>
          <p:spPr bwMode="gray">
            <a:xfrm>
              <a:off x="2256" y="1482"/>
              <a:ext cx="974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ru-RU" sz="2400" dirty="0" smtClean="0"/>
                <a:t>Пирамида</a:t>
              </a:r>
              <a:endParaRPr lang="en-US" sz="2400" dirty="0"/>
            </a:p>
          </p:txBody>
        </p:sp>
        <p:sp>
          <p:nvSpPr>
            <p:cNvPr id="82" name="Text Box 6"/>
            <p:cNvSpPr txBox="1">
              <a:spLocks noChangeArrowheads="1"/>
            </p:cNvSpPr>
            <p:nvPr/>
          </p:nvSpPr>
          <p:spPr bwMode="gray">
            <a:xfrm>
              <a:off x="1296" y="1454"/>
              <a:ext cx="214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400" b="1"/>
                <a:t>4</a:t>
              </a:r>
            </a:p>
          </p:txBody>
        </p:sp>
      </p:grpSp>
      <p:grpSp>
        <p:nvGrpSpPr>
          <p:cNvPr id="83" name="Group 7"/>
          <p:cNvGrpSpPr>
            <a:grpSpLocks/>
          </p:cNvGrpSpPr>
          <p:nvPr/>
        </p:nvGrpSpPr>
        <p:grpSpPr bwMode="auto">
          <a:xfrm>
            <a:off x="2133600" y="2240510"/>
            <a:ext cx="5105400" cy="555625"/>
            <a:chOff x="1248" y="2030"/>
            <a:chExt cx="3216" cy="350"/>
          </a:xfrm>
        </p:grpSpPr>
        <p:sp>
          <p:nvSpPr>
            <p:cNvPr id="84" name="Line 8"/>
            <p:cNvSpPr>
              <a:spLocks noChangeShapeType="1"/>
            </p:cNvSpPr>
            <p:nvPr/>
          </p:nvSpPr>
          <p:spPr bwMode="gray">
            <a:xfrm>
              <a:off x="1440" y="2380"/>
              <a:ext cx="3024" cy="0"/>
            </a:xfrm>
            <a:prstGeom prst="line">
              <a:avLst/>
            </a:prstGeom>
            <a:noFill/>
            <a:ln w="25400">
              <a:solidFill>
                <a:srgbClr val="969696"/>
              </a:solidFill>
              <a:prstDash val="sysDot"/>
              <a:round/>
              <a:headEnd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85" name="Rectangle 9"/>
            <p:cNvSpPr>
              <a:spLocks noChangeArrowheads="1"/>
            </p:cNvSpPr>
            <p:nvPr/>
          </p:nvSpPr>
          <p:spPr bwMode="gray">
            <a:xfrm rot="3419336">
              <a:off x="1261" y="2017"/>
              <a:ext cx="302" cy="328"/>
            </a:xfrm>
            <a:prstGeom prst="rect">
              <a:avLst/>
            </a:prstGeom>
            <a:gradFill rotWithShape="1">
              <a:gsLst>
                <a:gs pos="0">
                  <a:srgbClr val="99CC00"/>
                </a:gs>
                <a:gs pos="100000">
                  <a:srgbClr val="99CC00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miter lim="800000"/>
              <a:headEnd/>
              <a:tailEnd/>
            </a:ln>
            <a:effectLst/>
            <a:scene3d>
              <a:camera prst="legacyPerspectiveFront">
                <a:rot lat="0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99CC00"/>
              </a:extrusionClr>
              <a:contourClr>
                <a:srgbClr val="99CC00"/>
              </a:contourClr>
            </a:sp3d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flatTx/>
            </a:bodyPr>
            <a:lstStyle/>
            <a:p>
              <a:endParaRPr lang="ru-RU"/>
            </a:p>
          </p:txBody>
        </p:sp>
        <p:sp>
          <p:nvSpPr>
            <p:cNvPr id="86" name="Text Box 10"/>
            <p:cNvSpPr txBox="1">
              <a:spLocks noChangeArrowheads="1"/>
            </p:cNvSpPr>
            <p:nvPr/>
          </p:nvSpPr>
          <p:spPr bwMode="gray">
            <a:xfrm>
              <a:off x="2286" y="2081"/>
              <a:ext cx="408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ru-RU" sz="2400" dirty="0" smtClean="0"/>
                <a:t>Куб</a:t>
              </a:r>
              <a:endParaRPr lang="en-US" sz="2400" dirty="0"/>
            </a:p>
          </p:txBody>
        </p:sp>
        <p:sp>
          <p:nvSpPr>
            <p:cNvPr id="87" name="Text Box 11"/>
            <p:cNvSpPr txBox="1">
              <a:spLocks noChangeArrowheads="1"/>
            </p:cNvSpPr>
            <p:nvPr/>
          </p:nvSpPr>
          <p:spPr bwMode="gray">
            <a:xfrm>
              <a:off x="1296" y="2044"/>
              <a:ext cx="214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400" b="1"/>
                <a:t>1</a:t>
              </a:r>
            </a:p>
          </p:txBody>
        </p:sp>
      </p:grpSp>
      <p:grpSp>
        <p:nvGrpSpPr>
          <p:cNvPr id="88" name="Group 12"/>
          <p:cNvGrpSpPr>
            <a:grpSpLocks/>
          </p:cNvGrpSpPr>
          <p:nvPr/>
        </p:nvGrpSpPr>
        <p:grpSpPr bwMode="auto">
          <a:xfrm>
            <a:off x="2133600" y="3078714"/>
            <a:ext cx="5499103" cy="566738"/>
            <a:chOff x="1248" y="2640"/>
            <a:chExt cx="3464" cy="357"/>
          </a:xfrm>
        </p:grpSpPr>
        <p:sp>
          <p:nvSpPr>
            <p:cNvPr id="89" name="Line 13"/>
            <p:cNvSpPr>
              <a:spLocks noChangeShapeType="1"/>
            </p:cNvSpPr>
            <p:nvPr/>
          </p:nvSpPr>
          <p:spPr bwMode="gray">
            <a:xfrm>
              <a:off x="1440" y="2990"/>
              <a:ext cx="3024" cy="0"/>
            </a:xfrm>
            <a:prstGeom prst="line">
              <a:avLst/>
            </a:prstGeom>
            <a:noFill/>
            <a:ln w="25400">
              <a:solidFill>
                <a:srgbClr val="969696"/>
              </a:solidFill>
              <a:prstDash val="sysDot"/>
              <a:round/>
              <a:headEnd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90" name="Rectangle 14"/>
            <p:cNvSpPr>
              <a:spLocks noChangeArrowheads="1"/>
            </p:cNvSpPr>
            <p:nvPr/>
          </p:nvSpPr>
          <p:spPr bwMode="gray">
            <a:xfrm rot="3419336">
              <a:off x="1261" y="2627"/>
              <a:ext cx="302" cy="328"/>
            </a:xfrm>
            <a:prstGeom prst="rect">
              <a:avLst/>
            </a:prstGeom>
            <a:gradFill rotWithShape="1">
              <a:gsLst>
                <a:gs pos="0">
                  <a:srgbClr val="006699"/>
                </a:gs>
                <a:gs pos="100000">
                  <a:srgbClr val="006699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miter lim="800000"/>
              <a:headEnd/>
              <a:tailEnd/>
            </a:ln>
            <a:effectLst/>
            <a:scene3d>
              <a:camera prst="legacyPerspectiveFront">
                <a:rot lat="0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006699"/>
              </a:extrusionClr>
              <a:contourClr>
                <a:srgbClr val="006699"/>
              </a:contourClr>
            </a:sp3d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flatTx/>
            </a:bodyPr>
            <a:lstStyle/>
            <a:p>
              <a:endParaRPr lang="ru-RU"/>
            </a:p>
          </p:txBody>
        </p:sp>
        <p:sp>
          <p:nvSpPr>
            <p:cNvPr id="91" name="Text Box 15"/>
            <p:cNvSpPr txBox="1">
              <a:spLocks noChangeArrowheads="1"/>
            </p:cNvSpPr>
            <p:nvPr/>
          </p:nvSpPr>
          <p:spPr bwMode="gray">
            <a:xfrm>
              <a:off x="1826" y="2706"/>
              <a:ext cx="2886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l"/>
              <a:r>
                <a:rPr lang="ru-RU" sz="2400" dirty="0" smtClean="0"/>
                <a:t>Прямоугольный параллелепипед</a:t>
              </a:r>
              <a:endParaRPr lang="en-US" sz="2400" dirty="0"/>
            </a:p>
          </p:txBody>
        </p:sp>
        <p:sp>
          <p:nvSpPr>
            <p:cNvPr id="92" name="Text Box 16"/>
            <p:cNvSpPr txBox="1">
              <a:spLocks noChangeArrowheads="1"/>
            </p:cNvSpPr>
            <p:nvPr/>
          </p:nvSpPr>
          <p:spPr bwMode="gray">
            <a:xfrm>
              <a:off x="1296" y="2654"/>
              <a:ext cx="214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400" b="1"/>
                <a:t>2</a:t>
              </a:r>
            </a:p>
          </p:txBody>
        </p:sp>
      </p:grpSp>
      <p:grpSp>
        <p:nvGrpSpPr>
          <p:cNvPr id="93" name="Group 17"/>
          <p:cNvGrpSpPr>
            <a:grpSpLocks/>
          </p:cNvGrpSpPr>
          <p:nvPr/>
        </p:nvGrpSpPr>
        <p:grpSpPr bwMode="auto">
          <a:xfrm>
            <a:off x="2133600" y="3916910"/>
            <a:ext cx="5105400" cy="555625"/>
            <a:chOff x="1248" y="3230"/>
            <a:chExt cx="3216" cy="350"/>
          </a:xfrm>
        </p:grpSpPr>
        <p:sp>
          <p:nvSpPr>
            <p:cNvPr id="94" name="Line 18"/>
            <p:cNvSpPr>
              <a:spLocks noChangeShapeType="1"/>
            </p:cNvSpPr>
            <p:nvPr/>
          </p:nvSpPr>
          <p:spPr bwMode="gray">
            <a:xfrm>
              <a:off x="1441" y="3579"/>
              <a:ext cx="3023" cy="1"/>
            </a:xfrm>
            <a:prstGeom prst="line">
              <a:avLst/>
            </a:prstGeom>
            <a:noFill/>
            <a:ln w="25400">
              <a:solidFill>
                <a:srgbClr val="969696"/>
              </a:solidFill>
              <a:prstDash val="sysDot"/>
              <a:round/>
              <a:headEnd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95" name="Rectangle 19"/>
            <p:cNvSpPr>
              <a:spLocks noChangeArrowheads="1"/>
            </p:cNvSpPr>
            <p:nvPr/>
          </p:nvSpPr>
          <p:spPr bwMode="gray">
            <a:xfrm rot="3419336">
              <a:off x="1261" y="3217"/>
              <a:ext cx="302" cy="328"/>
            </a:xfrm>
            <a:prstGeom prst="rect">
              <a:avLst/>
            </a:prstGeom>
            <a:gradFill rotWithShape="1">
              <a:gsLst>
                <a:gs pos="0">
                  <a:srgbClr val="FF9933"/>
                </a:gs>
                <a:gs pos="100000">
                  <a:srgbClr val="FF9933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miter lim="800000"/>
              <a:headEnd/>
              <a:tailEnd/>
            </a:ln>
            <a:effectLst/>
            <a:scene3d>
              <a:camera prst="legacyPerspectiveFront">
                <a:rot lat="0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FF9933"/>
              </a:extrusionClr>
              <a:contourClr>
                <a:srgbClr val="FF9933"/>
              </a:contourClr>
            </a:sp3d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flatTx/>
            </a:bodyPr>
            <a:lstStyle/>
            <a:p>
              <a:endParaRPr lang="ru-RU"/>
            </a:p>
          </p:txBody>
        </p:sp>
        <p:sp>
          <p:nvSpPr>
            <p:cNvPr id="96" name="Text Box 20"/>
            <p:cNvSpPr txBox="1">
              <a:spLocks noChangeArrowheads="1"/>
            </p:cNvSpPr>
            <p:nvPr/>
          </p:nvSpPr>
          <p:spPr bwMode="gray">
            <a:xfrm>
              <a:off x="2256" y="3272"/>
              <a:ext cx="749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ru-RU" sz="2400" dirty="0" smtClean="0"/>
                <a:t>Призма</a:t>
              </a:r>
              <a:endParaRPr lang="en-US" sz="2400" dirty="0"/>
            </a:p>
          </p:txBody>
        </p:sp>
        <p:sp>
          <p:nvSpPr>
            <p:cNvPr id="97" name="Text Box 21"/>
            <p:cNvSpPr txBox="1">
              <a:spLocks noChangeArrowheads="1"/>
            </p:cNvSpPr>
            <p:nvPr/>
          </p:nvSpPr>
          <p:spPr bwMode="gray">
            <a:xfrm>
              <a:off x="1296" y="3244"/>
              <a:ext cx="214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400" b="1"/>
                <a:t>3</a:t>
              </a:r>
            </a:p>
          </p:txBody>
        </p:sp>
      </p:grpSp>
      <p:grpSp>
        <p:nvGrpSpPr>
          <p:cNvPr id="98" name="Group 22"/>
          <p:cNvGrpSpPr>
            <a:grpSpLocks/>
          </p:cNvGrpSpPr>
          <p:nvPr/>
        </p:nvGrpSpPr>
        <p:grpSpPr bwMode="auto">
          <a:xfrm>
            <a:off x="2133600" y="5615535"/>
            <a:ext cx="5105400" cy="555625"/>
            <a:chOff x="1248" y="3230"/>
            <a:chExt cx="3216" cy="350"/>
          </a:xfrm>
        </p:grpSpPr>
        <p:sp>
          <p:nvSpPr>
            <p:cNvPr id="99" name="Line 23"/>
            <p:cNvSpPr>
              <a:spLocks noChangeShapeType="1"/>
            </p:cNvSpPr>
            <p:nvPr/>
          </p:nvSpPr>
          <p:spPr bwMode="gray">
            <a:xfrm>
              <a:off x="1440" y="3580"/>
              <a:ext cx="3024" cy="0"/>
            </a:xfrm>
            <a:prstGeom prst="line">
              <a:avLst/>
            </a:prstGeom>
            <a:noFill/>
            <a:ln w="25400">
              <a:solidFill>
                <a:srgbClr val="969696"/>
              </a:solidFill>
              <a:prstDash val="sysDot"/>
              <a:round/>
              <a:headEnd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0" name="Rectangle 24"/>
            <p:cNvSpPr>
              <a:spLocks noChangeArrowheads="1"/>
            </p:cNvSpPr>
            <p:nvPr/>
          </p:nvSpPr>
          <p:spPr bwMode="gray">
            <a:xfrm rot="3419336">
              <a:off x="1261" y="3217"/>
              <a:ext cx="302" cy="328"/>
            </a:xfrm>
            <a:prstGeom prst="rect">
              <a:avLst/>
            </a:prstGeom>
            <a:gradFill rotWithShape="1">
              <a:gsLst>
                <a:gs pos="0">
                  <a:srgbClr val="990099"/>
                </a:gs>
                <a:gs pos="100000">
                  <a:srgbClr val="990099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miter lim="800000"/>
              <a:headEnd/>
              <a:tailEnd/>
            </a:ln>
            <a:effectLst/>
            <a:scene3d>
              <a:camera prst="legacyPerspectiveFront">
                <a:rot lat="0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990099"/>
              </a:extrusionClr>
              <a:contourClr>
                <a:srgbClr val="990099"/>
              </a:contourClr>
            </a:sp3d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flatTx/>
            </a:bodyPr>
            <a:lstStyle/>
            <a:p>
              <a:endParaRPr lang="ru-RU"/>
            </a:p>
          </p:txBody>
        </p:sp>
        <p:sp>
          <p:nvSpPr>
            <p:cNvPr id="101" name="Text Box 25"/>
            <p:cNvSpPr txBox="1">
              <a:spLocks noChangeArrowheads="1"/>
            </p:cNvSpPr>
            <p:nvPr/>
          </p:nvSpPr>
          <p:spPr bwMode="gray">
            <a:xfrm>
              <a:off x="1946" y="3255"/>
              <a:ext cx="2186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ru-RU" sz="2400" dirty="0" smtClean="0"/>
                <a:t>Составной многогранник</a:t>
              </a:r>
              <a:endParaRPr lang="en-US" sz="2400" dirty="0"/>
            </a:p>
          </p:txBody>
        </p:sp>
        <p:sp>
          <p:nvSpPr>
            <p:cNvPr id="102" name="Text Box 26"/>
            <p:cNvSpPr txBox="1">
              <a:spLocks noChangeArrowheads="1"/>
            </p:cNvSpPr>
            <p:nvPr/>
          </p:nvSpPr>
          <p:spPr bwMode="gray">
            <a:xfrm>
              <a:off x="1296" y="3244"/>
              <a:ext cx="214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400" b="1"/>
                <a:t>5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72425234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584101"/>
          </a:xfrm>
        </p:spPr>
        <p:txBody>
          <a:bodyPr/>
          <a:lstStyle/>
          <a:p>
            <a:r>
              <a:rPr lang="ru-RU" dirty="0" smtClean="0"/>
              <a:t>№ </a:t>
            </a:r>
            <a:r>
              <a:rPr lang="ru-RU" dirty="0"/>
              <a:t>18. В правильной четырехугольной пирамиде SABCD точка O – центр основания, S – вершина, SO=15, BD=16. Найдите боковое ребро SA.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34836" y="1825625"/>
            <a:ext cx="3191927" cy="2880519"/>
          </a:xfrm>
          <a:prstGeom prst="rect">
            <a:avLst/>
          </a:prstGeom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486150" y="1825624"/>
            <a:ext cx="5541940" cy="2880519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ru-RU" sz="4400" dirty="0" smtClean="0"/>
              <a:t>                        </a:t>
            </a:r>
            <a:r>
              <a:rPr lang="ru-RU" sz="5900" dirty="0" smtClean="0"/>
              <a:t>Решение</a:t>
            </a:r>
            <a:r>
              <a:rPr lang="ru-RU" sz="5900" dirty="0"/>
              <a:t>.</a:t>
            </a:r>
          </a:p>
          <a:p>
            <a:pPr marL="0" indent="0">
              <a:buNone/>
            </a:pPr>
            <a:r>
              <a:rPr lang="ru-RU" sz="5900" dirty="0" smtClean="0"/>
              <a:t>   В </a:t>
            </a:r>
            <a:r>
              <a:rPr lang="ru-RU" sz="5900" dirty="0"/>
              <a:t>правильной пирамиде вершина проецируется в центр основания, следовательно, SO является высотой пирамиды. тогда по теореме Пифагора</a:t>
            </a:r>
          </a:p>
          <a:p>
            <a:pPr marL="0" indent="0">
              <a:buNone/>
            </a:pPr>
            <a:endParaRPr lang="ru-RU" sz="5900" dirty="0"/>
          </a:p>
          <a:p>
            <a:pPr marL="0" indent="0">
              <a:buNone/>
            </a:pPr>
            <a:endParaRPr lang="ru-RU" sz="5900" dirty="0"/>
          </a:p>
          <a:p>
            <a:pPr marL="0" indent="0">
              <a:buNone/>
            </a:pPr>
            <a:endParaRPr lang="ru-RU" sz="5900" dirty="0"/>
          </a:p>
          <a:p>
            <a:pPr marL="0" indent="0">
              <a:buNone/>
            </a:pPr>
            <a:endParaRPr lang="ru-RU" sz="5900" dirty="0"/>
          </a:p>
        </p:txBody>
      </p:sp>
      <p:sp>
        <p:nvSpPr>
          <p:cNvPr id="7" name="TextBox 6"/>
          <p:cNvSpPr txBox="1"/>
          <p:nvPr/>
        </p:nvSpPr>
        <p:spPr>
          <a:xfrm>
            <a:off x="3326763" y="6113295"/>
            <a:ext cx="19149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Ответ : 17</a:t>
            </a:r>
            <a:endParaRPr lang="ru-RU" sz="2800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3189" y="4947666"/>
            <a:ext cx="7414207" cy="9455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490374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571223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№ </a:t>
            </a:r>
            <a:r>
              <a:rPr lang="ru-RU" dirty="0"/>
              <a:t>19. В правильной треугольной пирамиде SABC точка M – середина ребра AB, S – вершина. Известно, что BC = 3, а площадь боковой поверхности пирамиды равна 45. Найдите длину отрезка SM. 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12311" y="1742616"/>
            <a:ext cx="2864001" cy="3344539"/>
          </a:xfrm>
          <a:prstGeom prst="rect">
            <a:avLst/>
          </a:prstGeom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078051" y="1712890"/>
            <a:ext cx="5937161" cy="5022761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sz="2400" dirty="0"/>
              <a:t>Решение.</a:t>
            </a:r>
          </a:p>
          <a:p>
            <a:pPr marL="0" indent="0">
              <a:buNone/>
            </a:pPr>
            <a:r>
              <a:rPr lang="ru-RU" sz="2400" dirty="0" smtClean="0"/>
              <a:t>  Найдем </a:t>
            </a:r>
            <a:r>
              <a:rPr lang="ru-RU" sz="2400" dirty="0"/>
              <a:t>площадь грани SAB: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 smtClean="0"/>
              <a:t> </a:t>
            </a:r>
            <a:endParaRPr lang="ru-RU" dirty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sz="2400" dirty="0" smtClean="0"/>
              <a:t>  Отрезок </a:t>
            </a:r>
            <a:r>
              <a:rPr lang="ru-RU" sz="2400" dirty="0"/>
              <a:t>SM является медианой равнобедренного треугольника SAB, проведённой к его основанию, а значит, SM является и его высотой. Тогда</a:t>
            </a:r>
          </a:p>
          <a:p>
            <a:pPr marL="0" indent="0">
              <a:buNone/>
            </a:pPr>
            <a:endParaRPr lang="ru-RU" sz="2400" dirty="0"/>
          </a:p>
          <a:p>
            <a:pPr marL="0" indent="0">
              <a:buNone/>
            </a:pPr>
            <a:r>
              <a:rPr lang="ru-RU" dirty="0" smtClean="0"/>
              <a:t> </a:t>
            </a:r>
            <a:endParaRPr lang="ru-RU" dirty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sz="2400" dirty="0" smtClean="0"/>
              <a:t>                                  Ответ</a:t>
            </a:r>
            <a:r>
              <a:rPr lang="ru-RU" sz="2400" dirty="0"/>
              <a:t>: 10.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76499" y="2719427"/>
            <a:ext cx="3297816" cy="69545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84081" y="5022761"/>
            <a:ext cx="4890646" cy="6954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414310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584101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№ </a:t>
            </a:r>
            <a:r>
              <a:rPr lang="ru-RU" dirty="0"/>
              <a:t>20. В правильной треугольной пирамиде SABC медианы основания ABC пересекаются в точке O. Площадь треугольника ABC равна 2; объем пирамиды равен 5. Найдите длину отрезка OS. 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25621" y="1715625"/>
            <a:ext cx="3216264" cy="3320014"/>
          </a:xfrm>
          <a:prstGeom prst="rect">
            <a:avLst/>
          </a:prstGeom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486150" y="1825624"/>
            <a:ext cx="5516182" cy="492290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/>
              <a:t>                               </a:t>
            </a:r>
            <a:r>
              <a:rPr lang="ru-RU" sz="2400" dirty="0" smtClean="0"/>
              <a:t>Решение</a:t>
            </a:r>
            <a:r>
              <a:rPr lang="ru-RU" sz="2400" dirty="0"/>
              <a:t>.</a:t>
            </a:r>
          </a:p>
          <a:p>
            <a:pPr marL="0" indent="0">
              <a:buNone/>
            </a:pPr>
            <a:r>
              <a:rPr lang="ru-RU" sz="2400" dirty="0" smtClean="0"/>
              <a:t>Отрезок </a:t>
            </a:r>
            <a:r>
              <a:rPr lang="ru-RU" sz="2400" dirty="0"/>
              <a:t>OS </a:t>
            </a:r>
            <a:r>
              <a:rPr lang="ru-RU" sz="2400" dirty="0" smtClean="0"/>
              <a:t>- высота </a:t>
            </a:r>
            <a:r>
              <a:rPr lang="ru-RU" sz="2400" dirty="0"/>
              <a:t>треугольной пирамиды SABC, ее объем выражается формулой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sz="2400" dirty="0"/>
              <a:t>Таким образом,</a:t>
            </a:r>
          </a:p>
          <a:p>
            <a:pPr marL="0" indent="0">
              <a:buNone/>
            </a:pPr>
            <a:r>
              <a:rPr lang="ru-RU" dirty="0" smtClean="0"/>
              <a:t> </a:t>
            </a:r>
            <a:endParaRPr lang="ru-RU" dirty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/>
              <a:t> 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sz="2400" dirty="0" smtClean="0"/>
              <a:t>                        Ответ</a:t>
            </a:r>
            <a:r>
              <a:rPr lang="ru-RU" sz="2400" dirty="0"/>
              <a:t>: 7,5.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29523" y="3437280"/>
            <a:ext cx="1755056" cy="55517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0" y="4977498"/>
            <a:ext cx="2924177" cy="6266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624570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59698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№ </a:t>
            </a:r>
            <a:r>
              <a:rPr lang="ru-RU" dirty="0"/>
              <a:t>21. Стороны основания правильной четырехугольной пирамиды равны 10, боковые ребра равны 13. Найдите площадь поверхности этой пирамиды. </a:t>
            </a:r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28262" y="2086377"/>
            <a:ext cx="3115326" cy="3277491"/>
          </a:xfrm>
          <a:prstGeom prst="rect">
            <a:avLst/>
          </a:prstGeom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486150" y="1825625"/>
            <a:ext cx="5541940" cy="4858510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sz="2600" dirty="0" smtClean="0"/>
              <a:t>                         Решение</a:t>
            </a:r>
            <a:r>
              <a:rPr lang="ru-RU" sz="2600" dirty="0"/>
              <a:t>.</a:t>
            </a:r>
          </a:p>
          <a:p>
            <a:pPr marL="0" indent="0">
              <a:buNone/>
            </a:pPr>
            <a:r>
              <a:rPr lang="ru-RU" sz="2600" dirty="0" smtClean="0"/>
              <a:t>    Площадь </a:t>
            </a:r>
            <a:r>
              <a:rPr lang="ru-RU" sz="2600" dirty="0"/>
              <a:t>пирамиды равна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 smtClean="0"/>
              <a:t> </a:t>
            </a:r>
            <a:endParaRPr lang="ru-RU" dirty="0"/>
          </a:p>
          <a:p>
            <a:pPr marL="0" indent="0">
              <a:buNone/>
            </a:pPr>
            <a:r>
              <a:rPr lang="ru-RU" dirty="0" smtClean="0"/>
              <a:t>    </a:t>
            </a:r>
            <a:r>
              <a:rPr lang="ru-RU" sz="2600" dirty="0" smtClean="0"/>
              <a:t>Полупериметр </a:t>
            </a:r>
            <a:r>
              <a:rPr lang="ru-RU" sz="2600" dirty="0"/>
              <a:t>основания p = 20, апофему h найдем по теореме Пифагора: </a:t>
            </a:r>
            <a:endParaRPr lang="ru-RU" sz="2600" dirty="0" smtClean="0"/>
          </a:p>
          <a:p>
            <a:pPr marL="0" indent="0">
              <a:buNone/>
            </a:pPr>
            <a:r>
              <a:rPr lang="ru-RU" dirty="0" smtClean="0"/>
              <a:t> 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sz="2600" dirty="0" smtClean="0"/>
              <a:t>   Тогда </a:t>
            </a:r>
            <a:r>
              <a:rPr lang="ru-RU" sz="2600" dirty="0"/>
              <a:t>площадь поверхности пирамиды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 smtClean="0"/>
              <a:t> </a:t>
            </a:r>
            <a:endParaRPr lang="ru-RU" dirty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 smtClean="0"/>
              <a:t>                         </a:t>
            </a:r>
          </a:p>
          <a:p>
            <a:pPr marL="0" indent="0">
              <a:buNone/>
            </a:pPr>
            <a:r>
              <a:rPr lang="ru-RU" dirty="0"/>
              <a:t> </a:t>
            </a:r>
            <a:r>
              <a:rPr lang="ru-RU" dirty="0" smtClean="0"/>
              <a:t>                            </a:t>
            </a:r>
            <a:r>
              <a:rPr lang="ru-RU" sz="2600" dirty="0" smtClean="0"/>
              <a:t>Ответ</a:t>
            </a:r>
            <a:r>
              <a:rPr lang="ru-RU" sz="2600" dirty="0"/>
              <a:t>: 340.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0" y="2697718"/>
            <a:ext cx="2924364" cy="38636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0" y="4038339"/>
            <a:ext cx="2542670" cy="38039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44471" y="5384416"/>
            <a:ext cx="3009405" cy="3343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664542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596980"/>
          </a:xfrm>
        </p:spPr>
        <p:txBody>
          <a:bodyPr/>
          <a:lstStyle/>
          <a:p>
            <a:r>
              <a:rPr lang="ru-RU" dirty="0" smtClean="0"/>
              <a:t>№ 22</a:t>
            </a:r>
            <a:r>
              <a:rPr lang="ru-RU" dirty="0"/>
              <a:t>. Объем параллелепипеда </a:t>
            </a:r>
            <a:r>
              <a:rPr lang="en-US" dirty="0"/>
              <a:t>ABCDA₁B₁C₁D₁</a:t>
            </a:r>
            <a:r>
              <a:rPr lang="ru-RU" dirty="0" smtClean="0"/>
              <a:t> </a:t>
            </a:r>
            <a:r>
              <a:rPr lang="ru-RU" dirty="0"/>
              <a:t>равен 9. Найдите объем треугольной пирамиды </a:t>
            </a:r>
            <a:r>
              <a:rPr lang="ru-RU" dirty="0" smtClean="0"/>
              <a:t>ABCA</a:t>
            </a:r>
            <a:r>
              <a:rPr lang="ru-RU" dirty="0">
                <a:latin typeface="Cambria Math" panose="02040503050406030204" pitchFamily="18" charset="0"/>
                <a:ea typeface="Cambria Math" panose="02040503050406030204" pitchFamily="18" charset="0"/>
              </a:rPr>
              <a:t>₁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27543" y="2034863"/>
            <a:ext cx="3234888" cy="2804632"/>
          </a:xfrm>
          <a:prstGeom prst="rect">
            <a:avLst/>
          </a:prstGeom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486150" y="1825625"/>
            <a:ext cx="5541940" cy="4910026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 smtClean="0"/>
              <a:t>                              Решение</a:t>
            </a:r>
            <a:r>
              <a:rPr lang="ru-RU" dirty="0"/>
              <a:t>.</a:t>
            </a:r>
          </a:p>
          <a:p>
            <a:pPr marL="0" indent="0">
              <a:buNone/>
            </a:pPr>
            <a:r>
              <a:rPr lang="ru-RU" dirty="0" smtClean="0"/>
              <a:t>   Объем </a:t>
            </a:r>
            <a:r>
              <a:rPr lang="ru-RU" dirty="0"/>
              <a:t>параллелепипеда равен V=</a:t>
            </a:r>
            <a:r>
              <a:rPr lang="ru-RU" dirty="0" err="1"/>
              <a:t>Sh</a:t>
            </a:r>
            <a:r>
              <a:rPr lang="ru-RU" dirty="0"/>
              <a:t> , где S – площадь основания, h – высота. Объем пирамиды равен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 smtClean="0"/>
              <a:t> </a:t>
            </a:r>
            <a:endParaRPr lang="ru-RU" dirty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/>
              <a:t>г</a:t>
            </a:r>
            <a:r>
              <a:rPr lang="ru-RU" dirty="0" smtClean="0"/>
              <a:t>де        – </a:t>
            </a:r>
            <a:r>
              <a:rPr lang="ru-RU" dirty="0"/>
              <a:t>площадь основания пирамиды, по построению равная половине площади основания параллелепипеда. Тогда объем пирамиды в 6 раз меньше объема параллелепипеда.</a:t>
            </a:r>
          </a:p>
          <a:p>
            <a:pPr marL="0" indent="0">
              <a:buNone/>
            </a:pPr>
            <a:r>
              <a:rPr lang="ru-RU" dirty="0"/>
              <a:t> </a:t>
            </a:r>
            <a:r>
              <a:rPr lang="ru-RU" dirty="0" smtClean="0"/>
              <a:t>                         </a:t>
            </a:r>
            <a:r>
              <a:rPr lang="en-US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V</a:t>
            </a:r>
            <a:r>
              <a:rPr lang="ru-RU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 = 9 : 6 = 1,5</a:t>
            </a:r>
            <a:endParaRPr lang="ru-RU" dirty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 smtClean="0"/>
              <a:t>                              Ответ</a:t>
            </a:r>
            <a:r>
              <a:rPr lang="ru-RU" dirty="0"/>
              <a:t>: 1,5.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87984" y="3044129"/>
            <a:ext cx="1673632" cy="78610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44022" y="4185634"/>
            <a:ext cx="269328" cy="2188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151583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596980"/>
          </a:xfrm>
        </p:spPr>
        <p:txBody>
          <a:bodyPr>
            <a:normAutofit/>
          </a:bodyPr>
          <a:lstStyle/>
          <a:p>
            <a:r>
              <a:rPr lang="ru-RU" dirty="0" smtClean="0"/>
              <a:t>№ 23</a:t>
            </a:r>
            <a:r>
              <a:rPr lang="ru-RU" dirty="0"/>
              <a:t>. В правильной четырехугольной пирамиде высота равна 6, боковое ребро равно 10. Найдите ее объем.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486150" y="1596980"/>
            <a:ext cx="5516182" cy="5164427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ru-RU" sz="2400" dirty="0"/>
              <a:t>Решение</a:t>
            </a:r>
            <a:r>
              <a:rPr lang="ru-RU" sz="2400" dirty="0" smtClean="0"/>
              <a:t>.</a:t>
            </a:r>
            <a:endParaRPr lang="ru-RU" sz="2400" dirty="0"/>
          </a:p>
          <a:p>
            <a:pPr marL="0" indent="0">
              <a:buNone/>
            </a:pPr>
            <a:r>
              <a:rPr lang="ru-RU" sz="2400" dirty="0" smtClean="0"/>
              <a:t>   В </a:t>
            </a:r>
            <a:r>
              <a:rPr lang="ru-RU" sz="2400" dirty="0"/>
              <a:t>основании правильной четырехугольной пирамиды лежит квадрат. Пусть его центр — точка О, по теореме Пифагора находим </a:t>
            </a:r>
            <a:r>
              <a:rPr lang="ru-RU" sz="2400" dirty="0" smtClean="0"/>
              <a:t> 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sz="2400" dirty="0" smtClean="0"/>
              <a:t> Тогда </a:t>
            </a:r>
            <a:r>
              <a:rPr lang="ru-RU" sz="2400" dirty="0"/>
              <a:t>длина диагонали основания равна 16. Площадь квадрата равна половине произведения его диагоналей, поэтому она равна 128. Следовательно, для объема пирамиды имеем</a:t>
            </a:r>
            <a:r>
              <a:rPr lang="ru-RU" sz="2400" dirty="0" smtClean="0"/>
              <a:t>:</a:t>
            </a:r>
            <a:endParaRPr lang="ru-RU" dirty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/>
              <a:t> 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sz="2400" dirty="0"/>
              <a:t>Ответ: 256.</a:t>
            </a:r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9985" y="1742075"/>
            <a:ext cx="3384262" cy="325492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49288" y="3296993"/>
            <a:ext cx="2721214" cy="35657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02009" y="5353578"/>
            <a:ext cx="3858682" cy="6954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663907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596980"/>
          </a:xfrm>
        </p:spPr>
        <p:txBody>
          <a:bodyPr>
            <a:normAutofit/>
          </a:bodyPr>
          <a:lstStyle/>
          <a:p>
            <a:r>
              <a:rPr lang="ru-RU" dirty="0" smtClean="0"/>
              <a:t>№ </a:t>
            </a:r>
            <a:r>
              <a:rPr lang="ru-RU" dirty="0"/>
              <a:t>24. Боковые ребра треугольной пирамиды взаимно перпендикулярны, каждое из них равно 3. Найдите объем пирамиды</a:t>
            </a:r>
            <a:r>
              <a:rPr lang="ru-RU" dirty="0" smtClean="0"/>
              <a:t>. 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36326" y="1797392"/>
            <a:ext cx="3363627" cy="3405673"/>
          </a:xfrm>
          <a:prstGeom prst="rect">
            <a:avLst/>
          </a:prstGeom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486150" y="1596980"/>
            <a:ext cx="5541940" cy="497124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 smtClean="0"/>
              <a:t>                            Решение</a:t>
            </a:r>
            <a:r>
              <a:rPr lang="ru-RU" sz="2400" dirty="0"/>
              <a:t>.</a:t>
            </a:r>
          </a:p>
          <a:p>
            <a:pPr marL="0" indent="0">
              <a:buNone/>
            </a:pPr>
            <a:r>
              <a:rPr lang="ru-RU" sz="2400" dirty="0"/>
              <a:t>Удобно считать треугольник ASB основанием пирамиды, тогда отрезок SC будет являться её высотой. Заметим, что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 smtClean="0"/>
              <a:t> </a:t>
            </a:r>
            <a:endParaRPr lang="ru-RU" dirty="0"/>
          </a:p>
          <a:p>
            <a:pPr marL="0" indent="0">
              <a:buNone/>
            </a:pPr>
            <a:r>
              <a:rPr lang="ru-RU" sz="2400" dirty="0"/>
              <a:t>Поскольку SC=3, далее имеем:</a:t>
            </a:r>
          </a:p>
          <a:p>
            <a:pPr marL="0" indent="0">
              <a:buNone/>
            </a:pPr>
            <a:r>
              <a:rPr lang="ru-RU" dirty="0" smtClean="0"/>
              <a:t> </a:t>
            </a:r>
            <a:endParaRPr lang="ru-RU" dirty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r>
              <a:rPr lang="ru-RU" dirty="0"/>
              <a:t> </a:t>
            </a:r>
            <a:r>
              <a:rPr lang="ru-RU" dirty="0" smtClean="0"/>
              <a:t>                              </a:t>
            </a:r>
            <a:r>
              <a:rPr lang="ru-RU" sz="2400" dirty="0" smtClean="0"/>
              <a:t>Ответ</a:t>
            </a:r>
            <a:r>
              <a:rPr lang="ru-RU" sz="2400" dirty="0"/>
              <a:t>: 4,5.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49503" y="3211689"/>
            <a:ext cx="2215234" cy="57707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15110" y="4554170"/>
            <a:ext cx="3773510" cy="525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011229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342" y="0"/>
            <a:ext cx="9120657" cy="1584101"/>
          </a:xfrm>
        </p:spPr>
        <p:txBody>
          <a:bodyPr>
            <a:noAutofit/>
          </a:bodyPr>
          <a:lstStyle/>
          <a:p>
            <a:r>
              <a:rPr lang="ru-RU" sz="2800" dirty="0" smtClean="0"/>
              <a:t>№ 25</a:t>
            </a:r>
            <a:r>
              <a:rPr lang="ru-RU" sz="2800" dirty="0"/>
              <a:t>. Даны две правильные четырёхугольные пирамиды. Объём первой пирамиды равен 16. У второй пирамиды высота в 2 раза больше, а сторона основания в 1,5 раза больше, чем у первой. Найдите объём второй пирамиды.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17321" y="2146040"/>
            <a:ext cx="3218307" cy="1550991"/>
          </a:xfrm>
          <a:prstGeom prst="rect">
            <a:avLst/>
          </a:prstGeom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404852" y="1809482"/>
            <a:ext cx="5657849" cy="504851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sz="2400" dirty="0" smtClean="0"/>
              <a:t>                     Решение</a:t>
            </a:r>
            <a:r>
              <a:rPr lang="ru-RU" sz="2400" dirty="0"/>
              <a:t>.</a:t>
            </a:r>
          </a:p>
          <a:p>
            <a:pPr marL="0" indent="0">
              <a:buNone/>
            </a:pPr>
            <a:r>
              <a:rPr lang="ru-RU" sz="2400" dirty="0" smtClean="0"/>
              <a:t>   Объём </a:t>
            </a:r>
            <a:r>
              <a:rPr lang="ru-RU" sz="2400" dirty="0"/>
              <a:t>пирамиды вычисляется по формуле </a:t>
            </a:r>
            <a:endParaRPr lang="ru-RU" sz="2400" dirty="0" smtClean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  </a:t>
            </a:r>
          </a:p>
          <a:p>
            <a:pPr marL="0" indent="0">
              <a:buNone/>
            </a:pPr>
            <a:r>
              <a:rPr lang="ru-RU" sz="2400" dirty="0" smtClean="0"/>
              <a:t>Следовательно</a:t>
            </a:r>
            <a:r>
              <a:rPr lang="ru-RU" sz="2400" dirty="0"/>
              <a:t>, отношение объёмов пирамид:</a:t>
            </a:r>
          </a:p>
          <a:p>
            <a:pPr marL="0" indent="0">
              <a:buNone/>
            </a:pPr>
            <a:endParaRPr lang="ru-RU" sz="2400" dirty="0"/>
          </a:p>
          <a:p>
            <a:pPr marL="0" indent="0">
              <a:buNone/>
            </a:pPr>
            <a:r>
              <a:rPr lang="ru-RU" dirty="0"/>
              <a:t> </a:t>
            </a:r>
            <a:r>
              <a:rPr lang="ru-RU" dirty="0" smtClean="0"/>
              <a:t> </a:t>
            </a:r>
            <a:endParaRPr lang="ru-RU" dirty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sz="2400" dirty="0"/>
              <a:t>Значит, объём второй пирамиды</a:t>
            </a:r>
            <a:r>
              <a:rPr lang="ru-RU" sz="2400" dirty="0" smtClean="0"/>
              <a:t>:</a:t>
            </a:r>
          </a:p>
          <a:p>
            <a:pPr marL="0" indent="0">
              <a:buNone/>
            </a:pPr>
            <a:r>
              <a:rPr lang="ru-RU" sz="2400" dirty="0"/>
              <a:t> </a:t>
            </a:r>
            <a:r>
              <a:rPr lang="ru-RU" sz="2400" dirty="0" smtClean="0"/>
              <a:t>                      </a:t>
            </a:r>
            <a:r>
              <a:rPr lang="ru-RU" sz="2400" dirty="0"/>
              <a:t>16 · 4,5 = 72</a:t>
            </a:r>
            <a:r>
              <a:rPr lang="ru-RU" sz="2400" dirty="0" smtClean="0"/>
              <a:t>.</a:t>
            </a:r>
            <a:endParaRPr lang="ru-RU" sz="2400" dirty="0"/>
          </a:p>
          <a:p>
            <a:pPr marL="0" indent="0">
              <a:buNone/>
            </a:pPr>
            <a:r>
              <a:rPr lang="ru-RU" sz="2400" dirty="0" smtClean="0"/>
              <a:t>                                 Ответ</a:t>
            </a:r>
            <a:r>
              <a:rPr lang="ru-RU" sz="2400" dirty="0"/>
              <a:t>: 72.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62837" y="2833353"/>
            <a:ext cx="2577511" cy="54920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93820" y="4406427"/>
            <a:ext cx="4011174" cy="6942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705029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342" y="0"/>
            <a:ext cx="9120657" cy="1532586"/>
          </a:xfrm>
        </p:spPr>
        <p:txBody>
          <a:bodyPr/>
          <a:lstStyle/>
          <a:p>
            <a:r>
              <a:rPr lang="ru-RU" dirty="0"/>
              <a:t>№ 26. Найдите объем многогранника, изображенного на рисунке (все двугранные углы прямые).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218651" y="1705922"/>
            <a:ext cx="3578655" cy="3651689"/>
          </a:xfrm>
          <a:prstGeom prst="rect">
            <a:avLst/>
          </a:prstGeom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966693" y="1825625"/>
            <a:ext cx="4958366" cy="4794116"/>
          </a:xfrm>
        </p:spPr>
        <p:txBody>
          <a:bodyPr/>
          <a:lstStyle/>
          <a:p>
            <a:pPr marL="0" indent="0">
              <a:buNone/>
            </a:pPr>
            <a:r>
              <a:rPr lang="ru-RU" sz="2400" dirty="0" smtClean="0"/>
              <a:t>                       Решение</a:t>
            </a:r>
            <a:r>
              <a:rPr lang="ru-RU" sz="2400" dirty="0"/>
              <a:t>.</a:t>
            </a:r>
          </a:p>
          <a:p>
            <a:pPr marL="0" indent="0">
              <a:buNone/>
            </a:pPr>
            <a:r>
              <a:rPr lang="ru-RU" sz="2400" dirty="0" smtClean="0"/>
              <a:t>   Объем </a:t>
            </a:r>
            <a:r>
              <a:rPr lang="ru-RU" sz="2400" dirty="0"/>
              <a:t>данного многогранника равен сумме объемов параллелепипедов с ребрами 3, 3, 4 и 1, 1, 4: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 smtClean="0"/>
              <a:t> </a:t>
            </a:r>
            <a:endParaRPr lang="ru-RU" dirty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sz="2400" dirty="0" smtClean="0"/>
              <a:t>                         Ответ</a:t>
            </a:r>
            <a:r>
              <a:rPr lang="ru-RU" sz="2400" dirty="0"/>
              <a:t>: 40.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30273" y="4068136"/>
            <a:ext cx="4431205" cy="3090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838313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571223"/>
          </a:xfrm>
        </p:spPr>
        <p:txBody>
          <a:bodyPr/>
          <a:lstStyle/>
          <a:p>
            <a:r>
              <a:rPr lang="ru-RU" dirty="0" smtClean="0"/>
              <a:t>№ 27</a:t>
            </a:r>
            <a:r>
              <a:rPr lang="ru-RU" dirty="0"/>
              <a:t>. Найдите объем многогранника, изображенного на рисунке (все двугранные углы прямые).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67001" y="1899647"/>
            <a:ext cx="3748176" cy="2793227"/>
          </a:xfrm>
          <a:prstGeom prst="rect">
            <a:avLst/>
          </a:prstGeom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018208" y="1825625"/>
            <a:ext cx="4919730" cy="4626690"/>
          </a:xfrm>
        </p:spPr>
        <p:txBody>
          <a:bodyPr/>
          <a:lstStyle/>
          <a:p>
            <a:pPr marL="0" indent="0">
              <a:buNone/>
            </a:pPr>
            <a:r>
              <a:rPr lang="ru-RU" sz="2400" dirty="0" smtClean="0"/>
              <a:t>                    Решение</a:t>
            </a:r>
            <a:r>
              <a:rPr lang="ru-RU" sz="2400" dirty="0"/>
              <a:t>.</a:t>
            </a:r>
          </a:p>
          <a:p>
            <a:pPr marL="0" indent="0">
              <a:buNone/>
            </a:pPr>
            <a:r>
              <a:rPr lang="ru-RU" sz="2400" dirty="0" smtClean="0"/>
              <a:t>  Объем </a:t>
            </a:r>
            <a:r>
              <a:rPr lang="ru-RU" sz="2400" dirty="0"/>
              <a:t>данного многогранника равен разности объемов параллелепипедов с ребрами 3, 3, 4 и 1, 1, 2: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sz="2400" dirty="0" smtClean="0"/>
              <a:t>                    Ответ</a:t>
            </a:r>
            <a:r>
              <a:rPr lang="ru-RU" sz="2400" dirty="0"/>
              <a:t>: 34.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23539" y="4138970"/>
            <a:ext cx="4299554" cy="3477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9977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Заголовок 1"/>
              <p:cNvSpPr>
                <a:spLocks noGrp="1"/>
              </p:cNvSpPr>
              <p:nvPr>
                <p:ph type="title"/>
              </p:nvPr>
            </p:nvSpPr>
            <p:spPr>
              <a:xfrm>
                <a:off x="471487" y="133307"/>
                <a:ext cx="7886700" cy="1325563"/>
              </a:xfrm>
            </p:spPr>
            <p:txBody>
              <a:bodyPr/>
              <a:lstStyle/>
              <a:p>
                <a:r>
                  <a:rPr lang="ru-RU" dirty="0" smtClean="0"/>
                  <a:t>№ 1.   Диагональ куба равна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ru-RU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ru-RU" b="0" i="1" smtClean="0">
                            <a:latin typeface="Cambria Math" panose="02040503050406030204" pitchFamily="18" charset="0"/>
                          </a:rPr>
                          <m:t>12</m:t>
                        </m:r>
                      </m:e>
                    </m:rad>
                  </m:oMath>
                </a14:m>
                <a:r>
                  <a:rPr lang="ru-RU" dirty="0" smtClean="0"/>
                  <a:t> . </a:t>
                </a:r>
                <a:br>
                  <a:rPr lang="ru-RU" dirty="0" smtClean="0"/>
                </a:br>
                <a:r>
                  <a:rPr lang="ru-RU" dirty="0"/>
                  <a:t> </a:t>
                </a:r>
                <a:r>
                  <a:rPr lang="ru-RU" dirty="0" smtClean="0"/>
                  <a:t>                 Найдите его объём.</a:t>
                </a:r>
                <a:endParaRPr lang="ru-RU" dirty="0"/>
              </a:p>
            </p:txBody>
          </p:sp>
        </mc:Choice>
        <mc:Fallback>
          <p:sp>
            <p:nvSpPr>
              <p:cNvPr id="2" name="Заголовок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471487" y="133307"/>
                <a:ext cx="7886700" cy="1325563"/>
              </a:xfrm>
              <a:blipFill rotWithShape="0">
                <a:blip r:embed="rId2"/>
                <a:stretch>
                  <a:fillRect l="-2087" b="-599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Объект 7"/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487" y="2099256"/>
            <a:ext cx="3322750" cy="2702250"/>
          </a:xfrm>
        </p:spPr>
      </p:pic>
      <p:pic>
        <p:nvPicPr>
          <p:cNvPr id="7" name="Объект 4"/>
          <p:cNvPicPr>
            <a:picLocks noGrp="1" noChangeAspect="1"/>
          </p:cNvPicPr>
          <p:nvPr>
            <p:ph sz="half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6237" y="1944710"/>
            <a:ext cx="5241701" cy="3799267"/>
          </a:xfrm>
        </p:spPr>
      </p:pic>
    </p:spTree>
    <p:extLst>
      <p:ext uri="{BB962C8B-B14F-4D97-AF65-F5344CB8AC3E}">
        <p14:creationId xmlns:p14="http://schemas.microsoft.com/office/powerpoint/2010/main" val="15902898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Спасибо за внимание!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555926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107549"/>
            <a:ext cx="7886700" cy="1325563"/>
          </a:xfrm>
        </p:spPr>
        <p:txBody>
          <a:bodyPr/>
          <a:lstStyle/>
          <a:p>
            <a:r>
              <a:rPr lang="ru-RU" dirty="0" smtClean="0"/>
              <a:t>№ 2. Площадь поверхности куба равна 24. Найти объём куба.</a:t>
            </a:r>
            <a:endParaRPr lang="ru-RU" dirty="0"/>
          </a:p>
        </p:txBody>
      </p:sp>
      <p:pic>
        <p:nvPicPr>
          <p:cNvPr id="8" name="Объект 7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113" y="2588653"/>
            <a:ext cx="2470233" cy="2169983"/>
          </a:xfrm>
        </p:spPr>
      </p:pic>
      <p:pic>
        <p:nvPicPr>
          <p:cNvPr id="7" name="Объект 4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9121" y="2021983"/>
            <a:ext cx="6604728" cy="3400023"/>
          </a:xfrm>
        </p:spPr>
      </p:pic>
    </p:spTree>
    <p:extLst>
      <p:ext uri="{BB962C8B-B14F-4D97-AF65-F5344CB8AC3E}">
        <p14:creationId xmlns:p14="http://schemas.microsoft.com/office/powerpoint/2010/main" val="5685373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674253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№ 3. </a:t>
            </a:r>
            <a:r>
              <a:rPr lang="ru-RU" dirty="0"/>
              <a:t>Два ребра прямоугольного параллелепипеда, выходящие из одной вершины, равны 1, 2. Площадь поверхности параллелепипеда равна </a:t>
            </a:r>
            <a:r>
              <a:rPr lang="ru-RU" dirty="0" smtClean="0"/>
              <a:t>16.</a:t>
            </a:r>
            <a:br>
              <a:rPr lang="ru-RU" dirty="0" smtClean="0"/>
            </a:br>
            <a:r>
              <a:rPr lang="ru-RU" dirty="0" smtClean="0"/>
              <a:t>Найдите </a:t>
            </a:r>
            <a:r>
              <a:rPr lang="ru-RU" dirty="0"/>
              <a:t>его диагональ.</a:t>
            </a:r>
            <a:endParaRPr lang="ru-RU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222625" y="2485623"/>
            <a:ext cx="3075672" cy="2044309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7" name="AutoShape 4" descr="S=2(1 умножить на 2 плюс 1 умножить на x плюс 2 умножить на x) = 6x плюс 4."/>
              <p:cNvSpPr>
                <a:spLocks noGrp="1" noChangeAspect="1" noChangeArrowheads="1"/>
              </p:cNvSpPr>
              <p:nvPr>
                <p:ph sz="half" idx="2"/>
              </p:nvPr>
            </p:nvSpPr>
            <p:spPr bwMode="auto">
              <a:xfrm>
                <a:off x="3486150" y="1825625"/>
                <a:ext cx="5464175" cy="4819650"/>
              </a:xfrm>
              <a:prstGeom prst="rect">
                <a:avLst/>
              </a:prstGeom>
              <a:noFill/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rmAutofit fontScale="92500" lnSpcReduction="20000"/>
              </a:bodyPr>
              <a:lstStyle/>
              <a:p>
                <a:pPr marL="0" indent="0">
                  <a:buNone/>
                </a:pPr>
                <a:r>
                  <a:rPr lang="ru-RU" dirty="0" smtClean="0"/>
                  <a:t>Решение.</a:t>
                </a:r>
              </a:p>
              <a:p>
                <a:pPr marL="0" indent="0">
                  <a:buNone/>
                </a:pPr>
                <a:r>
                  <a:rPr lang="ru-RU" dirty="0"/>
                  <a:t>Пусть длина третьего ребра, исходящего из той же вершины, равна x, тогда площадь поверхности параллелепипеда даётся </a:t>
                </a:r>
                <a:r>
                  <a:rPr lang="ru-RU" dirty="0" smtClean="0"/>
                  <a:t>формулой,  </a:t>
                </a:r>
                <a:endParaRPr lang="ru-RU" dirty="0"/>
              </a:p>
              <a:p>
                <a:pPr marL="0" indent="0">
                  <a:buNone/>
                </a:pPr>
                <a:r>
                  <a:rPr lang="ru-RU" dirty="0"/>
                  <a:t> </a:t>
                </a:r>
                <a:endParaRPr lang="ru-RU" dirty="0" smtClean="0"/>
              </a:p>
              <a:p>
                <a:pPr marL="0" indent="0">
                  <a:buNone/>
                </a:pPr>
                <a:r>
                  <a:rPr lang="ru-RU" dirty="0" smtClean="0"/>
                  <a:t>По </a:t>
                </a:r>
                <a:r>
                  <a:rPr lang="ru-RU" dirty="0"/>
                  <a:t>условию площадь поверхности равна 16, тогда </a:t>
                </a:r>
                <a:endParaRPr lang="ru-RU" dirty="0"/>
              </a:p>
              <a:p>
                <a:pPr marL="0" indent="0">
                  <a:buNone/>
                </a:pPr>
                <a:endParaRPr lang="ru-RU" dirty="0" smtClean="0"/>
              </a:p>
              <a:p>
                <a:pPr marL="0" indent="0">
                  <a:buNone/>
                </a:pPr>
                <a:endParaRPr lang="ru-RU" dirty="0"/>
              </a:p>
              <a:p>
                <a:pPr marL="0" indent="0">
                  <a:buNone/>
                </a:pPr>
                <a:r>
                  <a:rPr lang="ru-RU" dirty="0" smtClean="0">
                    <a:ea typeface="Cambria Math" panose="02040503050406030204" pitchFamily="18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ru-RU" sz="19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𝒳</m:t>
                    </m:r>
                    <m:r>
                      <a:rPr lang="ru-RU" sz="19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=2</m:t>
                    </m:r>
                  </m:oMath>
                </a14:m>
                <a:endParaRPr lang="ru-RU" sz="1900" dirty="0" smtClean="0"/>
              </a:p>
              <a:p>
                <a:pPr marL="0" indent="0">
                  <a:buNone/>
                </a:pPr>
                <a:r>
                  <a:rPr lang="ru-RU" dirty="0" smtClean="0"/>
                  <a:t>Длина </a:t>
                </a:r>
                <a:r>
                  <a:rPr lang="ru-RU" dirty="0"/>
                  <a:t>диагонали прямоугольного параллелепипеда равна квадратному корню из суммы квадратов его измерений, поэтому </a:t>
                </a:r>
                <a:r>
                  <a:rPr lang="ru-RU" dirty="0" smtClean="0"/>
                  <a:t> </a:t>
                </a:r>
              </a:p>
              <a:p>
                <a:pPr marL="0" indent="0">
                  <a:buNone/>
                </a:pPr>
                <a:endParaRPr lang="ru-RU" dirty="0"/>
              </a:p>
              <a:p>
                <a:endParaRPr lang="ru-RU" dirty="0"/>
              </a:p>
              <a:p>
                <a:pPr marL="0" indent="0">
                  <a:buNone/>
                </a:pPr>
                <a:r>
                  <a:rPr lang="ru-RU" dirty="0"/>
                  <a:t> </a:t>
                </a:r>
              </a:p>
              <a:p>
                <a:pPr marL="0" indent="0">
                  <a:buNone/>
                </a:pPr>
                <a:r>
                  <a:rPr lang="ru-RU" dirty="0" smtClean="0"/>
                  <a:t>Ответ</a:t>
                </a:r>
                <a:r>
                  <a:rPr lang="ru-RU" dirty="0"/>
                  <a:t>: 3.</a:t>
                </a:r>
              </a:p>
            </p:txBody>
          </p:sp>
        </mc:Choice>
        <mc:Fallback>
          <p:sp>
            <p:nvSpPr>
              <p:cNvPr id="7" name="AutoShape 4" descr="S=2(1 умножить на 2 плюс 1 умножить на x плюс 2 умножить на x) = 6x плюс 4.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2"/>
              </p:nvPr>
            </p:nvSpPr>
            <p:spPr bwMode="auto">
              <a:xfrm>
                <a:off x="3486150" y="1825625"/>
                <a:ext cx="5464175" cy="4819650"/>
              </a:xfrm>
              <a:prstGeom prst="rect">
                <a:avLst/>
              </a:prstGeom>
              <a:blipFill rotWithShape="0">
                <a:blip r:embed="rId3"/>
                <a:stretch>
                  <a:fillRect l="-1116" t="-2149" r="-670"/>
                </a:stretch>
              </a:blipFill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89971" y="2840973"/>
            <a:ext cx="3494401" cy="307251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08699" y="3629073"/>
            <a:ext cx="1362545" cy="254342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08700" y="5213228"/>
            <a:ext cx="3139830" cy="400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44487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Заголовок 1"/>
              <p:cNvSpPr>
                <a:spLocks noGrp="1"/>
              </p:cNvSpPr>
              <p:nvPr>
                <p:ph type="title"/>
              </p:nvPr>
            </p:nvSpPr>
            <p:spPr>
              <a:xfrm>
                <a:off x="0" y="0"/>
                <a:ext cx="9143999" cy="1674254"/>
              </a:xfrm>
            </p:spPr>
            <p:txBody>
              <a:bodyPr>
                <a:normAutofit fontScale="90000"/>
              </a:bodyPr>
              <a:lstStyle/>
              <a:p>
                <a:r>
                  <a:rPr lang="ru-RU" dirty="0" smtClean="0"/>
                  <a:t>№ 4</a:t>
                </a:r>
                <a:r>
                  <a:rPr lang="ru-RU" dirty="0"/>
                  <a:t>. Одна из граней прямоугольного параллелепипеда — квадрат. Диагональ параллелепипеда равна 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ru-RU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ru-RU" b="0" i="1" smtClean="0">
                            <a:latin typeface="Cambria Math" panose="02040503050406030204" pitchFamily="18" charset="0"/>
                          </a:rPr>
                          <m:t>8</m:t>
                        </m:r>
                      </m:e>
                    </m:rad>
                  </m:oMath>
                </a14:m>
                <a:r>
                  <a:rPr lang="ru-RU" dirty="0" smtClean="0"/>
                  <a:t> </a:t>
                </a:r>
                <a:r>
                  <a:rPr lang="ru-RU" dirty="0"/>
                  <a:t>и образует с плоскостью этой грани угол 45°. Найдите объем параллелепипеда.</a:t>
                </a:r>
              </a:p>
            </p:txBody>
          </p:sp>
        </mc:Choice>
        <mc:Fallback>
          <p:sp>
            <p:nvSpPr>
              <p:cNvPr id="2" name="Заголовок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0" y="0"/>
                <a:ext cx="9143999" cy="1674254"/>
              </a:xfrm>
              <a:blipFill rotWithShape="0">
                <a:blip r:embed="rId2"/>
                <a:stretch>
                  <a:fillRect l="-1533" t="-10182" r="-133" b="-1454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248514" y="2318752"/>
            <a:ext cx="2691853" cy="2163096"/>
          </a:xfrm>
          <a:prstGeom prst="rect">
            <a:avLst/>
          </a:prstGeom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142446" y="1825624"/>
            <a:ext cx="5859886" cy="4922906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/>
              <a:t>Решение.</a:t>
            </a:r>
          </a:p>
          <a:p>
            <a:pPr marL="0" indent="0">
              <a:buNone/>
            </a:pPr>
            <a:r>
              <a:rPr lang="ru-RU" dirty="0"/>
              <a:t>Ребро параллелепипеда, лежащее напротив угла в 45°, равно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поскольку </a:t>
            </a:r>
            <a:r>
              <a:rPr lang="ru-RU" dirty="0"/>
              <a:t>образует с заданной диагональю и диагональю одной из граней (эта грань является квадратом по условию) равнобедренный треугольник. Диагональ грани, которая является квадратом, тоже равна 2. Значит, площадь этого квадрата равна половине произведения диагоналей </a:t>
            </a:r>
            <a:r>
              <a:rPr lang="ru-RU" dirty="0" smtClean="0"/>
              <a:t> </a:t>
            </a:r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 </a:t>
            </a:r>
            <a:r>
              <a:rPr lang="ru-RU" dirty="0"/>
              <a:t>Тогда объем параллелепипеда равен </a:t>
            </a:r>
            <a:r>
              <a:rPr lang="ru-RU" dirty="0" smtClean="0"/>
              <a:t> 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/>
              <a:t>Ответ: 4.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81470" y="2480392"/>
            <a:ext cx="1654936" cy="32734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84120" y="4481848"/>
            <a:ext cx="1725773" cy="55515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82603" y="5577979"/>
            <a:ext cx="1902872" cy="2819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65978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07549"/>
            <a:ext cx="9143999" cy="1325563"/>
          </a:xfrm>
        </p:spPr>
        <p:txBody>
          <a:bodyPr>
            <a:normAutofit/>
          </a:bodyPr>
          <a:lstStyle/>
          <a:p>
            <a:r>
              <a:rPr lang="ru-RU" sz="2800" dirty="0" smtClean="0"/>
              <a:t>№ 5. Объём параллелепипеда                          равен 4,5. Найдите объём треугольной пирамиды  </a:t>
            </a:r>
            <a:endParaRPr lang="ru-RU" sz="2800" dirty="0"/>
          </a:p>
        </p:txBody>
      </p:sp>
      <p:pic>
        <p:nvPicPr>
          <p:cNvPr id="12" name="Объект 11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90152" y="2472744"/>
            <a:ext cx="3063076" cy="2223876"/>
          </a:xfrm>
          <a:prstGeom prst="rect">
            <a:avLst/>
          </a:prstGeom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486150" y="1825625"/>
            <a:ext cx="5516182" cy="488426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sz="2400" b="1" dirty="0"/>
              <a:t>Решение</a:t>
            </a:r>
            <a:r>
              <a:rPr lang="ru-RU" sz="2400" b="1" dirty="0" smtClean="0"/>
              <a:t>. </a:t>
            </a:r>
            <a:r>
              <a:rPr lang="ru-RU" sz="2400" dirty="0" smtClean="0"/>
              <a:t>Искомый </a:t>
            </a:r>
            <a:r>
              <a:rPr lang="ru-RU" sz="2400" dirty="0"/>
              <a:t>объем равен разности объемов параллелепипеда и четырех пирамид, основания которых являются гранями данной треугольной пирамиды. Объём каждой из этих пирамид равен одной трети произведения площади основания на высоту, а площадь основания вдвое меньше площади основания параллелепипеда</a:t>
            </a:r>
            <a:r>
              <a:rPr lang="ru-RU" sz="2400" dirty="0" smtClean="0"/>
              <a:t>: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 smtClean="0"/>
              <a:t>Ответ : 1,5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94664" y="468957"/>
            <a:ext cx="1807374" cy="301373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71731" y="875763"/>
            <a:ext cx="1307863" cy="309131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97210" y="5032532"/>
            <a:ext cx="5505122" cy="685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67661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3031" y="120428"/>
            <a:ext cx="7907628" cy="1325563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№ 6</a:t>
            </a:r>
            <a:r>
              <a:rPr lang="ru-RU" dirty="0"/>
              <a:t>. Найдите расстояние между вершинами А и </a:t>
            </a:r>
            <a:r>
              <a:rPr lang="ru-RU" dirty="0" smtClean="0"/>
              <a:t>D</a:t>
            </a:r>
            <a:r>
              <a:rPr lang="ru-RU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₁</a:t>
            </a:r>
            <a:r>
              <a:rPr lang="ru-RU" dirty="0" smtClean="0"/>
              <a:t> </a:t>
            </a:r>
            <a:r>
              <a:rPr lang="ru-RU" dirty="0"/>
              <a:t>прямоугольного параллелепипеда, для которого AB = 5, AD = 4, </a:t>
            </a:r>
            <a:r>
              <a:rPr lang="ru-RU" dirty="0" smtClean="0"/>
              <a:t>AA</a:t>
            </a:r>
            <a:r>
              <a:rPr lang="ru-RU" dirty="0">
                <a:latin typeface="Cambria Math" panose="02040503050406030204" pitchFamily="18" charset="0"/>
                <a:ea typeface="Cambria Math" panose="02040503050406030204" pitchFamily="18" charset="0"/>
              </a:rPr>
              <a:t>₁</a:t>
            </a:r>
            <a:r>
              <a:rPr lang="ru-RU" dirty="0" smtClean="0"/>
              <a:t> </a:t>
            </a:r>
            <a:r>
              <a:rPr lang="ru-RU" dirty="0"/>
              <a:t>= 3.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20829" y="2125015"/>
            <a:ext cx="3168723" cy="2566842"/>
          </a:xfrm>
          <a:prstGeom prst="rect">
            <a:avLst/>
          </a:prstGeom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486150" y="1825624"/>
            <a:ext cx="5516182" cy="489714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800" dirty="0"/>
              <a:t>Решение.</a:t>
            </a:r>
          </a:p>
          <a:p>
            <a:pPr marL="0" indent="0">
              <a:buNone/>
            </a:pPr>
            <a:r>
              <a:rPr lang="ru-RU" sz="2800" dirty="0" smtClean="0"/>
              <a:t>Рассмотрим </a:t>
            </a:r>
            <a:r>
              <a:rPr lang="ru-RU" sz="2800" dirty="0"/>
              <a:t>прямоугольник </a:t>
            </a:r>
            <a:r>
              <a:rPr lang="ru-RU" sz="2800" dirty="0" smtClean="0"/>
              <a:t>AA</a:t>
            </a:r>
            <a:r>
              <a:rPr lang="ru-RU" sz="28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₁</a:t>
            </a:r>
            <a:r>
              <a:rPr lang="ru-RU" sz="2800" dirty="0" smtClean="0"/>
              <a:t>D</a:t>
            </a:r>
            <a:r>
              <a:rPr lang="ru-RU" sz="28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₁</a:t>
            </a:r>
            <a:r>
              <a:rPr lang="ru-RU" sz="2800" dirty="0" smtClean="0"/>
              <a:t>D</a:t>
            </a:r>
            <a:r>
              <a:rPr lang="ru-RU" sz="2800" dirty="0"/>
              <a:t>, в котором </a:t>
            </a:r>
            <a:r>
              <a:rPr lang="ru-RU" sz="2800" dirty="0" smtClean="0"/>
              <a:t>AD</a:t>
            </a:r>
            <a:r>
              <a:rPr lang="ru-RU" sz="28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₁</a:t>
            </a:r>
            <a:r>
              <a:rPr lang="ru-RU" sz="2800" dirty="0" smtClean="0"/>
              <a:t> </a:t>
            </a:r>
            <a:r>
              <a:rPr lang="ru-RU" sz="2800" dirty="0"/>
              <a:t>является диагональю, </a:t>
            </a:r>
            <a:r>
              <a:rPr lang="ru-RU" sz="2800" dirty="0" smtClean="0"/>
              <a:t>A</a:t>
            </a:r>
            <a:r>
              <a:rPr lang="ru-RU" sz="28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₁</a:t>
            </a:r>
            <a:r>
              <a:rPr lang="ru-RU" sz="2800" dirty="0" smtClean="0"/>
              <a:t>D</a:t>
            </a:r>
            <a:r>
              <a:rPr lang="ru-RU" sz="28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₁</a:t>
            </a:r>
            <a:r>
              <a:rPr lang="ru-RU" sz="2800" dirty="0" smtClean="0"/>
              <a:t>=AD</a:t>
            </a:r>
            <a:r>
              <a:rPr lang="ru-RU" sz="2800" dirty="0"/>
              <a:t>. По теореме Пифагора</a:t>
            </a:r>
          </a:p>
          <a:p>
            <a:pPr marL="0" indent="0">
              <a:buNone/>
            </a:pPr>
            <a:endParaRPr lang="ru-RU" sz="2800" dirty="0"/>
          </a:p>
          <a:p>
            <a:pPr marL="0" indent="0">
              <a:buNone/>
            </a:pPr>
            <a:r>
              <a:rPr lang="ru-RU" sz="2800" dirty="0" smtClean="0"/>
              <a:t>AD</a:t>
            </a:r>
            <a:r>
              <a:rPr lang="ru-RU" sz="28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₁²</a:t>
            </a:r>
            <a:r>
              <a:rPr lang="ru-RU" sz="2800" dirty="0" smtClean="0"/>
              <a:t> = AA</a:t>
            </a:r>
            <a:r>
              <a:rPr lang="ru-RU" sz="28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₁² +</a:t>
            </a:r>
            <a:r>
              <a:rPr lang="ru-RU" sz="2800" dirty="0" smtClean="0"/>
              <a:t> A</a:t>
            </a:r>
            <a:r>
              <a:rPr lang="ru-RU" sz="28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₁</a:t>
            </a:r>
            <a:r>
              <a:rPr lang="ru-RU" sz="2800" dirty="0" smtClean="0"/>
              <a:t>D</a:t>
            </a:r>
            <a:r>
              <a:rPr lang="ru-RU" sz="28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₁²</a:t>
            </a:r>
            <a:r>
              <a:rPr lang="ru-RU" sz="2800" dirty="0" smtClean="0"/>
              <a:t> = 9 </a:t>
            </a:r>
            <a:r>
              <a:rPr lang="ru-RU" sz="2800" dirty="0"/>
              <a:t>+</a:t>
            </a:r>
            <a:r>
              <a:rPr lang="ru-RU" sz="2800" dirty="0" smtClean="0"/>
              <a:t> 16 = 25</a:t>
            </a:r>
            <a:r>
              <a:rPr lang="ru-RU" sz="2800" dirty="0"/>
              <a:t>.</a:t>
            </a:r>
          </a:p>
          <a:p>
            <a:pPr marL="0" indent="0">
              <a:buNone/>
            </a:pPr>
            <a:endParaRPr lang="ru-RU" sz="2800" dirty="0"/>
          </a:p>
          <a:p>
            <a:pPr marL="0" indent="0">
              <a:buNone/>
            </a:pPr>
            <a:r>
              <a:rPr lang="ru-RU" sz="2800" dirty="0"/>
              <a:t>Значит, </a:t>
            </a:r>
            <a:r>
              <a:rPr lang="ru-RU" sz="2800" dirty="0" smtClean="0"/>
              <a:t>AD</a:t>
            </a:r>
            <a:r>
              <a:rPr lang="ru-RU" sz="2800" dirty="0">
                <a:latin typeface="Cambria Math" panose="02040503050406030204" pitchFamily="18" charset="0"/>
                <a:ea typeface="Cambria Math" panose="02040503050406030204" pitchFamily="18" charset="0"/>
              </a:rPr>
              <a:t>₁</a:t>
            </a:r>
            <a:r>
              <a:rPr lang="ru-RU" sz="2800" dirty="0" smtClean="0"/>
              <a:t> </a:t>
            </a:r>
            <a:r>
              <a:rPr lang="ru-RU" sz="2800" dirty="0"/>
              <a:t>= 5</a:t>
            </a:r>
            <a:r>
              <a:rPr lang="ru-RU" sz="2800" dirty="0" smtClean="0"/>
              <a:t>.</a:t>
            </a:r>
            <a:endParaRPr lang="ru-RU" sz="2800" dirty="0"/>
          </a:p>
          <a:p>
            <a:pPr marL="0" indent="0">
              <a:buNone/>
            </a:pPr>
            <a:r>
              <a:rPr lang="ru-RU" sz="2800" dirty="0" smtClean="0"/>
              <a:t>                           Ответ</a:t>
            </a:r>
            <a:r>
              <a:rPr lang="ru-RU" sz="2800" dirty="0"/>
              <a:t>: 5.</a:t>
            </a:r>
          </a:p>
        </p:txBody>
      </p:sp>
    </p:spTree>
    <p:extLst>
      <p:ext uri="{BB962C8B-B14F-4D97-AF65-F5344CB8AC3E}">
        <p14:creationId xmlns:p14="http://schemas.microsoft.com/office/powerpoint/2010/main" val="31516315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532586"/>
          </a:xfrm>
        </p:spPr>
        <p:txBody>
          <a:bodyPr/>
          <a:lstStyle/>
          <a:p>
            <a:r>
              <a:rPr lang="ru-RU" dirty="0" smtClean="0"/>
              <a:t>№ </a:t>
            </a:r>
            <a:r>
              <a:rPr lang="ru-RU" dirty="0"/>
              <a:t>7. Найдите угол </a:t>
            </a:r>
            <a:r>
              <a:rPr lang="ru-RU" dirty="0" smtClean="0"/>
              <a:t>ABD</a:t>
            </a:r>
            <a:r>
              <a:rPr lang="ru-RU" dirty="0">
                <a:latin typeface="Cambria Math" panose="02040503050406030204" pitchFamily="18" charset="0"/>
                <a:ea typeface="Cambria Math" panose="02040503050406030204" pitchFamily="18" charset="0"/>
              </a:rPr>
              <a:t>₁</a:t>
            </a:r>
            <a:r>
              <a:rPr lang="ru-RU" dirty="0" smtClean="0"/>
              <a:t> </a:t>
            </a:r>
            <a:r>
              <a:rPr lang="ru-RU" dirty="0"/>
              <a:t>прямоугольного параллелепипеда, для которого AB=5, AD=4, </a:t>
            </a:r>
            <a:r>
              <a:rPr lang="ru-RU" dirty="0" smtClean="0"/>
              <a:t>AA</a:t>
            </a:r>
            <a:r>
              <a:rPr lang="ru-RU" dirty="0">
                <a:latin typeface="Cambria Math" panose="02040503050406030204" pitchFamily="18" charset="0"/>
                <a:ea typeface="Cambria Math" panose="02040503050406030204" pitchFamily="18" charset="0"/>
              </a:rPr>
              <a:t>₁</a:t>
            </a:r>
            <a:r>
              <a:rPr lang="ru-RU" dirty="0" smtClean="0"/>
              <a:t>=3</a:t>
            </a:r>
            <a:r>
              <a:rPr lang="ru-RU" dirty="0"/>
              <a:t>. Дайте ответ в градусах. 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75847" y="2550017"/>
            <a:ext cx="3348491" cy="2232327"/>
          </a:xfrm>
          <a:prstGeom prst="rect">
            <a:avLst/>
          </a:prstGeom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486150" y="1825624"/>
            <a:ext cx="5567698" cy="474260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800" dirty="0"/>
              <a:t>Решение.</a:t>
            </a:r>
          </a:p>
          <a:p>
            <a:pPr marL="0" indent="0">
              <a:buNone/>
            </a:pPr>
            <a:r>
              <a:rPr lang="ru-RU" sz="2800" dirty="0"/>
              <a:t>В прямоугольнике </a:t>
            </a:r>
            <a:r>
              <a:rPr lang="ru-RU" sz="2800" dirty="0" smtClean="0"/>
              <a:t>AA</a:t>
            </a:r>
            <a:r>
              <a:rPr lang="ru-RU" sz="28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₁</a:t>
            </a:r>
            <a:r>
              <a:rPr lang="ru-RU" sz="2800" dirty="0" smtClean="0"/>
              <a:t>D</a:t>
            </a:r>
            <a:r>
              <a:rPr lang="ru-RU" sz="28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₁</a:t>
            </a:r>
            <a:r>
              <a:rPr lang="ru-RU" sz="2800" dirty="0" smtClean="0"/>
              <a:t>D </a:t>
            </a:r>
            <a:r>
              <a:rPr lang="ru-RU" sz="2800" dirty="0"/>
              <a:t>отрезок </a:t>
            </a:r>
            <a:r>
              <a:rPr lang="ru-RU" sz="2800" dirty="0" smtClean="0"/>
              <a:t>AD</a:t>
            </a:r>
            <a:r>
              <a:rPr lang="ru-RU" sz="2800" dirty="0">
                <a:latin typeface="Cambria Math" panose="02040503050406030204" pitchFamily="18" charset="0"/>
                <a:ea typeface="Cambria Math" panose="02040503050406030204" pitchFamily="18" charset="0"/>
              </a:rPr>
              <a:t>₁</a:t>
            </a:r>
            <a:r>
              <a:rPr lang="ru-RU" sz="2800" dirty="0" smtClean="0"/>
              <a:t> </a:t>
            </a:r>
            <a:r>
              <a:rPr lang="ru-RU" sz="2800" dirty="0"/>
              <a:t>является диагональю, </a:t>
            </a:r>
            <a:r>
              <a:rPr lang="ru-RU" sz="2800" dirty="0" smtClean="0"/>
              <a:t>A</a:t>
            </a:r>
            <a:r>
              <a:rPr lang="ru-RU" sz="28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₁</a:t>
            </a:r>
            <a:r>
              <a:rPr lang="ru-RU" sz="2800" dirty="0" smtClean="0"/>
              <a:t>D</a:t>
            </a:r>
            <a:r>
              <a:rPr lang="ru-RU" sz="28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₁</a:t>
            </a:r>
            <a:r>
              <a:rPr lang="ru-RU" sz="2800" dirty="0" smtClean="0"/>
              <a:t>=AD</a:t>
            </a:r>
            <a:r>
              <a:rPr lang="ru-RU" sz="2800" dirty="0"/>
              <a:t>. По теореме Пифагора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 smtClean="0"/>
              <a:t> </a:t>
            </a:r>
            <a:endParaRPr lang="ru-RU" dirty="0"/>
          </a:p>
          <a:p>
            <a:pPr marL="0" indent="0">
              <a:buNone/>
            </a:pPr>
            <a:r>
              <a:rPr lang="ru-RU" sz="2800" dirty="0"/>
              <a:t>Прямоугольный треугольник </a:t>
            </a:r>
            <a:r>
              <a:rPr lang="ru-RU" sz="2800" dirty="0" smtClean="0"/>
              <a:t>ABD</a:t>
            </a:r>
            <a:r>
              <a:rPr lang="ru-RU" sz="2800" dirty="0">
                <a:latin typeface="Cambria Math" panose="02040503050406030204" pitchFamily="18" charset="0"/>
                <a:ea typeface="Cambria Math" panose="02040503050406030204" pitchFamily="18" charset="0"/>
              </a:rPr>
              <a:t>₁</a:t>
            </a:r>
            <a:r>
              <a:rPr lang="ru-RU" sz="2800" dirty="0" smtClean="0"/>
              <a:t> </a:t>
            </a:r>
            <a:r>
              <a:rPr lang="ru-RU" sz="2800" dirty="0"/>
              <a:t>равнобедренный: </a:t>
            </a:r>
            <a:r>
              <a:rPr lang="ru-RU" sz="2800" dirty="0" smtClean="0"/>
              <a:t>AB=AD</a:t>
            </a:r>
            <a:r>
              <a:rPr lang="ru-RU" sz="2800" dirty="0">
                <a:latin typeface="Cambria Math" panose="02040503050406030204" pitchFamily="18" charset="0"/>
                <a:ea typeface="Cambria Math" panose="02040503050406030204" pitchFamily="18" charset="0"/>
              </a:rPr>
              <a:t>₁</a:t>
            </a:r>
            <a:r>
              <a:rPr lang="ru-RU" sz="2800" dirty="0" smtClean="0"/>
              <a:t>=5</a:t>
            </a:r>
            <a:r>
              <a:rPr lang="ru-RU" sz="2800" dirty="0"/>
              <a:t>, значит, его острые углы равны </a:t>
            </a:r>
            <a:r>
              <a:rPr lang="ru-RU" sz="2800" dirty="0" smtClean="0"/>
              <a:t>45</a:t>
            </a:r>
            <a:r>
              <a:rPr lang="ru-RU" sz="28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°</a:t>
            </a:r>
            <a:r>
              <a:rPr lang="ru-RU" sz="2800" dirty="0" smtClean="0"/>
              <a:t> </a:t>
            </a:r>
            <a:endParaRPr lang="ru-RU" sz="2800" dirty="0"/>
          </a:p>
          <a:p>
            <a:pPr marL="0" indent="0">
              <a:buNone/>
            </a:pPr>
            <a:r>
              <a:rPr lang="ru-RU" sz="2800" dirty="0"/>
              <a:t> </a:t>
            </a:r>
          </a:p>
          <a:p>
            <a:pPr marL="0" indent="0">
              <a:buNone/>
            </a:pPr>
            <a:r>
              <a:rPr lang="ru-RU" sz="2800" dirty="0" smtClean="0"/>
              <a:t>                       Ответ</a:t>
            </a:r>
            <a:r>
              <a:rPr lang="ru-RU" sz="2800" dirty="0"/>
              <a:t>: 45.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68185" y="3615752"/>
            <a:ext cx="5403627" cy="645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510672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538</TotalTime>
  <Words>1652</Words>
  <Application>Microsoft Office PowerPoint</Application>
  <PresentationFormat>Экран (4:3)</PresentationFormat>
  <Paragraphs>246</Paragraphs>
  <Slides>30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5" baseType="lpstr">
      <vt:lpstr>Arial</vt:lpstr>
      <vt:lpstr>Calibri</vt:lpstr>
      <vt:lpstr>Calibri Light</vt:lpstr>
      <vt:lpstr>Cambria Math</vt:lpstr>
      <vt:lpstr>Тема Office</vt:lpstr>
      <vt:lpstr>Решение стереометрических задач на ЕГЭ</vt:lpstr>
      <vt:lpstr>План занятия</vt:lpstr>
      <vt:lpstr>№ 1.   Диагональ куба равна √12 .                    Найдите его объём.</vt:lpstr>
      <vt:lpstr>№ 2. Площадь поверхности куба равна 24. Найти объём куба.</vt:lpstr>
      <vt:lpstr>№ 3. Два ребра прямоугольного параллелепипеда, выходящие из одной вершины, равны 1, 2. Площадь поверхности параллелепипеда равна 16. Найдите его диагональ.</vt:lpstr>
      <vt:lpstr>№ 4. Одна из граней прямоугольного параллелепипеда — квадрат. Диагональ параллелепипеда равна  √8 и образует с плоскостью этой грани угол 45°. Найдите объем параллелепипеда.</vt:lpstr>
      <vt:lpstr>№ 5. Объём параллелепипеда                          равен 4,5. Найдите объём треугольной пирамиды  </vt:lpstr>
      <vt:lpstr>№ 6. Найдите расстояние между вершинами А и D₁ прямоугольного параллелепипеда, для которого AB = 5, AD = 4, AA₁ = 3.</vt:lpstr>
      <vt:lpstr>№ 7. Найдите угол ABD₁ прямоугольного параллелепипеда, для которого AB=5, AD=4, AA₁=3. Дайте ответ в градусах. </vt:lpstr>
      <vt:lpstr>№ 8. В прямоугольном параллелепипеде ABCDA₁B₁C₁D₁ известны длины рёбер: AB = 3, AD = 5, AA₁ = 12. Найдите площадь сечения параллелепипеда плоскостью, проходящей через точки A, B и C₁.</vt:lpstr>
      <vt:lpstr>№ 9. В прямоугольный параллелепипед вписана сфера с радиусом 4. Найдите объём параллелепипеда.</vt:lpstr>
      <vt:lpstr>№ 10. В сосуд, имеющий форму правильной треугольной призмы, налили 2300 см³  воды и погрузили в воду деталь. При этом уровень воды поднялся с отметки 25 см до отметки 27 см. Найдите объем детали. Ответ выразите в см³.</vt:lpstr>
      <vt:lpstr>№ 11. В сосуд, имеющий форму правильной треугольной призмы, налили воду. Уровень воды достигает 80 см. На какой высоте будет находиться уровень воды, если ее перелить в другой такой же сосуд, у которого сторона основания в 4 раза больше, чем у первого?  Ответ выразите в см.</vt:lpstr>
      <vt:lpstr>№ 12. Найдите площадь боковой поверхности правильной шестиугольной призмы, сторона основания которой равна 5, а высота — 10.</vt:lpstr>
      <vt:lpstr>№ 13. Через среднюю линию основания треугольной призмы, объем которой равен 32, проведена плоскость, параллельная боковому ребру. Найдите объем отсеченной треугольной призмы.</vt:lpstr>
      <vt:lpstr>№ 14. В правильной шестиугольной призме ABCDEFA₁B₁C₁D₁E₁F₁, все рёбра которой равны 5, найдите угол между прямыми FA и D₁E₁. Ответ дайте в градусах.</vt:lpstr>
      <vt:lpstr>№ 15. Основанием прямой треугольной призмы служит прямоугольный треугольник с катетами 6 и 8, высота призмы равна 10. Найдите площадь ее поверхности.</vt:lpstr>
      <vt:lpstr>№ 16. В правильной шестиугольной призме ABCDEFA₁B₁C₁D₁E₁F₁ все ребра равны 1. Найдите расстояние между точками A и E₁. </vt:lpstr>
      <vt:lpstr>№ 17. В правильной шестиугольной призме ABCDEFA₁B₁C₁D₁E₁F₁ все ребра равны 1. Найдите тангенс угла AD₁D.</vt:lpstr>
      <vt:lpstr>№ 18. В правильной четырехугольной пирамиде SABCD точка O – центр основания, S – вершина, SO=15, BD=16. Найдите боковое ребро SA.</vt:lpstr>
      <vt:lpstr>№ 19. В правильной треугольной пирамиде SABC точка M – середина ребра AB, S – вершина. Известно, что BC = 3, а площадь боковой поверхности пирамиды равна 45. Найдите длину отрезка SM. </vt:lpstr>
      <vt:lpstr>№ 20. В правильной треугольной пирамиде SABC медианы основания ABC пересекаются в точке O. Площадь треугольника ABC равна 2; объем пирамиды равен 5. Найдите длину отрезка OS. </vt:lpstr>
      <vt:lpstr>№ 21. Стороны основания правильной четырехугольной пирамиды равны 10, боковые ребра равны 13. Найдите площадь поверхности этой пирамиды. </vt:lpstr>
      <vt:lpstr>№ 22. Объем параллелепипеда ABCDA₁B₁C₁D₁ равен 9. Найдите объем треугольной пирамиды ABCA₁.</vt:lpstr>
      <vt:lpstr>№ 23. В правильной четырехугольной пирамиде высота равна 6, боковое ребро равно 10. Найдите ее объем.</vt:lpstr>
      <vt:lpstr>№ 24. Боковые ребра треугольной пирамиды взаимно перпендикулярны, каждое из них равно 3. Найдите объем пирамиды. </vt:lpstr>
      <vt:lpstr>№ 25. Даны две правильные четырёхугольные пирамиды. Объём первой пирамиды равен 16. У второй пирамиды высота в 2 раза больше, а сторона основания в 1,5 раза больше, чем у первой. Найдите объём второй пирамиды.</vt:lpstr>
      <vt:lpstr>№ 26. Найдите объем многогранника, изображенного на рисунке (все двугранные углы прямые).</vt:lpstr>
      <vt:lpstr>№ 27. Найдите объем многогранника, изображенного на рисунке (все двугранные углы прямые).</vt:lpstr>
      <vt:lpstr>Спасибо за внимание!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Решение стереометрических задач на ЕГЭ</dc:title>
  <cp:lastModifiedBy>User</cp:lastModifiedBy>
  <cp:revision>38</cp:revision>
  <dcterms:created xsi:type="dcterms:W3CDTF">2014-11-21T11:00:06Z</dcterms:created>
  <dcterms:modified xsi:type="dcterms:W3CDTF">2022-03-13T19:41:44Z</dcterms:modified>
</cp:coreProperties>
</file>