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FA"/>
    <a:srgbClr val="FF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8D0DF-48D5-4684-8096-31748A7D21F7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2C423-004B-4D5F-AD3F-0D2C02146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12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059"/>
          <a:stretch/>
        </p:blipFill>
        <p:spPr>
          <a:xfrm>
            <a:off x="0" y="0"/>
            <a:ext cx="9144000" cy="157330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8337" y="708339"/>
            <a:ext cx="7804597" cy="3300724"/>
          </a:xfrm>
        </p:spPr>
        <p:txBody>
          <a:bodyPr>
            <a:noAutofit/>
          </a:bodyPr>
          <a:lstStyle/>
          <a:p>
            <a:r>
              <a:rPr lang="ru-RU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Решение</a:t>
            </a:r>
            <a:r>
              <a:rPr lang="ru-RU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 </a:t>
            </a:r>
            <a:r>
              <a:rPr lang="ru-RU" sz="66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стереометрических задач на ЕГЭ</a:t>
            </a:r>
            <a:endParaRPr lang="ru-RU" sz="66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9707" y="4539247"/>
            <a:ext cx="5872766" cy="485870"/>
          </a:xfrm>
        </p:spPr>
        <p:txBody>
          <a:bodyPr>
            <a:noAutofit/>
          </a:bodyPr>
          <a:lstStyle/>
          <a:p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Прототип задачи №5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1665" y="330958"/>
            <a:ext cx="8420669" cy="6196084"/>
          </a:xfrm>
          <a:prstGeom prst="rect">
            <a:avLst/>
          </a:prstGeom>
          <a:noFill/>
          <a:ln w="180975">
            <a:solidFill>
              <a:schemeClr val="bg1">
                <a:alpha val="7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22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8</a:t>
            </a:r>
            <a:r>
              <a:rPr lang="ru-RU" dirty="0"/>
              <a:t>. В прямоугольном параллелепипеде </a:t>
            </a:r>
            <a:r>
              <a:rPr lang="ru-RU" dirty="0" smtClean="0"/>
              <a:t>ABCDA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B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C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D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 </a:t>
            </a:r>
            <a:r>
              <a:rPr lang="ru-RU" dirty="0"/>
              <a:t>известны длины рёбер: AB = 3, AD = 5, </a:t>
            </a:r>
            <a:r>
              <a:rPr lang="ru-RU" dirty="0" smtClean="0"/>
              <a:t>AA</a:t>
            </a:r>
            <a:r>
              <a:rPr lang="ru-RU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 </a:t>
            </a:r>
            <a:r>
              <a:rPr lang="ru-RU" dirty="0"/>
              <a:t>= 12. Найдите площадь сечения параллелепипеда плоскостью, проходящей через точки A, B и </a:t>
            </a:r>
            <a:r>
              <a:rPr lang="ru-RU" dirty="0" smtClean="0"/>
              <a:t>C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3188" y="1931748"/>
            <a:ext cx="3268662" cy="2129988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4"/>
            <a:ext cx="5657850" cy="234713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Решение.</a:t>
            </a:r>
          </a:p>
          <a:p>
            <a:pPr marL="0" indent="0">
              <a:buNone/>
            </a:pPr>
            <a:r>
              <a:rPr lang="ru-RU" dirty="0"/>
              <a:t>Сечение пересекает параллельные грани по параллельным отрезкам. Поэтому сечение </a:t>
            </a:r>
            <a:r>
              <a:rPr lang="ru-RU" dirty="0" smtClean="0"/>
              <a:t>ABC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D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/>
              <a:t> — параллелограмм. Кроме того, ребро AB перпендикулярно граням </a:t>
            </a:r>
            <a:r>
              <a:rPr lang="ru-RU" dirty="0" smtClean="0"/>
              <a:t>AA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D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D </a:t>
            </a:r>
            <a:r>
              <a:rPr lang="ru-RU" dirty="0"/>
              <a:t>и </a:t>
            </a:r>
            <a:r>
              <a:rPr lang="ru-RU" dirty="0" smtClean="0"/>
              <a:t>BB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C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C</a:t>
            </a:r>
            <a:r>
              <a:rPr lang="ru-RU" dirty="0"/>
              <a:t>. Поэтому углы </a:t>
            </a:r>
            <a:r>
              <a:rPr lang="ru-RU" dirty="0" smtClean="0"/>
              <a:t>D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AB </a:t>
            </a:r>
            <a:r>
              <a:rPr lang="ru-RU" dirty="0"/>
              <a:t>и </a:t>
            </a:r>
            <a:r>
              <a:rPr lang="ru-RU" dirty="0" smtClean="0"/>
              <a:t>ABC</a:t>
            </a:r>
            <a:r>
              <a:rPr lang="ru-RU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/>
              <a:t> — прямые. Поэтому сечение </a:t>
            </a:r>
            <a:r>
              <a:rPr lang="ru-RU" dirty="0" smtClean="0"/>
              <a:t>ABC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D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/>
              <a:t> — прямоугольник.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7577" y="4061736"/>
            <a:ext cx="86417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                Из </a:t>
            </a:r>
            <a:r>
              <a:rPr lang="ru-RU" sz="2000" dirty="0"/>
              <a:t>прямоугольного треугольника </a:t>
            </a:r>
            <a:r>
              <a:rPr lang="ru-RU" sz="2000" dirty="0" smtClean="0"/>
              <a:t>AD</a:t>
            </a: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000" dirty="0" smtClean="0"/>
              <a:t>D </a:t>
            </a:r>
            <a:r>
              <a:rPr lang="ru-RU" sz="2000" dirty="0"/>
              <a:t>найдем </a:t>
            </a:r>
            <a:r>
              <a:rPr lang="ru-RU" sz="2000" dirty="0" smtClean="0"/>
              <a:t>AD</a:t>
            </a:r>
            <a:r>
              <a:rPr lang="ru-RU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000" dirty="0" smtClean="0"/>
              <a:t>:</a:t>
            </a:r>
            <a:endParaRPr lang="ru-RU" sz="2000" dirty="0"/>
          </a:p>
          <a:p>
            <a:r>
              <a:rPr lang="ru-RU" sz="2000" dirty="0" smtClean="0"/>
              <a:t> </a:t>
            </a:r>
          </a:p>
          <a:p>
            <a:endParaRPr lang="ru-RU" sz="2000" dirty="0"/>
          </a:p>
          <a:p>
            <a:r>
              <a:rPr lang="ru-RU" sz="2000" dirty="0" smtClean="0"/>
              <a:t>                  Тогда </a:t>
            </a:r>
            <a:r>
              <a:rPr lang="ru-RU" sz="2000" dirty="0"/>
              <a:t>площадь прямоугольника </a:t>
            </a:r>
            <a:r>
              <a:rPr lang="ru-RU" sz="2000" dirty="0" smtClean="0"/>
              <a:t>ABC</a:t>
            </a: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000" dirty="0" smtClean="0"/>
              <a:t>D</a:t>
            </a: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000" dirty="0" smtClean="0"/>
              <a:t> </a:t>
            </a:r>
            <a:r>
              <a:rPr lang="ru-RU" sz="2000" dirty="0"/>
              <a:t>равна:</a:t>
            </a:r>
          </a:p>
          <a:p>
            <a:endParaRPr lang="ru-RU" sz="2000" dirty="0"/>
          </a:p>
          <a:p>
            <a:r>
              <a:rPr lang="ru-RU" sz="2000" dirty="0" smtClean="0"/>
              <a:t>                              AB  </a:t>
            </a: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⋅ </a:t>
            </a:r>
            <a:r>
              <a:rPr lang="ru-RU" sz="2000" dirty="0" smtClean="0"/>
              <a:t>AD</a:t>
            </a: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 </a:t>
            </a:r>
            <a:r>
              <a:rPr lang="ru-RU" sz="2000" dirty="0" smtClean="0"/>
              <a:t>= 3  </a:t>
            </a:r>
            <a:r>
              <a:rPr lang="ru-RU" sz="2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⋅ </a:t>
            </a:r>
            <a:r>
              <a:rPr lang="ru-RU" sz="2000" dirty="0" smtClean="0"/>
              <a:t>13 = 39</a:t>
            </a:r>
            <a:r>
              <a:rPr lang="ru-RU" sz="2000" dirty="0"/>
              <a:t>.</a:t>
            </a:r>
          </a:p>
          <a:p>
            <a:endParaRPr lang="ru-RU" sz="2000" dirty="0"/>
          </a:p>
          <a:p>
            <a:r>
              <a:rPr lang="ru-RU" sz="2000" dirty="0" smtClean="0"/>
              <a:t>                                                               Ответ:39</a:t>
            </a:r>
            <a:r>
              <a:rPr lang="ru-RU" sz="2000" dirty="0"/>
              <a:t>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612" y="4533280"/>
            <a:ext cx="5679582" cy="47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91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030" y="1"/>
            <a:ext cx="8950817" cy="1571222"/>
          </a:xfrm>
        </p:spPr>
        <p:txBody>
          <a:bodyPr/>
          <a:lstStyle/>
          <a:p>
            <a:r>
              <a:rPr lang="ru-RU" dirty="0" smtClean="0"/>
              <a:t>№ </a:t>
            </a:r>
            <a:r>
              <a:rPr lang="ru-RU" dirty="0"/>
              <a:t>9. В прямоугольный параллелепипед вписана сфера с радиусом 4. Найдите объём параллелепипеда.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008" y="1970469"/>
            <a:ext cx="3727064" cy="2845214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25025" y="1825625"/>
            <a:ext cx="5228822" cy="4858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                       Решение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/>
              <a:t>Поскольку сфера вписана в прямоугольный параллелепипед, прямоугольный параллелепипед — это куб, ребро которого равно двум радиусам вписанной сферы. Объём куба равен кубу его ребра.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Следовательно</a:t>
            </a:r>
            <a:r>
              <a:rPr lang="ru-RU" sz="2400" dirty="0"/>
              <a:t>,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</a:t>
            </a:r>
          </a:p>
          <a:p>
            <a:pPr marL="0" indent="0">
              <a:buNone/>
            </a:pPr>
            <a:r>
              <a:rPr lang="ru-RU" sz="2400" dirty="0" smtClean="0"/>
              <a:t>    V=8</a:t>
            </a: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³</a:t>
            </a:r>
            <a:r>
              <a:rPr lang="ru-RU" sz="2400" dirty="0" smtClean="0"/>
              <a:t> </a:t>
            </a:r>
            <a:r>
              <a:rPr lang="ru-RU" sz="2400" dirty="0"/>
              <a:t>=512.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                     Ответ</a:t>
            </a:r>
            <a:r>
              <a:rPr lang="ru-RU" sz="2400" dirty="0"/>
              <a:t>: 512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85649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96979"/>
          </a:xfrm>
        </p:spPr>
        <p:txBody>
          <a:bodyPr>
            <a:normAutofit/>
          </a:bodyPr>
          <a:lstStyle/>
          <a:p>
            <a:r>
              <a:rPr lang="ru-RU" sz="2400" dirty="0" smtClean="0"/>
              <a:t>№ </a:t>
            </a:r>
            <a:r>
              <a:rPr lang="ru-RU" sz="2400" dirty="0"/>
              <a:t>10. В сосуд, имеющий форму правильной треугольной призмы, налили </a:t>
            </a:r>
            <a:r>
              <a:rPr lang="ru-RU" sz="2400" dirty="0" smtClean="0"/>
              <a:t>2300 см</a:t>
            </a: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³</a:t>
            </a:r>
            <a:r>
              <a:rPr lang="ru-RU" sz="2400" dirty="0" smtClean="0"/>
              <a:t> </a:t>
            </a:r>
            <a:r>
              <a:rPr lang="ru-RU" sz="2400" dirty="0"/>
              <a:t> воды и погрузили в воду деталь. При этом уровень воды поднялся с отметки 25 см до отметки 27 см. Найдите объем детали. Ответ выразите в </a:t>
            </a:r>
            <a:r>
              <a:rPr lang="ru-RU" sz="2400" dirty="0" smtClean="0"/>
              <a:t>см</a:t>
            </a: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³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91390" y="1825625"/>
            <a:ext cx="2288744" cy="3407302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14412" y="1825625"/>
            <a:ext cx="6362164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 smtClean="0"/>
              <a:t>                         Решение</a:t>
            </a:r>
            <a:r>
              <a:rPr lang="ru-RU" sz="2800" dirty="0"/>
              <a:t>.</a:t>
            </a:r>
          </a:p>
          <a:p>
            <a:pPr marL="0" indent="0">
              <a:buNone/>
            </a:pPr>
            <a:r>
              <a:rPr lang="ru-RU" sz="2800" dirty="0" smtClean="0"/>
              <a:t>  Объём </a:t>
            </a:r>
            <a:r>
              <a:rPr lang="ru-RU" sz="2800" dirty="0"/>
              <a:t>детали равен объёму вытесненной ею жидкости. Объём вытесненной жидкости равен 2/25 исходного объёма: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800" dirty="0" smtClean="0"/>
              <a:t>                          Ответ</a:t>
            </a:r>
            <a:r>
              <a:rPr lang="ru-RU" sz="2800" dirty="0"/>
              <a:t>: 184.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1081" y="4144246"/>
            <a:ext cx="4739426" cy="879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662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82562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№ </a:t>
            </a:r>
            <a:r>
              <a:rPr lang="ru-RU" sz="2400" dirty="0"/>
              <a:t>11. В сосуд, имеющий форму правильной треугольной призмы, налили воду. Уровень воды достигает 80 см. На какой высоте будет находиться уровень воды, если ее перелить в другой такой же сосуд, у которого сторона основания в 4 раза больше, чем у первого?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Ответ </a:t>
            </a:r>
            <a:r>
              <a:rPr lang="ru-RU" sz="2400" dirty="0"/>
              <a:t>выразите в см.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34851" y="1903658"/>
            <a:ext cx="2511379" cy="3738745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26535" y="1825625"/>
            <a:ext cx="6001555" cy="48327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Решение.</a:t>
            </a:r>
          </a:p>
          <a:p>
            <a:pPr marL="0" indent="0">
              <a:buNone/>
            </a:pPr>
            <a:r>
              <a:rPr lang="ru-RU" dirty="0"/>
              <a:t>Объем призмы равен произведению площади ее основания на высоту и выражается через сторону основания а и высоту Н </a:t>
            </a:r>
            <a:r>
              <a:rPr lang="ru-RU" dirty="0" smtClean="0"/>
              <a:t>формулой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Поэтому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а </a:t>
            </a:r>
            <a:r>
              <a:rPr lang="ru-RU" dirty="0"/>
              <a:t>значит, при увеличении стороны а в 4 раза знаменатель увеличится в 16 раз, </a:t>
            </a:r>
            <a:r>
              <a:rPr lang="ru-RU" dirty="0" smtClean="0"/>
              <a:t>то </a:t>
            </a:r>
            <a:r>
              <a:rPr lang="ru-RU" dirty="0"/>
              <a:t>есть высота уменьшится в 16 раз и будет равна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</a:t>
            </a:r>
            <a:r>
              <a:rPr lang="ru-RU" sz="2400" dirty="0" smtClean="0"/>
              <a:t>80 : 16 = 5 </a:t>
            </a:r>
            <a:r>
              <a:rPr lang="ru-RU" sz="2400" dirty="0"/>
              <a:t>см.</a:t>
            </a:r>
          </a:p>
          <a:p>
            <a:pPr marL="0" indent="0">
              <a:buNone/>
            </a:pPr>
            <a:r>
              <a:rPr lang="ru-RU" dirty="0" smtClean="0"/>
              <a:t>               Ответ</a:t>
            </a:r>
            <a:r>
              <a:rPr lang="ru-RU" dirty="0"/>
              <a:t>: 5.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6237" y="3116687"/>
            <a:ext cx="1416073" cy="47423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1592" y="4004848"/>
            <a:ext cx="1407083" cy="640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261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96979"/>
          </a:xfrm>
        </p:spPr>
        <p:txBody>
          <a:bodyPr/>
          <a:lstStyle/>
          <a:p>
            <a:r>
              <a:rPr lang="ru-RU" dirty="0" smtClean="0"/>
              <a:t>№ </a:t>
            </a:r>
            <a:r>
              <a:rPr lang="ru-RU" dirty="0"/>
              <a:t>12. Найдите площадь боковой поверхности правильной шестиугольной призмы, сторона основания которой равна 5, а высота — 10.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04333" y="2176530"/>
            <a:ext cx="2865120" cy="3631842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11908" y="1825625"/>
            <a:ext cx="5490425" cy="485361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</a:t>
            </a:r>
            <a:r>
              <a:rPr lang="ru-RU" sz="2800" dirty="0" smtClean="0"/>
              <a:t>Решение</a:t>
            </a:r>
            <a:r>
              <a:rPr lang="ru-RU" sz="2800" dirty="0"/>
              <a:t>.</a:t>
            </a:r>
          </a:p>
          <a:p>
            <a:pPr marL="0" indent="0">
              <a:buNone/>
            </a:pPr>
            <a:r>
              <a:rPr lang="ru-RU" sz="2800" dirty="0" smtClean="0"/>
              <a:t>  Площадь </a:t>
            </a:r>
            <a:r>
              <a:rPr lang="ru-RU" sz="2800" dirty="0"/>
              <a:t>боковой поверхности призмы равна сумме площадей всех ее боковых граней: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</a:t>
            </a:r>
            <a:r>
              <a:rPr lang="ru-RU" sz="2800" dirty="0" smtClean="0"/>
              <a:t>Ответ</a:t>
            </a:r>
            <a:r>
              <a:rPr lang="ru-RU" sz="2800" dirty="0"/>
              <a:t>: 300.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2451" y="3985639"/>
            <a:ext cx="3670479" cy="516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330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83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</a:t>
            </a:r>
            <a:r>
              <a:rPr lang="ru-RU" dirty="0"/>
              <a:t>13. Через среднюю линию основания треугольной призмы, объем которой равен 32, проведена плоскость, параллельная боковому ребру. Найдите объем отсеченной треугольной призмы.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5195" y="2062010"/>
            <a:ext cx="3237553" cy="2601271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11908" y="1786988"/>
            <a:ext cx="5464667" cy="48842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</a:t>
            </a:r>
            <a:r>
              <a:rPr lang="ru-RU" sz="2800" dirty="0" smtClean="0"/>
              <a:t>Решение</a:t>
            </a:r>
            <a:r>
              <a:rPr lang="ru-RU" sz="2800" dirty="0"/>
              <a:t>.</a:t>
            </a:r>
          </a:p>
          <a:p>
            <a:pPr marL="0" indent="0">
              <a:buNone/>
            </a:pPr>
            <a:r>
              <a:rPr lang="ru-RU" sz="2800" dirty="0"/>
              <a:t>Площадь основания отсеченной части меньше площади основания всей призмы в 4 раза (так как и высота и основание треугольника уменьшились в 2 раза). Высота призмы осталась прежней, следовательно, объем уменьшился в 4 </a:t>
            </a:r>
            <a:r>
              <a:rPr lang="ru-RU" sz="2800" dirty="0" smtClean="0"/>
              <a:t>раза, </a:t>
            </a:r>
            <a:r>
              <a:rPr lang="ru-RU" sz="2800" dirty="0" err="1" smtClean="0"/>
              <a:t>т.е</a:t>
            </a:r>
            <a:r>
              <a:rPr lang="ru-RU" sz="2800" dirty="0" smtClean="0"/>
              <a:t> 32 : 4 = 8</a:t>
            </a:r>
            <a:endParaRPr lang="ru-RU" sz="2800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                      Ответ</a:t>
            </a:r>
            <a:r>
              <a:rPr lang="ru-RU" sz="2800" dirty="0"/>
              <a:t>: 8.</a:t>
            </a:r>
          </a:p>
        </p:txBody>
      </p:sp>
    </p:spTree>
    <p:extLst>
      <p:ext uri="{BB962C8B-B14F-4D97-AF65-F5344CB8AC3E}">
        <p14:creationId xmlns:p14="http://schemas.microsoft.com/office/powerpoint/2010/main" val="3546109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969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14</a:t>
            </a:r>
            <a:r>
              <a:rPr lang="ru-RU" dirty="0"/>
              <a:t>. В правильной шестиугольной призме </a:t>
            </a:r>
            <a:r>
              <a:rPr lang="ru-RU" dirty="0" smtClean="0"/>
              <a:t>ABCDEFA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B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C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D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E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F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, </a:t>
            </a:r>
            <a:r>
              <a:rPr lang="ru-RU" dirty="0"/>
              <a:t>все рёбра которой равны 5, найдите угол между прямыми FA и </a:t>
            </a:r>
            <a:r>
              <a:rPr lang="ru-RU" dirty="0" smtClean="0"/>
              <a:t>D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E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. </a:t>
            </a:r>
            <a:r>
              <a:rPr lang="ru-RU" dirty="0"/>
              <a:t>Ответ дайте в градусах.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96266" y="1738964"/>
            <a:ext cx="2971937" cy="3095768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4"/>
            <a:ext cx="5464667" cy="5032375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            Решение.</a:t>
            </a: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 В </a:t>
            </a:r>
            <a:r>
              <a:rPr lang="ru-RU" sz="2800" dirty="0"/>
              <a:t>силу параллельности прямых AB и </a:t>
            </a:r>
            <a:r>
              <a:rPr lang="ru-RU" sz="2800" dirty="0" smtClean="0"/>
              <a:t>E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D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, </a:t>
            </a:r>
            <a:r>
              <a:rPr lang="ru-RU" sz="2800" dirty="0"/>
              <a:t>угол между FA и </a:t>
            </a:r>
            <a:r>
              <a:rPr lang="ru-RU" sz="2800" dirty="0" smtClean="0"/>
              <a:t>E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D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 </a:t>
            </a:r>
            <a:r>
              <a:rPr lang="ru-RU" sz="2800" dirty="0"/>
              <a:t>равен углу между прямыми FA и AB. </a:t>
            </a:r>
            <a:r>
              <a:rPr lang="ru-RU" sz="2800" dirty="0" smtClean="0"/>
              <a:t> </a:t>
            </a:r>
          </a:p>
          <a:p>
            <a:pPr marL="0" indent="0">
              <a:buNone/>
            </a:pPr>
            <a:r>
              <a:rPr lang="ru-RU" sz="2800" dirty="0" smtClean="0"/>
              <a:t>Угол </a:t>
            </a:r>
            <a:r>
              <a:rPr lang="ru-RU" sz="2800" dirty="0"/>
              <a:t>FAB между смежными сторонами правильного шестиугольника равен 120°. Значит, угол между прямыми FA и AB равен углу, смежному с углом FAB, т. е. 60°.</a:t>
            </a:r>
          </a:p>
          <a:p>
            <a:pPr marL="0" indent="0">
              <a:buNone/>
            </a:pPr>
            <a:r>
              <a:rPr lang="ru-RU" sz="2800" dirty="0" smtClean="0"/>
              <a:t>                Ответ : 60</a:t>
            </a: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698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985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</a:t>
            </a:r>
            <a:r>
              <a:rPr lang="ru-RU" dirty="0"/>
              <a:t>15. Основанием прямой треугольной призмы служит прямоугольный треугольник с катетами 6 и 8, высота призмы равна 10. Найдите площадь ее поверхности.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2112135"/>
            <a:ext cx="3219249" cy="3296992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738648"/>
            <a:ext cx="5438909" cy="4893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 Решение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Третья сторона треугольника в основании равна 10 и его площадь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Площадь </a:t>
            </a:r>
            <a:r>
              <a:rPr lang="ru-RU" dirty="0"/>
              <a:t>боковой поверхности призмы с периметром основания P равна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Полная площадь поверхности: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Ответ</a:t>
            </a:r>
            <a:r>
              <a:rPr lang="ru-RU" dirty="0"/>
              <a:t>: 288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8605" y="2882114"/>
            <a:ext cx="2001592" cy="60805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6384" y="4314425"/>
            <a:ext cx="3170178" cy="25757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2543" y="5241695"/>
            <a:ext cx="3857861" cy="26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3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84101"/>
          </a:xfrm>
        </p:spPr>
        <p:txBody>
          <a:bodyPr/>
          <a:lstStyle/>
          <a:p>
            <a:r>
              <a:rPr lang="ru-RU" dirty="0" smtClean="0"/>
              <a:t>№ </a:t>
            </a:r>
            <a:r>
              <a:rPr lang="ru-RU" dirty="0"/>
              <a:t>16. В правильной шестиугольной призме </a:t>
            </a:r>
            <a:r>
              <a:rPr lang="ru-RU" dirty="0" smtClean="0"/>
              <a:t>ABCDEFA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B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C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D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E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F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 </a:t>
            </a:r>
            <a:r>
              <a:rPr lang="ru-RU" dirty="0"/>
              <a:t>все ребра равны 1. Найдите расстояние между точками A и </a:t>
            </a:r>
            <a:r>
              <a:rPr lang="ru-RU" dirty="0" smtClean="0"/>
              <a:t>E</a:t>
            </a:r>
            <a:r>
              <a:rPr lang="ru-RU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0460" y="1560094"/>
            <a:ext cx="3143653" cy="3274638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700011"/>
            <a:ext cx="5541940" cy="49583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Решение.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Рассмотрим прямоугольный треугольник </a:t>
            </a:r>
            <a:r>
              <a:rPr lang="ru-RU" dirty="0" smtClean="0"/>
              <a:t>AA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E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. </a:t>
            </a:r>
            <a:r>
              <a:rPr lang="ru-RU" dirty="0"/>
              <a:t>По теореме Пифагора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Угол между сторонами правильного шестиугольника равен 120 градусов . По теореме косинусов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Значит,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   Ответ</a:t>
            </a:r>
            <a:r>
              <a:rPr lang="ru-RU" sz="2400" dirty="0"/>
              <a:t>: 2.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4879" y="2772378"/>
            <a:ext cx="2457251" cy="42158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3740" y="4179194"/>
            <a:ext cx="5240632" cy="39924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4236" y="5254580"/>
            <a:ext cx="2267894" cy="31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61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84101"/>
          </a:xfrm>
        </p:spPr>
        <p:txBody>
          <a:bodyPr/>
          <a:lstStyle/>
          <a:p>
            <a:r>
              <a:rPr lang="ru-RU" dirty="0" smtClean="0"/>
              <a:t>№ </a:t>
            </a:r>
            <a:r>
              <a:rPr lang="ru-RU" dirty="0"/>
              <a:t>17. В правильной шестиугольной призме </a:t>
            </a:r>
            <a:r>
              <a:rPr lang="en-US" dirty="0"/>
              <a:t>ABCDEFA₁B₁C₁D₁E₁F₁</a:t>
            </a:r>
            <a:r>
              <a:rPr lang="ru-RU" dirty="0" smtClean="0"/>
              <a:t> </a:t>
            </a:r>
            <a:r>
              <a:rPr lang="ru-RU" dirty="0"/>
              <a:t>все ребра равны 1. Найдите тангенс угла </a:t>
            </a:r>
            <a:r>
              <a:rPr lang="ru-RU" dirty="0" smtClean="0"/>
              <a:t>AD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D</a:t>
            </a:r>
            <a:r>
              <a:rPr lang="ru-RU" dirty="0"/>
              <a:t>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4334" y="1631208"/>
            <a:ext cx="3075384" cy="3203524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4"/>
            <a:ext cx="5554819" cy="48713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                        Решение.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  Рассмотрим </a:t>
            </a:r>
            <a:r>
              <a:rPr lang="ru-RU" sz="2400" dirty="0"/>
              <a:t>прямоугольный треугольник </a:t>
            </a:r>
            <a:r>
              <a:rPr lang="ru-RU" sz="2400" dirty="0" smtClean="0"/>
              <a:t>ADD</a:t>
            </a:r>
            <a:r>
              <a:rPr lang="ru-RU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400" dirty="0" smtClean="0"/>
              <a:t>, </a:t>
            </a:r>
            <a:r>
              <a:rPr lang="ru-RU" sz="2400" dirty="0"/>
              <a:t>катет которого является большей диагональю основания.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  Длина </a:t>
            </a:r>
            <a:r>
              <a:rPr lang="ru-RU" sz="2400" dirty="0"/>
              <a:t>большей диагонали правильного шестиугольника равна его удвоенной стороне: AD=2. Поскольку </a:t>
            </a:r>
            <a:r>
              <a:rPr lang="ru-RU" sz="2400" dirty="0" smtClean="0"/>
              <a:t>DD</a:t>
            </a:r>
            <a:r>
              <a:rPr lang="ru-RU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400" dirty="0" smtClean="0"/>
              <a:t>=1 </a:t>
            </a:r>
            <a:r>
              <a:rPr lang="ru-RU" sz="2400" dirty="0"/>
              <a:t>имеем: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 smtClean="0"/>
              <a:t>                     Ответ</a:t>
            </a:r>
            <a:r>
              <a:rPr lang="ru-RU" sz="2400" dirty="0"/>
              <a:t>: 2</a:t>
            </a:r>
            <a:r>
              <a:rPr lang="ru-RU" dirty="0"/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236" y="4834732"/>
            <a:ext cx="3865274" cy="75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92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3274" y="424197"/>
            <a:ext cx="4897553" cy="795801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План занятия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grpSp>
        <p:nvGrpSpPr>
          <p:cNvPr id="78" name="Group 2"/>
          <p:cNvGrpSpPr>
            <a:grpSpLocks/>
          </p:cNvGrpSpPr>
          <p:nvPr/>
        </p:nvGrpSpPr>
        <p:grpSpPr bwMode="auto">
          <a:xfrm>
            <a:off x="2133600" y="4755110"/>
            <a:ext cx="5105400" cy="555625"/>
            <a:chOff x="1248" y="1440"/>
            <a:chExt cx="3216" cy="350"/>
          </a:xfrm>
        </p:grpSpPr>
        <p:sp>
          <p:nvSpPr>
            <p:cNvPr id="79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0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  <a:contourClr>
                <a:srgbClr val="FF7C80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81" name="Text Box 5"/>
            <p:cNvSpPr txBox="1">
              <a:spLocks noChangeArrowheads="1"/>
            </p:cNvSpPr>
            <p:nvPr/>
          </p:nvSpPr>
          <p:spPr bwMode="gray">
            <a:xfrm>
              <a:off x="2256" y="1482"/>
              <a:ext cx="97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/>
                <a:t>Пирамида</a:t>
              </a:r>
              <a:endParaRPr lang="en-US" sz="2400" dirty="0"/>
            </a:p>
          </p:txBody>
        </p:sp>
        <p:sp>
          <p:nvSpPr>
            <p:cNvPr id="82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4</a:t>
              </a:r>
            </a:p>
          </p:txBody>
        </p:sp>
      </p:grpSp>
      <p:grpSp>
        <p:nvGrpSpPr>
          <p:cNvPr id="83" name="Group 7"/>
          <p:cNvGrpSpPr>
            <a:grpSpLocks/>
          </p:cNvGrpSpPr>
          <p:nvPr/>
        </p:nvGrpSpPr>
        <p:grpSpPr bwMode="auto">
          <a:xfrm>
            <a:off x="2133600" y="2240510"/>
            <a:ext cx="5105400" cy="555625"/>
            <a:chOff x="1248" y="2030"/>
            <a:chExt cx="3216" cy="350"/>
          </a:xfrm>
        </p:grpSpPr>
        <p:sp>
          <p:nvSpPr>
            <p:cNvPr id="84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5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  <a:contourClr>
                <a:srgbClr val="99CC00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86" name="Text Box 10"/>
            <p:cNvSpPr txBox="1">
              <a:spLocks noChangeArrowheads="1"/>
            </p:cNvSpPr>
            <p:nvPr/>
          </p:nvSpPr>
          <p:spPr bwMode="gray">
            <a:xfrm>
              <a:off x="2286" y="2081"/>
              <a:ext cx="40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/>
                <a:t>Куб</a:t>
              </a:r>
              <a:endParaRPr lang="en-US" sz="2400" dirty="0"/>
            </a:p>
          </p:txBody>
        </p:sp>
        <p:sp>
          <p:nvSpPr>
            <p:cNvPr id="87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1</a:t>
              </a:r>
            </a:p>
          </p:txBody>
        </p:sp>
      </p:grpSp>
      <p:grpSp>
        <p:nvGrpSpPr>
          <p:cNvPr id="88" name="Group 12"/>
          <p:cNvGrpSpPr>
            <a:grpSpLocks/>
          </p:cNvGrpSpPr>
          <p:nvPr/>
        </p:nvGrpSpPr>
        <p:grpSpPr bwMode="auto">
          <a:xfrm>
            <a:off x="2133600" y="3078714"/>
            <a:ext cx="5499103" cy="566738"/>
            <a:chOff x="1248" y="2640"/>
            <a:chExt cx="3464" cy="357"/>
          </a:xfrm>
        </p:grpSpPr>
        <p:sp>
          <p:nvSpPr>
            <p:cNvPr id="89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0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  <a:contourClr>
                <a:srgbClr val="0066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1826" y="2706"/>
              <a:ext cx="288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ru-RU" sz="2400" dirty="0" smtClean="0"/>
                <a:t>Прямоугольный параллелепипед</a:t>
              </a:r>
              <a:endParaRPr lang="en-US" sz="2400" dirty="0"/>
            </a:p>
          </p:txBody>
        </p:sp>
        <p:sp>
          <p:nvSpPr>
            <p:cNvPr id="92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2</a:t>
              </a:r>
            </a:p>
          </p:txBody>
        </p:sp>
      </p:grpSp>
      <p:grpSp>
        <p:nvGrpSpPr>
          <p:cNvPr id="93" name="Group 17"/>
          <p:cNvGrpSpPr>
            <a:grpSpLocks/>
          </p:cNvGrpSpPr>
          <p:nvPr/>
        </p:nvGrpSpPr>
        <p:grpSpPr bwMode="auto">
          <a:xfrm>
            <a:off x="2133600" y="3916910"/>
            <a:ext cx="5105400" cy="555625"/>
            <a:chOff x="1248" y="3230"/>
            <a:chExt cx="3216" cy="350"/>
          </a:xfrm>
        </p:grpSpPr>
        <p:sp>
          <p:nvSpPr>
            <p:cNvPr id="94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5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  <a:contourClr>
                <a:srgbClr val="FF9933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96" name="Text Box 20"/>
            <p:cNvSpPr txBox="1">
              <a:spLocks noChangeArrowheads="1"/>
            </p:cNvSpPr>
            <p:nvPr/>
          </p:nvSpPr>
          <p:spPr bwMode="gray">
            <a:xfrm>
              <a:off x="2256" y="3272"/>
              <a:ext cx="74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/>
                <a:t>Призма</a:t>
              </a:r>
              <a:endParaRPr lang="en-US" sz="2400" dirty="0"/>
            </a:p>
          </p:txBody>
        </p:sp>
        <p:sp>
          <p:nvSpPr>
            <p:cNvPr id="97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3</a:t>
              </a:r>
            </a:p>
          </p:txBody>
        </p:sp>
      </p:grpSp>
      <p:grpSp>
        <p:nvGrpSpPr>
          <p:cNvPr id="98" name="Group 22"/>
          <p:cNvGrpSpPr>
            <a:grpSpLocks/>
          </p:cNvGrpSpPr>
          <p:nvPr/>
        </p:nvGrpSpPr>
        <p:grpSpPr bwMode="auto">
          <a:xfrm>
            <a:off x="2133600" y="5615535"/>
            <a:ext cx="5105400" cy="555625"/>
            <a:chOff x="1248" y="3230"/>
            <a:chExt cx="3216" cy="350"/>
          </a:xfrm>
        </p:grpSpPr>
        <p:sp>
          <p:nvSpPr>
            <p:cNvPr id="99" name="Line 23"/>
            <p:cNvSpPr>
              <a:spLocks noChangeShapeType="1"/>
            </p:cNvSpPr>
            <p:nvPr/>
          </p:nvSpPr>
          <p:spPr bwMode="gray">
            <a:xfrm>
              <a:off x="1440" y="35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0" name="Rectangle 24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  <a:contourClr>
                <a:srgbClr val="990099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101" name="Text Box 25"/>
            <p:cNvSpPr txBox="1">
              <a:spLocks noChangeArrowheads="1"/>
            </p:cNvSpPr>
            <p:nvPr/>
          </p:nvSpPr>
          <p:spPr bwMode="gray">
            <a:xfrm>
              <a:off x="1946" y="3255"/>
              <a:ext cx="218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/>
                <a:t>Составной многогранник</a:t>
              </a:r>
              <a:endParaRPr lang="en-US" sz="2400" dirty="0"/>
            </a:p>
          </p:txBody>
        </p:sp>
        <p:sp>
          <p:nvSpPr>
            <p:cNvPr id="102" name="Text Box 26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4252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84101"/>
          </a:xfrm>
        </p:spPr>
        <p:txBody>
          <a:bodyPr/>
          <a:lstStyle/>
          <a:p>
            <a:r>
              <a:rPr lang="ru-RU" dirty="0" smtClean="0"/>
              <a:t>№ </a:t>
            </a:r>
            <a:r>
              <a:rPr lang="ru-RU" dirty="0"/>
              <a:t>18. В правильной четырехугольной пирамиде SABCD точка O – центр основания, S – вершина, SO=15, BD=16. Найдите боковое ребро SA.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4836" y="1825625"/>
            <a:ext cx="3191927" cy="2880519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4"/>
            <a:ext cx="5541940" cy="288051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4400" dirty="0" smtClean="0"/>
              <a:t>                        </a:t>
            </a:r>
            <a:r>
              <a:rPr lang="ru-RU" sz="5900" dirty="0" smtClean="0"/>
              <a:t>Решение</a:t>
            </a:r>
            <a:r>
              <a:rPr lang="ru-RU" sz="5900" dirty="0"/>
              <a:t>.</a:t>
            </a:r>
          </a:p>
          <a:p>
            <a:pPr marL="0" indent="0">
              <a:buNone/>
            </a:pPr>
            <a:r>
              <a:rPr lang="ru-RU" sz="5900" dirty="0" smtClean="0"/>
              <a:t>   В </a:t>
            </a:r>
            <a:r>
              <a:rPr lang="ru-RU" sz="5900" dirty="0"/>
              <a:t>правильной пирамиде вершина проецируется в центр основания, следовательно, SO является высотой пирамиды. тогда по теореме Пифагора</a:t>
            </a:r>
          </a:p>
          <a:p>
            <a:pPr marL="0" indent="0">
              <a:buNone/>
            </a:pPr>
            <a:endParaRPr lang="ru-RU" sz="5900" dirty="0"/>
          </a:p>
          <a:p>
            <a:pPr marL="0" indent="0">
              <a:buNone/>
            </a:pPr>
            <a:endParaRPr lang="ru-RU" sz="5900" dirty="0"/>
          </a:p>
          <a:p>
            <a:pPr marL="0" indent="0">
              <a:buNone/>
            </a:pPr>
            <a:endParaRPr lang="ru-RU" sz="5900" dirty="0"/>
          </a:p>
          <a:p>
            <a:pPr marL="0" indent="0">
              <a:buNone/>
            </a:pPr>
            <a:endParaRPr lang="ru-RU" sz="5900" dirty="0"/>
          </a:p>
        </p:txBody>
      </p:sp>
      <p:sp>
        <p:nvSpPr>
          <p:cNvPr id="7" name="TextBox 6"/>
          <p:cNvSpPr txBox="1"/>
          <p:nvPr/>
        </p:nvSpPr>
        <p:spPr>
          <a:xfrm>
            <a:off x="3326763" y="6113295"/>
            <a:ext cx="1914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Ответ : 17</a:t>
            </a:r>
            <a:endParaRPr lang="ru-RU" sz="28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189" y="4947666"/>
            <a:ext cx="7414207" cy="94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903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22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</a:t>
            </a:r>
            <a:r>
              <a:rPr lang="ru-RU" dirty="0"/>
              <a:t>19. В правильной треугольной пирамиде SABC точка M – середина ребра AB, S – вершина. Известно, что BC = 3, а площадь боковой поверхности пирамиды равна 45. Найдите длину отрезка SM.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2311" y="1742616"/>
            <a:ext cx="2864001" cy="3344539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78051" y="1712890"/>
            <a:ext cx="5937161" cy="50227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/>
              <a:t>Решение.</a:t>
            </a:r>
          </a:p>
          <a:p>
            <a:pPr marL="0" indent="0">
              <a:buNone/>
            </a:pPr>
            <a:r>
              <a:rPr lang="ru-RU" sz="2400" dirty="0" smtClean="0"/>
              <a:t>  Найдем </a:t>
            </a:r>
            <a:r>
              <a:rPr lang="ru-RU" sz="2400" dirty="0"/>
              <a:t>площадь грани SAB: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 smtClean="0"/>
              <a:t>  Отрезок </a:t>
            </a:r>
            <a:r>
              <a:rPr lang="ru-RU" sz="2400" dirty="0"/>
              <a:t>SM является медианой равнобедренного треугольника SAB, проведённой к его основанию, а значит, SM является и его высотой. Тогда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 smtClean="0"/>
              <a:t>                                  Ответ</a:t>
            </a:r>
            <a:r>
              <a:rPr lang="ru-RU" sz="2400" dirty="0"/>
              <a:t>: 10.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6499" y="2719427"/>
            <a:ext cx="3297816" cy="69545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4081" y="5022761"/>
            <a:ext cx="4890646" cy="69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1431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8410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</a:t>
            </a:r>
            <a:r>
              <a:rPr lang="ru-RU" dirty="0"/>
              <a:t>20. В правильной треугольной пирамиде SABC медианы основания ABC пересекаются в точке O. Площадь треугольника ABC равна 2; объем пирамиды равен 5. Найдите длину отрезка OS.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5621" y="1715625"/>
            <a:ext cx="3216264" cy="3320014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4"/>
            <a:ext cx="5516182" cy="4922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      </a:t>
            </a:r>
            <a:r>
              <a:rPr lang="ru-RU" sz="2400" dirty="0" smtClean="0"/>
              <a:t>Решение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 smtClean="0"/>
              <a:t>Отрезок </a:t>
            </a:r>
            <a:r>
              <a:rPr lang="ru-RU" sz="2400" dirty="0"/>
              <a:t>OS </a:t>
            </a:r>
            <a:r>
              <a:rPr lang="ru-RU" sz="2400" dirty="0" smtClean="0"/>
              <a:t>- высота </a:t>
            </a:r>
            <a:r>
              <a:rPr lang="ru-RU" sz="2400" dirty="0"/>
              <a:t>треугольной пирамиды SABC, ее объем выражается формулой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/>
              <a:t>Таким образом,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 smtClean="0"/>
              <a:t>                        Ответ</a:t>
            </a:r>
            <a:r>
              <a:rPr lang="ru-RU" sz="2400" dirty="0"/>
              <a:t>: 7,5.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523" y="3437280"/>
            <a:ext cx="1755056" cy="55517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4977498"/>
            <a:ext cx="2924177" cy="62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2457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969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</a:t>
            </a:r>
            <a:r>
              <a:rPr lang="ru-RU" dirty="0"/>
              <a:t>21. Стороны основания правильной четырехугольной пирамиды равны 10, боковые ребра равны 13. Найдите площадь поверхности этой пирамиды. 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8262" y="2086377"/>
            <a:ext cx="3115326" cy="3277491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5541940" cy="48585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600" dirty="0" smtClean="0"/>
              <a:t>                         Решение</a:t>
            </a:r>
            <a:r>
              <a:rPr lang="ru-RU" sz="2600" dirty="0"/>
              <a:t>.</a:t>
            </a:r>
          </a:p>
          <a:p>
            <a:pPr marL="0" indent="0">
              <a:buNone/>
            </a:pPr>
            <a:r>
              <a:rPr lang="ru-RU" sz="2600" dirty="0" smtClean="0"/>
              <a:t>    Площадь </a:t>
            </a:r>
            <a:r>
              <a:rPr lang="ru-RU" sz="2600" dirty="0"/>
              <a:t>пирамиды равна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sz="2600" dirty="0" smtClean="0"/>
              <a:t>Полупериметр </a:t>
            </a:r>
            <a:r>
              <a:rPr lang="ru-RU" sz="2600" dirty="0"/>
              <a:t>основания p = 20, апофему h найдем по теореме Пифагора: </a:t>
            </a:r>
            <a:endParaRPr lang="ru-RU" sz="2600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600" dirty="0" smtClean="0"/>
              <a:t>   Тогда </a:t>
            </a:r>
            <a:r>
              <a:rPr lang="ru-RU" sz="2600" dirty="0"/>
              <a:t>площадь поверхности пирамиды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</a:t>
            </a:r>
            <a:r>
              <a:rPr lang="ru-RU" sz="2600" dirty="0" smtClean="0"/>
              <a:t>Ответ</a:t>
            </a:r>
            <a:r>
              <a:rPr lang="ru-RU" sz="2600" dirty="0"/>
              <a:t>: 340.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97718"/>
            <a:ext cx="2924364" cy="38636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4038339"/>
            <a:ext cx="2542670" cy="38039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4471" y="5384416"/>
            <a:ext cx="3009405" cy="33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6454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96980"/>
          </a:xfrm>
        </p:spPr>
        <p:txBody>
          <a:bodyPr/>
          <a:lstStyle/>
          <a:p>
            <a:r>
              <a:rPr lang="ru-RU" dirty="0" smtClean="0"/>
              <a:t>№ 22</a:t>
            </a:r>
            <a:r>
              <a:rPr lang="ru-RU" dirty="0"/>
              <a:t>. Объем параллелепипеда </a:t>
            </a:r>
            <a:r>
              <a:rPr lang="en-US" dirty="0"/>
              <a:t>ABCDA₁B₁C₁D₁</a:t>
            </a:r>
            <a:r>
              <a:rPr lang="ru-RU" dirty="0" smtClean="0"/>
              <a:t> </a:t>
            </a:r>
            <a:r>
              <a:rPr lang="ru-RU" dirty="0"/>
              <a:t>равен 9. Найдите объем треугольной пирамиды </a:t>
            </a:r>
            <a:r>
              <a:rPr lang="ru-RU" dirty="0" smtClean="0"/>
              <a:t>ABCA</a:t>
            </a:r>
            <a:r>
              <a:rPr lang="ru-RU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7543" y="2034863"/>
            <a:ext cx="3234888" cy="2804632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5541940" cy="49100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                             Решение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   Объем </a:t>
            </a:r>
            <a:r>
              <a:rPr lang="ru-RU" dirty="0"/>
              <a:t>параллелепипеда равен V=</a:t>
            </a:r>
            <a:r>
              <a:rPr lang="ru-RU" dirty="0" err="1"/>
              <a:t>Sh</a:t>
            </a:r>
            <a:r>
              <a:rPr lang="ru-RU" dirty="0"/>
              <a:t> , где S – площадь основания, h – высота. Объем пирамиды равен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г</a:t>
            </a:r>
            <a:r>
              <a:rPr lang="ru-RU" dirty="0" smtClean="0"/>
              <a:t>де        – </a:t>
            </a:r>
            <a:r>
              <a:rPr lang="ru-RU" dirty="0"/>
              <a:t>площадь основания пирамиды, по построению равная половине площади основания параллелепипеда. Тогда объем пирамиды в 6 раз меньше объема параллелепипеда.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V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= 9 : 6 = 1,5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Ответ</a:t>
            </a:r>
            <a:r>
              <a:rPr lang="ru-RU" dirty="0"/>
              <a:t>: 1,5.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7984" y="3044129"/>
            <a:ext cx="1673632" cy="7861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022" y="4185634"/>
            <a:ext cx="269328" cy="218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158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96980"/>
          </a:xfrm>
        </p:spPr>
        <p:txBody>
          <a:bodyPr>
            <a:normAutofit/>
          </a:bodyPr>
          <a:lstStyle/>
          <a:p>
            <a:r>
              <a:rPr lang="ru-RU" dirty="0" smtClean="0"/>
              <a:t>№ 23</a:t>
            </a:r>
            <a:r>
              <a:rPr lang="ru-RU" dirty="0"/>
              <a:t>. В правильной четырехугольной пирамиде высота равна 6, боковое ребро равно 10. Найдите ее объем.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596980"/>
            <a:ext cx="5516182" cy="51644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dirty="0"/>
              <a:t>Решение</a:t>
            </a:r>
            <a:r>
              <a:rPr lang="ru-RU" sz="2400" dirty="0" smtClean="0"/>
              <a:t>.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   В </a:t>
            </a:r>
            <a:r>
              <a:rPr lang="ru-RU" sz="2400" dirty="0"/>
              <a:t>основании правильной четырехугольной пирамиды лежит квадрат. Пусть его центр — точка О, по теореме Пифагора находим </a:t>
            </a:r>
            <a:r>
              <a:rPr lang="ru-RU" sz="2400" dirty="0" smtClean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 smtClean="0"/>
              <a:t> Тогда </a:t>
            </a:r>
            <a:r>
              <a:rPr lang="ru-RU" sz="2400" dirty="0"/>
              <a:t>длина диагонали основания равна 16. Площадь квадрата равна половине произведения его диагоналей, поэтому она равна 128. Следовательно, для объема пирамиды имеем</a:t>
            </a:r>
            <a:r>
              <a:rPr lang="ru-RU" sz="2400" dirty="0" smtClean="0"/>
              <a:t>: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/>
              <a:t>Ответ: 256.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9985" y="1742075"/>
            <a:ext cx="3384262" cy="325492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9288" y="3296993"/>
            <a:ext cx="2721214" cy="35657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2009" y="5353578"/>
            <a:ext cx="3858682" cy="695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6390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96980"/>
          </a:xfrm>
        </p:spPr>
        <p:txBody>
          <a:bodyPr>
            <a:normAutofit/>
          </a:bodyPr>
          <a:lstStyle/>
          <a:p>
            <a:r>
              <a:rPr lang="ru-RU" dirty="0" smtClean="0"/>
              <a:t>№ </a:t>
            </a:r>
            <a:r>
              <a:rPr lang="ru-RU" dirty="0"/>
              <a:t>24. Боковые ребра треугольной пирамиды взаимно перпендикулярны, каждое из них равно 3. Найдите объем пирамиды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6326" y="1797392"/>
            <a:ext cx="3363627" cy="3405673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596980"/>
            <a:ext cx="5541940" cy="4971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                            Решение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/>
              <a:t>Удобно считать треугольник ASB основанием пирамиды, тогда отрезок SC будет являться её высотой. Заметим, что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sz="2400" dirty="0"/>
              <a:t>Поскольку SC=3, далее имеем: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</a:t>
            </a:r>
            <a:r>
              <a:rPr lang="ru-RU" sz="2400" dirty="0" smtClean="0"/>
              <a:t>Ответ</a:t>
            </a:r>
            <a:r>
              <a:rPr lang="ru-RU" sz="2400" dirty="0"/>
              <a:t>: 4,5.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9503" y="3211689"/>
            <a:ext cx="2215234" cy="57707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5110" y="4554170"/>
            <a:ext cx="3773510" cy="525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1122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42" y="0"/>
            <a:ext cx="9120657" cy="1584101"/>
          </a:xfrm>
        </p:spPr>
        <p:txBody>
          <a:bodyPr>
            <a:noAutofit/>
          </a:bodyPr>
          <a:lstStyle/>
          <a:p>
            <a:r>
              <a:rPr lang="ru-RU" sz="2800" dirty="0" smtClean="0"/>
              <a:t>№ 25</a:t>
            </a:r>
            <a:r>
              <a:rPr lang="ru-RU" sz="2800" dirty="0"/>
              <a:t>. Даны две правильные четырёхугольные пирамиды. Объём первой пирамиды равен 16. У второй пирамиды высота в 2 раза больше, а сторона основания в 1,5 раза больше, чем у первой. Найдите объём второй пирамиды.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7321" y="2146040"/>
            <a:ext cx="3218307" cy="1550991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04852" y="1809482"/>
            <a:ext cx="5657849" cy="50485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                     Решение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 smtClean="0"/>
              <a:t>   Объём </a:t>
            </a:r>
            <a:r>
              <a:rPr lang="ru-RU" sz="2400" dirty="0"/>
              <a:t>пирамиды вычисляется по формуле </a:t>
            </a:r>
            <a:endParaRPr lang="ru-RU" sz="24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</a:t>
            </a:r>
          </a:p>
          <a:p>
            <a:pPr marL="0" indent="0">
              <a:buNone/>
            </a:pPr>
            <a:r>
              <a:rPr lang="ru-RU" sz="2400" dirty="0" smtClean="0"/>
              <a:t>Следовательно</a:t>
            </a:r>
            <a:r>
              <a:rPr lang="ru-RU" sz="2400" dirty="0"/>
              <a:t>, отношение объёмов пирамид: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/>
              <a:t>Значит, объём второй пирамиды</a:t>
            </a:r>
            <a:r>
              <a:rPr lang="ru-RU" sz="2400" dirty="0" smtClean="0"/>
              <a:t>: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</a:t>
            </a:r>
            <a:r>
              <a:rPr lang="ru-RU" sz="2400" dirty="0"/>
              <a:t>16 · 4,5 = 72</a:t>
            </a:r>
            <a:r>
              <a:rPr lang="ru-RU" sz="2400" dirty="0" smtClean="0"/>
              <a:t>.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                                 Ответ</a:t>
            </a:r>
            <a:r>
              <a:rPr lang="ru-RU" sz="2400" dirty="0"/>
              <a:t>: 72.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837" y="2833353"/>
            <a:ext cx="2577511" cy="54920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3820" y="4406427"/>
            <a:ext cx="4011174" cy="694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502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42" y="0"/>
            <a:ext cx="9120657" cy="1532586"/>
          </a:xfrm>
        </p:spPr>
        <p:txBody>
          <a:bodyPr/>
          <a:lstStyle/>
          <a:p>
            <a:r>
              <a:rPr lang="ru-RU" dirty="0"/>
              <a:t>№ 26. Найдите объем многогранника, изображенного на рисунке (все двугранные углы прямые).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8651" y="1705922"/>
            <a:ext cx="3578655" cy="3651689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66693" y="1825625"/>
            <a:ext cx="4958366" cy="4794116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                       Решение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 smtClean="0"/>
              <a:t>   Объем </a:t>
            </a:r>
            <a:r>
              <a:rPr lang="ru-RU" sz="2400" dirty="0"/>
              <a:t>данного многогранника равен сумме объемов параллелепипедов с ребрами 3, 3, 4 и 1, 1, 4: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 smtClean="0"/>
              <a:t>                         Ответ</a:t>
            </a:r>
            <a:r>
              <a:rPr lang="ru-RU" sz="2400" dirty="0"/>
              <a:t>: 40.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0273" y="4068136"/>
            <a:ext cx="4431205" cy="309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831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223"/>
          </a:xfrm>
        </p:spPr>
        <p:txBody>
          <a:bodyPr/>
          <a:lstStyle/>
          <a:p>
            <a:r>
              <a:rPr lang="ru-RU" dirty="0" smtClean="0"/>
              <a:t>№ 27</a:t>
            </a:r>
            <a:r>
              <a:rPr lang="ru-RU" dirty="0"/>
              <a:t>. Найдите объем многогранника, изображенного на рисунке (все двугранные углы прямые).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7001" y="1899647"/>
            <a:ext cx="3748176" cy="2793227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18208" y="1825625"/>
            <a:ext cx="4919730" cy="462669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                    Решение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 smtClean="0"/>
              <a:t>  Объем </a:t>
            </a:r>
            <a:r>
              <a:rPr lang="ru-RU" sz="2400" dirty="0"/>
              <a:t>данного многогранника равен разности объемов параллелепипедов с ребрами 3, 3, 4 и 1, 1, 2: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 smtClean="0"/>
              <a:t>                    Ответ</a:t>
            </a:r>
            <a:r>
              <a:rPr lang="ru-RU" sz="2400" dirty="0"/>
              <a:t>: 34.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539" y="4138970"/>
            <a:ext cx="4299554" cy="347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97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471487" y="133307"/>
                <a:ext cx="7886700" cy="1325563"/>
              </a:xfrm>
            </p:spPr>
            <p:txBody>
              <a:bodyPr/>
              <a:lstStyle/>
              <a:p>
                <a:r>
                  <a:rPr lang="ru-RU" dirty="0" smtClean="0"/>
                  <a:t>№ 1.   Диагональ куба равна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e>
                    </m:rad>
                  </m:oMath>
                </a14:m>
                <a:r>
                  <a:rPr lang="ru-RU" dirty="0" smtClean="0"/>
                  <a:t> . </a:t>
                </a:r>
                <a:br>
                  <a:rPr lang="ru-RU" dirty="0" smtClean="0"/>
                </a:br>
                <a:r>
                  <a:rPr lang="ru-RU" dirty="0"/>
                  <a:t> </a:t>
                </a:r>
                <a:r>
                  <a:rPr lang="ru-RU" dirty="0" smtClean="0"/>
                  <a:t>                 Найдите его объём.</a:t>
                </a:r>
                <a:endParaRPr lang="ru-RU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71487" y="133307"/>
                <a:ext cx="7886700" cy="1325563"/>
              </a:xfrm>
              <a:blipFill rotWithShape="0">
                <a:blip r:embed="rId2"/>
                <a:stretch>
                  <a:fillRect l="-2087" b="-59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87" y="2099256"/>
            <a:ext cx="3322750" cy="2702250"/>
          </a:xfrm>
        </p:spPr>
      </p:pic>
      <p:pic>
        <p:nvPicPr>
          <p:cNvPr id="7" name="Объект 4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237" y="1944710"/>
            <a:ext cx="5241701" cy="3799267"/>
          </a:xfrm>
        </p:spPr>
      </p:pic>
    </p:spTree>
    <p:extLst>
      <p:ext uri="{BB962C8B-B14F-4D97-AF65-F5344CB8AC3E}">
        <p14:creationId xmlns:p14="http://schemas.microsoft.com/office/powerpoint/2010/main" val="1590289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5592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07549"/>
            <a:ext cx="7886700" cy="1325563"/>
          </a:xfrm>
        </p:spPr>
        <p:txBody>
          <a:bodyPr/>
          <a:lstStyle/>
          <a:p>
            <a:r>
              <a:rPr lang="ru-RU" dirty="0" smtClean="0"/>
              <a:t>№ 2. Площадь поверхности куба равна 24. Найти объём куба.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113" y="2588653"/>
            <a:ext cx="2470233" cy="2169983"/>
          </a:xfrm>
        </p:spPr>
      </p:pic>
      <p:pic>
        <p:nvPicPr>
          <p:cNvPr id="7" name="Объект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121" y="2021983"/>
            <a:ext cx="6604728" cy="3400023"/>
          </a:xfrm>
        </p:spPr>
      </p:pic>
    </p:spTree>
    <p:extLst>
      <p:ext uri="{BB962C8B-B14F-4D97-AF65-F5344CB8AC3E}">
        <p14:creationId xmlns:p14="http://schemas.microsoft.com/office/powerpoint/2010/main" val="568537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425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3. </a:t>
            </a:r>
            <a:r>
              <a:rPr lang="ru-RU" dirty="0"/>
              <a:t>Два ребра прямоугольного параллелепипеда, выходящие из одной вершины, равны 1, 2. Площадь поверхности параллелепипеда равна </a:t>
            </a:r>
            <a:r>
              <a:rPr lang="ru-RU" dirty="0" smtClean="0"/>
              <a:t>16.</a:t>
            </a:r>
            <a:br>
              <a:rPr lang="ru-RU" dirty="0" smtClean="0"/>
            </a:br>
            <a:r>
              <a:rPr lang="ru-RU" dirty="0" smtClean="0"/>
              <a:t>Найдите </a:t>
            </a:r>
            <a:r>
              <a:rPr lang="ru-RU" dirty="0"/>
              <a:t>его диагональ.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2625" y="2485623"/>
            <a:ext cx="3075672" cy="204430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AutoShape 4" descr="S=2(1 умножить на 2 плюс 1 умножить на x плюс 2 умножить на x) = 6x плюс 4."/>
              <p:cNvSpPr>
                <a:spLocks noGrp="1" noChangeAspect="1" noChangeArrowheads="1"/>
              </p:cNvSpPr>
              <p:nvPr>
                <p:ph sz="half" idx="2"/>
              </p:nvPr>
            </p:nvSpPr>
            <p:spPr bwMode="auto">
              <a:xfrm>
                <a:off x="3486150" y="1825625"/>
                <a:ext cx="5464175" cy="4819650"/>
              </a:xfrm>
              <a:prstGeom prst="rect">
                <a:avLst/>
              </a:prstGeom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Решение.</a:t>
                </a:r>
              </a:p>
              <a:p>
                <a:pPr marL="0" indent="0">
                  <a:buNone/>
                </a:pPr>
                <a:r>
                  <a:rPr lang="ru-RU" dirty="0"/>
                  <a:t>Пусть длина третьего ребра, исходящего из той же вершины, равна x, тогда площадь поверхности параллелепипеда даётся </a:t>
                </a:r>
                <a:r>
                  <a:rPr lang="ru-RU" dirty="0" smtClean="0"/>
                  <a:t>формулой,  </a:t>
                </a:r>
                <a:endParaRPr lang="ru-RU" dirty="0"/>
              </a:p>
              <a:p>
                <a:pPr marL="0" indent="0">
                  <a:buNone/>
                </a:pPr>
                <a:r>
                  <a:rPr lang="ru-RU" dirty="0"/>
                  <a:t> 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По </a:t>
                </a:r>
                <a:r>
                  <a:rPr lang="ru-RU" dirty="0"/>
                  <a:t>условию площадь поверхности равна 16, тогда </a:t>
                </a:r>
                <a:endParaRPr lang="ru-RU" dirty="0"/>
              </a:p>
              <a:p>
                <a:pPr marL="0" indent="0">
                  <a:buNone/>
                </a:pPr>
                <a:endParaRPr lang="ru-RU" dirty="0" smtClean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r>
                  <a:rPr lang="ru-RU" dirty="0" smtClean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ru-RU" sz="19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𝒳</m:t>
                    </m:r>
                    <m:r>
                      <a:rPr lang="ru-RU" sz="19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</m:t>
                    </m:r>
                  </m:oMath>
                </a14:m>
                <a:endParaRPr lang="ru-RU" sz="1900" dirty="0" smtClean="0"/>
              </a:p>
              <a:p>
                <a:pPr marL="0" indent="0">
                  <a:buNone/>
                </a:pPr>
                <a:r>
                  <a:rPr lang="ru-RU" dirty="0" smtClean="0"/>
                  <a:t>Длина </a:t>
                </a:r>
                <a:r>
                  <a:rPr lang="ru-RU" dirty="0"/>
                  <a:t>диагонали прямоугольного параллелепипеда равна квадратному корню из суммы квадратов его измерений, поэтому </a:t>
                </a:r>
                <a:r>
                  <a:rPr lang="ru-RU" dirty="0" smtClean="0"/>
                  <a:t> </a:t>
                </a:r>
              </a:p>
              <a:p>
                <a:pPr marL="0" indent="0">
                  <a:buNone/>
                </a:pPr>
                <a:endParaRPr lang="ru-RU" dirty="0"/>
              </a:p>
              <a:p>
                <a:endParaRPr lang="ru-RU" dirty="0"/>
              </a:p>
              <a:p>
                <a:pPr marL="0" indent="0">
                  <a:buNone/>
                </a:pPr>
                <a:r>
                  <a:rPr lang="ru-RU" dirty="0"/>
                  <a:t> </a:t>
                </a:r>
              </a:p>
              <a:p>
                <a:pPr marL="0" indent="0">
                  <a:buNone/>
                </a:pPr>
                <a:r>
                  <a:rPr lang="ru-RU" dirty="0" smtClean="0"/>
                  <a:t>Ответ</a:t>
                </a:r>
                <a:r>
                  <a:rPr lang="ru-RU" dirty="0"/>
                  <a:t>: 3.</a:t>
                </a:r>
              </a:p>
            </p:txBody>
          </p:sp>
        </mc:Choice>
        <mc:Fallback>
          <p:sp>
            <p:nvSpPr>
              <p:cNvPr id="7" name="AutoShape 4" descr="S=2(1 умножить на 2 плюс 1 умножить на x плюс 2 умножить на x) = 6x плюс 4.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 bwMode="auto">
              <a:xfrm>
                <a:off x="3486150" y="1825625"/>
                <a:ext cx="5464175" cy="4819650"/>
              </a:xfrm>
              <a:prstGeom prst="rect">
                <a:avLst/>
              </a:prstGeom>
              <a:blipFill rotWithShape="0">
                <a:blip r:embed="rId3"/>
                <a:stretch>
                  <a:fillRect l="-1116" t="-2149" r="-670"/>
                </a:stretch>
              </a:blipFill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9971" y="2840973"/>
            <a:ext cx="3494401" cy="30725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8699" y="3629073"/>
            <a:ext cx="1362545" cy="25434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08700" y="5213228"/>
            <a:ext cx="3139830" cy="40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448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0"/>
                <a:ext cx="9143999" cy="1674254"/>
              </a:xfrm>
            </p:spPr>
            <p:txBody>
              <a:bodyPr>
                <a:normAutofit fontScale="90000"/>
              </a:bodyPr>
              <a:lstStyle/>
              <a:p>
                <a:r>
                  <a:rPr lang="ru-RU" dirty="0" smtClean="0"/>
                  <a:t>№ 4</a:t>
                </a:r>
                <a:r>
                  <a:rPr lang="ru-RU" dirty="0"/>
                  <a:t>. Одна из граней прямоугольного параллелепипеда — квадрат. Диагональ параллелепипеда равна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rad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и образует с плоскостью этой грани угол 45°. Найдите объем параллелепипеда.</a:t>
                </a:r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0"/>
                <a:ext cx="9143999" cy="1674254"/>
              </a:xfrm>
              <a:blipFill rotWithShape="0">
                <a:blip r:embed="rId2"/>
                <a:stretch>
                  <a:fillRect l="-1533" t="-10182" r="-133" b="-14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48514" y="2318752"/>
            <a:ext cx="2691853" cy="2163096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42446" y="1825624"/>
            <a:ext cx="5859886" cy="49229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Решение.</a:t>
            </a:r>
          </a:p>
          <a:p>
            <a:pPr marL="0" indent="0">
              <a:buNone/>
            </a:pPr>
            <a:r>
              <a:rPr lang="ru-RU" dirty="0"/>
              <a:t>Ребро параллелепипеда, лежащее напротив угла в 45°, равно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поскольку </a:t>
            </a:r>
            <a:r>
              <a:rPr lang="ru-RU" dirty="0"/>
              <a:t>образует с заданной диагональю и диагональю одной из граней (эта грань является квадратом по условию) равнобедренный треугольник. Диагональ грани, которая является квадратом, тоже равна 2. Значит, площадь этого квадрата равна половине произведения диагоналей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Тогда объем параллелепипеда равен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Ответ: 4.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70" y="2480392"/>
            <a:ext cx="1654936" cy="32734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4120" y="4481848"/>
            <a:ext cx="1725773" cy="55515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82603" y="5577979"/>
            <a:ext cx="1902872" cy="281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597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7549"/>
            <a:ext cx="9143999" cy="132556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№ 5. Объём параллелепипеда                          равен 4,5. Найдите объём треугольной пирамиды  </a:t>
            </a:r>
            <a:endParaRPr lang="ru-RU" sz="2800" dirty="0"/>
          </a:p>
        </p:txBody>
      </p:sp>
      <p:pic>
        <p:nvPicPr>
          <p:cNvPr id="12" name="Объект 11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0152" y="2472744"/>
            <a:ext cx="3063076" cy="2223876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5516182" cy="48842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/>
              <a:t>Решение</a:t>
            </a:r>
            <a:r>
              <a:rPr lang="ru-RU" sz="2400" b="1" dirty="0" smtClean="0"/>
              <a:t>. </a:t>
            </a:r>
            <a:r>
              <a:rPr lang="ru-RU" sz="2400" dirty="0" smtClean="0"/>
              <a:t>Искомый </a:t>
            </a:r>
            <a:r>
              <a:rPr lang="ru-RU" sz="2400" dirty="0"/>
              <a:t>объем равен разности объемов параллелепипеда и четырех пирамид, основания которых являются гранями данной треугольной пирамиды. Объём каждой из этих пирамид равен одной трети произведения площади основания на высоту, а площадь основания вдвое меньше площади основания параллелепипеда</a:t>
            </a:r>
            <a:r>
              <a:rPr lang="ru-RU" sz="2400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Ответ : 1,5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4664" y="468957"/>
            <a:ext cx="1807374" cy="30137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1731" y="875763"/>
            <a:ext cx="1307863" cy="309131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7210" y="5032532"/>
            <a:ext cx="5505122" cy="68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766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031" y="120428"/>
            <a:ext cx="7907628" cy="13255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6</a:t>
            </a:r>
            <a:r>
              <a:rPr lang="ru-RU" dirty="0"/>
              <a:t>. Найдите расстояние между вершинами А и </a:t>
            </a:r>
            <a:r>
              <a:rPr lang="ru-RU" dirty="0" smtClean="0"/>
              <a:t>D</a:t>
            </a:r>
            <a:r>
              <a:rPr lang="ru-RU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 </a:t>
            </a:r>
            <a:r>
              <a:rPr lang="ru-RU" dirty="0"/>
              <a:t>прямоугольного параллелепипеда, для которого AB = 5, AD = 4, </a:t>
            </a:r>
            <a:r>
              <a:rPr lang="ru-RU" dirty="0" smtClean="0"/>
              <a:t>AA</a:t>
            </a:r>
            <a:r>
              <a:rPr lang="ru-RU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 </a:t>
            </a:r>
            <a:r>
              <a:rPr lang="ru-RU" dirty="0"/>
              <a:t>= 3.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0829" y="2125015"/>
            <a:ext cx="3168723" cy="2566842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4"/>
            <a:ext cx="5516182" cy="4897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Решение.</a:t>
            </a:r>
          </a:p>
          <a:p>
            <a:pPr marL="0" indent="0">
              <a:buNone/>
            </a:pPr>
            <a:r>
              <a:rPr lang="ru-RU" sz="2800" dirty="0" smtClean="0"/>
              <a:t>Рассмотрим </a:t>
            </a:r>
            <a:r>
              <a:rPr lang="ru-RU" sz="2800" dirty="0"/>
              <a:t>прямоугольник </a:t>
            </a:r>
            <a:r>
              <a:rPr lang="ru-RU" sz="2800" dirty="0" smtClean="0"/>
              <a:t>AA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D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D</a:t>
            </a:r>
            <a:r>
              <a:rPr lang="ru-RU" sz="2800" dirty="0"/>
              <a:t>, в котором </a:t>
            </a:r>
            <a:r>
              <a:rPr lang="ru-RU" sz="2800" dirty="0" smtClean="0"/>
              <a:t>AD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 </a:t>
            </a:r>
            <a:r>
              <a:rPr lang="ru-RU" sz="2800" dirty="0"/>
              <a:t>является диагональю, </a:t>
            </a:r>
            <a:r>
              <a:rPr lang="ru-RU" sz="2800" dirty="0" smtClean="0"/>
              <a:t>A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D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=AD</a:t>
            </a:r>
            <a:r>
              <a:rPr lang="ru-RU" sz="2800" dirty="0"/>
              <a:t>. По теореме Пифагора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AD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₁²</a:t>
            </a:r>
            <a:r>
              <a:rPr lang="ru-RU" sz="2800" dirty="0" smtClean="0"/>
              <a:t> = AA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₁² +</a:t>
            </a:r>
            <a:r>
              <a:rPr lang="ru-RU" sz="2800" dirty="0" smtClean="0"/>
              <a:t> A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D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₁²</a:t>
            </a:r>
            <a:r>
              <a:rPr lang="ru-RU" sz="2800" dirty="0" smtClean="0"/>
              <a:t> = 9 </a:t>
            </a:r>
            <a:r>
              <a:rPr lang="ru-RU" sz="2800" dirty="0"/>
              <a:t>+</a:t>
            </a:r>
            <a:r>
              <a:rPr lang="ru-RU" sz="2800" dirty="0" smtClean="0"/>
              <a:t> 16 = 25</a:t>
            </a:r>
            <a:r>
              <a:rPr lang="ru-RU" sz="2800" dirty="0"/>
              <a:t>.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Значит, </a:t>
            </a:r>
            <a:r>
              <a:rPr lang="ru-RU" sz="2800" dirty="0" smtClean="0"/>
              <a:t>AD</a:t>
            </a:r>
            <a:r>
              <a:rPr lang="ru-RU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 </a:t>
            </a:r>
            <a:r>
              <a:rPr lang="ru-RU" sz="2800" dirty="0"/>
              <a:t>= 5</a:t>
            </a:r>
            <a:r>
              <a:rPr lang="ru-RU" sz="2800" dirty="0" smtClean="0"/>
              <a:t>.</a:t>
            </a: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                           Ответ</a:t>
            </a:r>
            <a:r>
              <a:rPr lang="ru-RU" sz="2800" dirty="0"/>
              <a:t>: 5.</a:t>
            </a:r>
          </a:p>
        </p:txBody>
      </p:sp>
    </p:spTree>
    <p:extLst>
      <p:ext uri="{BB962C8B-B14F-4D97-AF65-F5344CB8AC3E}">
        <p14:creationId xmlns:p14="http://schemas.microsoft.com/office/powerpoint/2010/main" val="315163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32586"/>
          </a:xfrm>
        </p:spPr>
        <p:txBody>
          <a:bodyPr/>
          <a:lstStyle/>
          <a:p>
            <a:r>
              <a:rPr lang="ru-RU" dirty="0" smtClean="0"/>
              <a:t>№ </a:t>
            </a:r>
            <a:r>
              <a:rPr lang="ru-RU" dirty="0"/>
              <a:t>7. Найдите угол </a:t>
            </a:r>
            <a:r>
              <a:rPr lang="ru-RU" dirty="0" smtClean="0"/>
              <a:t>ABD</a:t>
            </a:r>
            <a:r>
              <a:rPr lang="ru-RU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 </a:t>
            </a:r>
            <a:r>
              <a:rPr lang="ru-RU" dirty="0"/>
              <a:t>прямоугольного параллелепипеда, для которого AB=5, AD=4, </a:t>
            </a:r>
            <a:r>
              <a:rPr lang="ru-RU" dirty="0" smtClean="0"/>
              <a:t>AA</a:t>
            </a:r>
            <a:r>
              <a:rPr lang="ru-RU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dirty="0" smtClean="0"/>
              <a:t>=3</a:t>
            </a:r>
            <a:r>
              <a:rPr lang="ru-RU" dirty="0"/>
              <a:t>. Дайте ответ в градусах.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5847" y="2550017"/>
            <a:ext cx="3348491" cy="2232327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4"/>
            <a:ext cx="5567698" cy="47426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Решение.</a:t>
            </a:r>
          </a:p>
          <a:p>
            <a:pPr marL="0" indent="0">
              <a:buNone/>
            </a:pPr>
            <a:r>
              <a:rPr lang="ru-RU" sz="2800" dirty="0"/>
              <a:t>В прямоугольнике </a:t>
            </a:r>
            <a:r>
              <a:rPr lang="ru-RU" sz="2800" dirty="0" smtClean="0"/>
              <a:t>AA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D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D </a:t>
            </a:r>
            <a:r>
              <a:rPr lang="ru-RU" sz="2800" dirty="0"/>
              <a:t>отрезок </a:t>
            </a:r>
            <a:r>
              <a:rPr lang="ru-RU" sz="2800" dirty="0" smtClean="0"/>
              <a:t>AD</a:t>
            </a:r>
            <a:r>
              <a:rPr lang="ru-RU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 </a:t>
            </a:r>
            <a:r>
              <a:rPr lang="ru-RU" sz="2800" dirty="0"/>
              <a:t>является диагональю, </a:t>
            </a:r>
            <a:r>
              <a:rPr lang="ru-RU" sz="2800" dirty="0" smtClean="0"/>
              <a:t>A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D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=AD</a:t>
            </a:r>
            <a:r>
              <a:rPr lang="ru-RU" sz="2800" dirty="0"/>
              <a:t>. По теореме Пифагора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sz="2800" dirty="0"/>
              <a:t>Прямоугольный треугольник </a:t>
            </a:r>
            <a:r>
              <a:rPr lang="ru-RU" sz="2800" dirty="0" smtClean="0"/>
              <a:t>ABD</a:t>
            </a:r>
            <a:r>
              <a:rPr lang="ru-RU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 </a:t>
            </a:r>
            <a:r>
              <a:rPr lang="ru-RU" sz="2800" dirty="0"/>
              <a:t>равнобедренный: </a:t>
            </a:r>
            <a:r>
              <a:rPr lang="ru-RU" sz="2800" dirty="0" smtClean="0"/>
              <a:t>AB=AD</a:t>
            </a:r>
            <a:r>
              <a:rPr lang="ru-RU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₁</a:t>
            </a:r>
            <a:r>
              <a:rPr lang="ru-RU" sz="2800" dirty="0" smtClean="0"/>
              <a:t>=5</a:t>
            </a:r>
            <a:r>
              <a:rPr lang="ru-RU" sz="2800" dirty="0"/>
              <a:t>, значит, его острые углы равны </a:t>
            </a:r>
            <a:r>
              <a:rPr lang="ru-RU" sz="2800" dirty="0" smtClean="0"/>
              <a:t>45</a:t>
            </a:r>
            <a:r>
              <a:rPr lang="ru-RU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°</a:t>
            </a:r>
            <a:r>
              <a:rPr lang="ru-RU" sz="2800" dirty="0" smtClean="0"/>
              <a:t> </a:t>
            </a:r>
            <a:endParaRPr lang="ru-RU" sz="2800" dirty="0"/>
          </a:p>
          <a:p>
            <a:pPr marL="0" indent="0">
              <a:buNone/>
            </a:pPr>
            <a:r>
              <a:rPr lang="ru-RU" sz="2800" dirty="0"/>
              <a:t> </a:t>
            </a:r>
          </a:p>
          <a:p>
            <a:pPr marL="0" indent="0">
              <a:buNone/>
            </a:pPr>
            <a:r>
              <a:rPr lang="ru-RU" sz="2800" dirty="0" smtClean="0"/>
              <a:t>                       Ответ</a:t>
            </a:r>
            <a:r>
              <a:rPr lang="ru-RU" sz="2800" dirty="0"/>
              <a:t>: 45.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8185" y="3615752"/>
            <a:ext cx="5403627" cy="64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106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1652</Words>
  <Application>Microsoft Office PowerPoint</Application>
  <PresentationFormat>Экран (4:3)</PresentationFormat>
  <Paragraphs>246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Тема Office</vt:lpstr>
      <vt:lpstr>Решение стереометрических задач на ЕГЭ</vt:lpstr>
      <vt:lpstr>План занятия</vt:lpstr>
      <vt:lpstr>№ 1.   Диагональ куба равна √12 .                    Найдите его объём.</vt:lpstr>
      <vt:lpstr>№ 2. Площадь поверхности куба равна 24. Найти объём куба.</vt:lpstr>
      <vt:lpstr>№ 3. Два ребра прямоугольного параллелепипеда, выходящие из одной вершины, равны 1, 2. Площадь поверхности параллелепипеда равна 16. Найдите его диагональ.</vt:lpstr>
      <vt:lpstr>№ 4. Одна из граней прямоугольного параллелепипеда — квадрат. Диагональ параллелепипеда равна  √8 и образует с плоскостью этой грани угол 45°. Найдите объем параллелепипеда.</vt:lpstr>
      <vt:lpstr>№ 5. Объём параллелепипеда                          равен 4,5. Найдите объём треугольной пирамиды  </vt:lpstr>
      <vt:lpstr>№ 6. Найдите расстояние между вершинами А и D₁ прямоугольного параллелепипеда, для которого AB = 5, AD = 4, AA₁ = 3.</vt:lpstr>
      <vt:lpstr>№ 7. Найдите угол ABD₁ прямоугольного параллелепипеда, для которого AB=5, AD=4, AA₁=3. Дайте ответ в градусах. </vt:lpstr>
      <vt:lpstr>№ 8. В прямоугольном параллелепипеде ABCDA₁B₁C₁D₁ известны длины рёбер: AB = 3, AD = 5, AA₁ = 12. Найдите площадь сечения параллелепипеда плоскостью, проходящей через точки A, B и C₁.</vt:lpstr>
      <vt:lpstr>№ 9. В прямоугольный параллелепипед вписана сфера с радиусом 4. Найдите объём параллелепипеда.</vt:lpstr>
      <vt:lpstr>№ 10. В сосуд, имеющий форму правильной треугольной призмы, налили 2300 см³  воды и погрузили в воду деталь. При этом уровень воды поднялся с отметки 25 см до отметки 27 см. Найдите объем детали. Ответ выразите в см³.</vt:lpstr>
      <vt:lpstr>№ 11. В сосуд, имеющий форму правильной треугольной призмы, налили воду. Уровень воды достигает 80 см. На какой высоте будет находиться уровень воды, если ее перелить в другой такой же сосуд, у которого сторона основания в 4 раза больше, чем у первого?  Ответ выразите в см.</vt:lpstr>
      <vt:lpstr>№ 12. Найдите площадь боковой поверхности правильной шестиугольной призмы, сторона основания которой равна 5, а высота — 10.</vt:lpstr>
      <vt:lpstr>№ 13. Через среднюю линию основания треугольной призмы, объем которой равен 32, проведена плоскость, параллельная боковому ребру. Найдите объем отсеченной треугольной призмы.</vt:lpstr>
      <vt:lpstr>№ 14. В правильной шестиугольной призме ABCDEFA₁B₁C₁D₁E₁F₁, все рёбра которой равны 5, найдите угол между прямыми FA и D₁E₁. Ответ дайте в градусах.</vt:lpstr>
      <vt:lpstr>№ 15. Основанием прямой треугольной призмы служит прямоугольный треугольник с катетами 6 и 8, высота призмы равна 10. Найдите площадь ее поверхности.</vt:lpstr>
      <vt:lpstr>№ 16. В правильной шестиугольной призме ABCDEFA₁B₁C₁D₁E₁F₁ все ребра равны 1. Найдите расстояние между точками A и E₁. </vt:lpstr>
      <vt:lpstr>№ 17. В правильной шестиугольной призме ABCDEFA₁B₁C₁D₁E₁F₁ все ребра равны 1. Найдите тангенс угла AD₁D.</vt:lpstr>
      <vt:lpstr>№ 18. В правильной четырехугольной пирамиде SABCD точка O – центр основания, S – вершина, SO=15, BD=16. Найдите боковое ребро SA.</vt:lpstr>
      <vt:lpstr>№ 19. В правильной треугольной пирамиде SABC точка M – середина ребра AB, S – вершина. Известно, что BC = 3, а площадь боковой поверхности пирамиды равна 45. Найдите длину отрезка SM. </vt:lpstr>
      <vt:lpstr>№ 20. В правильной треугольной пирамиде SABC медианы основания ABC пересекаются в точке O. Площадь треугольника ABC равна 2; объем пирамиды равен 5. Найдите длину отрезка OS. </vt:lpstr>
      <vt:lpstr>№ 21. Стороны основания правильной четырехугольной пирамиды равны 10, боковые ребра равны 13. Найдите площадь поверхности этой пирамиды. </vt:lpstr>
      <vt:lpstr>№ 22. Объем параллелепипеда ABCDA₁B₁C₁D₁ равен 9. Найдите объем треугольной пирамиды ABCA₁.</vt:lpstr>
      <vt:lpstr>№ 23. В правильной четырехугольной пирамиде высота равна 6, боковое ребро равно 10. Найдите ее объем.</vt:lpstr>
      <vt:lpstr>№ 24. Боковые ребра треугольной пирамиды взаимно перпендикулярны, каждое из них равно 3. Найдите объем пирамиды. </vt:lpstr>
      <vt:lpstr>№ 25. Даны две правильные четырёхугольные пирамиды. Объём первой пирамиды равен 16. У второй пирамиды высота в 2 раза больше, а сторона основания в 1,5 раза больше, чем у первой. Найдите объём второй пирамиды.</vt:lpstr>
      <vt:lpstr>№ 26. Найдите объем многогранника, изображенного на рисунке (все двугранные углы прямые).</vt:lpstr>
      <vt:lpstr>№ 27. Найдите объем многогранника, изображенного на рисунке (все двугранные углы прямые).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стереометрических задач на ЕГЭ</dc:title>
  <cp:lastModifiedBy>User</cp:lastModifiedBy>
  <cp:revision>38</cp:revision>
  <dcterms:created xsi:type="dcterms:W3CDTF">2014-11-21T11:00:06Z</dcterms:created>
  <dcterms:modified xsi:type="dcterms:W3CDTF">2022-03-13T19:41:44Z</dcterms:modified>
</cp:coreProperties>
</file>