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8"/>
  </p:notesMasterIdLst>
  <p:handoutMasterIdLst>
    <p:handoutMasterId r:id="rId9"/>
  </p:handoutMasterIdLst>
  <p:sldIdLst>
    <p:sldId id="258" r:id="rId2"/>
    <p:sldId id="262" r:id="rId3"/>
    <p:sldId id="263" r:id="rId4"/>
    <p:sldId id="261" r:id="rId5"/>
    <p:sldId id="259" r:id="rId6"/>
    <p:sldId id="260" r:id="rId7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182" autoAdjust="0"/>
  </p:normalViewPr>
  <p:slideViewPr>
    <p:cSldViewPr showGuides="1">
      <p:cViewPr varScale="1">
        <p:scale>
          <a:sx n="114" d="100"/>
          <a:sy n="114" d="100"/>
        </p:scale>
        <p:origin x="414" y="11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95E33A-A902-4131-AA8F-9B2DF5EB0D25}" type="datetime1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t>19.03.2020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t>‹#›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14648FAF-D68E-4D63-B71F-8AF8669E62A6}" type="datetime1">
              <a:rPr lang="ru-RU" noProof="0" smtClean="0"/>
              <a:t>19.03.2020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B8796F01-7154-41E0-B48B-A6921757531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ru-RU" smtClean="0">
                <a:latin typeface="Calibri" panose="020F0502020204030204" pitchFamily="34" charset="0"/>
              </a:rPr>
              <a:t>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55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91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 descr="Стопка книг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C4DA005-6FEA-455D-837C-11B0D7484343}" type="datetime1">
              <a:rPr lang="ru-RU" noProof="0" smtClean="0"/>
              <a:t>19.03.2020</a:t>
            </a:fld>
            <a:endParaRPr lang="ru-RU" noProof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901A54D-AC64-4676-8B0F-D298DF690246}" type="datetime1">
              <a:rPr lang="ru-RU" noProof="0" smtClean="0"/>
              <a:t>19.03.2020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AA28C1-D16F-4F05-85BA-523568B99D13}" type="datetime1">
              <a:rPr lang="ru-RU" noProof="0" smtClean="0"/>
              <a:t>19.03.2020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1564AE4-1635-43DA-948E-95C0D2FC5C6D}" type="datetime1">
              <a:rPr lang="ru-RU" noProof="0" smtClean="0"/>
              <a:t>19.03.2020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b="0" noProof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80798E2-A37B-465D-AE43-4B189777EF23}" type="datetime1">
              <a:rPr lang="ru-RU" noProof="0" smtClean="0"/>
              <a:t>19.03.2020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73D16D7-FCE8-4388-BC96-3A796553CFFB}" type="datetime1">
              <a:rPr lang="ru-RU" noProof="0" smtClean="0"/>
              <a:t>19.03.2020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CC8EA0-AEAA-4FA7-BA63-5BC7DD49388C}" type="datetime1">
              <a:rPr lang="ru-RU" noProof="0" smtClean="0"/>
              <a:t>19.03.2020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5CCC636-5A9F-4760-B2C7-A0C50296A35F}" type="datetime1">
              <a:rPr lang="ru-RU" noProof="0" smtClean="0"/>
              <a:t>19.03.2020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E555DF2-F37D-45A5-9B87-35C3843FB32C}" type="datetime1">
              <a:rPr lang="ru-RU" noProof="0" smtClean="0"/>
              <a:t>19.03.2020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224DCB0-7EB9-46BB-AB75-55060ED8B36A}" type="datetime1">
              <a:rPr lang="ru-RU" noProof="0" smtClean="0"/>
              <a:t>19.03.2020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latin typeface="Calibri" panose="020F0502020204030204" pitchFamily="34" charset="0"/>
              </a:defRPr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DD65154-D9C5-462F-A17F-9219139566A3}" type="datetime1">
              <a:rPr lang="ru-RU" noProof="0" smtClean="0"/>
              <a:t>19.03.2020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5479D01-6828-4805-89BD-F0BAA96C6083}" type="datetime1">
              <a:rPr lang="ru-RU" noProof="0" smtClean="0"/>
              <a:t>19.03.2020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dnevnik.ru/join/role" TargetMode="External"/><Relationship Id="rId2" Type="http://schemas.openxmlformats.org/officeDocument/2006/relationships/hyperlink" Target="https://eljur.ru/podklucheni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ljur.ru/crimea" TargetMode="External"/><Relationship Id="rId2" Type="http://schemas.openxmlformats.org/officeDocument/2006/relationships/hyperlink" Target="http://edcrimea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chebnik.mos.ru/catalogue" TargetMode="External"/><Relationship Id="rId3" Type="http://schemas.openxmlformats.org/officeDocument/2006/relationships/hyperlink" Target="https://media.prosv.ru/" TargetMode="External"/><Relationship Id="rId7" Type="http://schemas.openxmlformats.org/officeDocument/2006/relationships/hyperlink" Target="https://resh.edu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aklass.ru/" TargetMode="External"/><Relationship Id="rId5" Type="http://schemas.openxmlformats.org/officeDocument/2006/relationships/hyperlink" Target="https://uchi.ru/" TargetMode="External"/><Relationship Id="rId4" Type="http://schemas.openxmlformats.org/officeDocument/2006/relationships/hyperlink" Target="https://digital.prosv.ru/" TargetMode="External"/><Relationship Id="rId9" Type="http://schemas.openxmlformats.org/officeDocument/2006/relationships/hyperlink" Target="https://education.yandex.r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lecta.rosuchebnik.ru/" TargetMode="External"/><Relationship Id="rId3" Type="http://schemas.openxmlformats.org/officeDocument/2006/relationships/hyperlink" Target="https://myskills.ru/" TargetMode="External"/><Relationship Id="rId7" Type="http://schemas.openxmlformats.org/officeDocument/2006/relationships/hyperlink" Target="https://obrazovarium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lp.foxford.ru/" TargetMode="External"/><Relationship Id="rId5" Type="http://schemas.openxmlformats.org/officeDocument/2006/relationships/hyperlink" Target="https://olimpium.ru/" TargetMode="External"/><Relationship Id="rId4" Type="http://schemas.openxmlformats.org/officeDocument/2006/relationships/hyperlink" Target="https://ege.sdamgia.ru/" TargetMode="External"/><Relationship Id="rId9" Type="http://schemas.openxmlformats.org/officeDocument/2006/relationships/hyperlink" Target="https://mosobr.t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124744"/>
            <a:ext cx="7008574" cy="4248746"/>
          </a:xfrm>
        </p:spPr>
        <p:txBody>
          <a:bodyPr rtlCol="0">
            <a:noAutofit/>
          </a:bodyPr>
          <a:lstStyle/>
          <a:p>
            <a:r>
              <a:rPr lang="ru-RU" sz="6000" b="1" dirty="0"/>
              <a:t>Использования дистанционных технологий в образовательном процессе</a:t>
            </a:r>
            <a:endParaRPr lang="ru-RU" sz="6000" b="1" dirty="0"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D11D9-2E45-459C-B6B4-36DB4DF687C8}"/>
              </a:ext>
            </a:extLst>
          </p:cNvPr>
          <p:cNvSpPr txBox="1"/>
          <p:nvPr/>
        </p:nvSpPr>
        <p:spPr>
          <a:xfrm>
            <a:off x="4854691" y="5949280"/>
            <a:ext cx="4575291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Окунь Дмитрий Аркадьевич</a:t>
            </a:r>
          </a:p>
          <a:p>
            <a:pPr>
              <a:lnSpc>
                <a:spcPct val="95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19.03.2020</a:t>
            </a: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90BE4-AFDD-4FDA-8482-BE831B737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116632"/>
            <a:ext cx="11593288" cy="179551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Регистрация в Автоматизированной информационной системе «Крымская республиканская образовательная сеть» («КРОС»):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79FD6E-21C3-439E-AD50-9CB43C311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2" y="2060848"/>
            <a:ext cx="792088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Для регистрации в «КРОС» необходимо зарегистрироваться в системе «электронных журналов» и «электронных дневников»:</a:t>
            </a:r>
          </a:p>
          <a:p>
            <a:pPr marL="0" indent="0">
              <a:buNone/>
            </a:pPr>
            <a:r>
              <a:rPr lang="ru-RU" b="1" dirty="0"/>
              <a:t>С «КРОС» интегрированы 2 указанных системы: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b="1" dirty="0"/>
              <a:t>«</a:t>
            </a:r>
            <a:r>
              <a:rPr lang="ru-RU" sz="2400" b="1" dirty="0" err="1"/>
              <a:t>ЭлЖур</a:t>
            </a:r>
            <a:r>
              <a:rPr lang="ru-RU" sz="2400" b="1" dirty="0"/>
              <a:t>»;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b="1" dirty="0"/>
              <a:t>«</a:t>
            </a:r>
            <a:r>
              <a:rPr lang="ru-RU" sz="2400" b="1" dirty="0" err="1"/>
              <a:t>Дневник.ру</a:t>
            </a:r>
            <a:r>
              <a:rPr lang="ru-RU" sz="2400" b="1" dirty="0"/>
              <a:t>».</a:t>
            </a:r>
          </a:p>
          <a:p>
            <a:pPr marL="0" indent="0">
              <a:buNone/>
            </a:pPr>
            <a:r>
              <a:rPr lang="ru-RU" b="1" dirty="0"/>
              <a:t>Регистрация: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b="1" dirty="0"/>
              <a:t>«</a:t>
            </a:r>
            <a:r>
              <a:rPr lang="ru-RU" sz="2400" b="1" dirty="0" err="1"/>
              <a:t>ЭлЖур</a:t>
            </a:r>
            <a:r>
              <a:rPr lang="ru-RU" sz="2400" b="1" dirty="0"/>
              <a:t>» (</a:t>
            </a:r>
            <a:r>
              <a:rPr lang="en-US" sz="2400" b="1" dirty="0">
                <a:hlinkClick r:id="rId2"/>
              </a:rPr>
              <a:t>https://eljur.ru/podkluchenie</a:t>
            </a:r>
            <a:r>
              <a:rPr lang="ru-RU" sz="2400" b="1" dirty="0"/>
              <a:t>) 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b="1" dirty="0"/>
              <a:t>«</a:t>
            </a:r>
            <a:r>
              <a:rPr lang="ru-RU" sz="2400" b="1" dirty="0" err="1"/>
              <a:t>Дневник.ру</a:t>
            </a:r>
            <a:r>
              <a:rPr lang="ru-RU" sz="2400" b="1" dirty="0"/>
              <a:t>» (</a:t>
            </a:r>
            <a:r>
              <a:rPr lang="en-US" sz="2400" b="1" dirty="0">
                <a:hlinkClick r:id="rId3"/>
              </a:rPr>
              <a:t>https://login.dnevnik.ru/join/role</a:t>
            </a:r>
            <a:r>
              <a:rPr lang="ru-RU" sz="2400" b="1" dirty="0"/>
              <a:t>).</a:t>
            </a:r>
            <a:endParaRPr lang="ru-RU" b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491EF30-F088-4806-970B-C1A64EAA34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1938050"/>
            <a:ext cx="2642740" cy="3734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FE9B13D-B7F3-410B-BCAF-700E22EDF6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48" y="3007123"/>
            <a:ext cx="2642740" cy="3734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288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6EBACD-62F5-4474-8BB6-C25779B7E9AA}"/>
              </a:ext>
            </a:extLst>
          </p:cNvPr>
          <p:cNvSpPr/>
          <p:nvPr/>
        </p:nvSpPr>
        <p:spPr>
          <a:xfrm>
            <a:off x="549796" y="332656"/>
            <a:ext cx="109452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!!!ВАЖНО!!!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Внести в выбранную систему контингент обучающихся, педагогических работников и зарегистрировать родителей!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D9A88E-C3F1-4795-A8EB-CB82434F1270}"/>
              </a:ext>
            </a:extLst>
          </p:cNvPr>
          <p:cNvSpPr/>
          <p:nvPr/>
        </p:nvSpPr>
        <p:spPr>
          <a:xfrm>
            <a:off x="549796" y="4149080"/>
            <a:ext cx="10945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20.03.2020 – доложить об актуализации контингента обучающихся, педагогических работников и регистрации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299054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8B971-F53C-442A-8716-E31FF543D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375816"/>
            <a:ext cx="10157354" cy="1397000"/>
          </a:xfrm>
        </p:spPr>
        <p:txBody>
          <a:bodyPr/>
          <a:lstStyle/>
          <a:p>
            <a:r>
              <a:rPr lang="ru-RU" b="1" dirty="0"/>
              <a:t>Платформы дистанционных технологий: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D7A45E-A709-42B6-9EF8-6A8AFB94E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2054944"/>
            <a:ext cx="10157354" cy="4470400"/>
          </a:xfrm>
        </p:spPr>
        <p:txBody>
          <a:bodyPr>
            <a:normAutofit/>
          </a:bodyPr>
          <a:lstStyle/>
          <a:p>
            <a:r>
              <a:rPr lang="ru-RU" sz="4000" b="1" dirty="0"/>
              <a:t>Автоматизированная информационная система «Крымская республиканская образовательная сеть» («КРОС»)</a:t>
            </a:r>
            <a:r>
              <a:rPr lang="en-US" sz="4000" b="1" dirty="0"/>
              <a:t> (</a:t>
            </a:r>
            <a:r>
              <a:rPr lang="en-US" sz="4000" b="1" dirty="0">
                <a:hlinkClick r:id="rId2"/>
              </a:rPr>
              <a:t>http://edcrimea.ru</a:t>
            </a:r>
            <a:r>
              <a:rPr lang="en-US" sz="4000" b="1" dirty="0"/>
              <a:t>)</a:t>
            </a:r>
            <a:r>
              <a:rPr lang="ru-RU" sz="4000" b="1" dirty="0"/>
              <a:t>;</a:t>
            </a:r>
          </a:p>
          <a:p>
            <a:r>
              <a:rPr lang="ru-RU" sz="4000" b="1" dirty="0"/>
              <a:t>Электронный журнал «</a:t>
            </a:r>
            <a:r>
              <a:rPr lang="ru-RU" sz="4000" b="1" dirty="0" err="1"/>
              <a:t>ЭлЖур</a:t>
            </a:r>
            <a:r>
              <a:rPr lang="ru-RU" sz="4000" b="1" dirty="0"/>
              <a:t>» (</a:t>
            </a:r>
            <a:r>
              <a:rPr lang="en-US" sz="4000" b="1" dirty="0">
                <a:hlinkClick r:id="rId3"/>
              </a:rPr>
              <a:t>https://eljur.ru/crimea</a:t>
            </a:r>
            <a:r>
              <a:rPr lang="ru-RU" sz="4000" b="1" dirty="0"/>
              <a:t>).</a:t>
            </a:r>
          </a:p>
          <a:p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6701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260648"/>
            <a:ext cx="10157354" cy="1212552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>
                <a:latin typeface="Calibri" panose="020F0502020204030204" pitchFamily="34" charset="0"/>
              </a:rPr>
              <a:t>Информационные ресурсы</a:t>
            </a:r>
            <a:br>
              <a:rPr lang="ru-RU" sz="4000" b="1" dirty="0">
                <a:latin typeface="Calibri" panose="020F0502020204030204" pitchFamily="34" charset="0"/>
              </a:rPr>
            </a:br>
            <a:r>
              <a:rPr lang="ru-RU" sz="4000" b="1" dirty="0">
                <a:latin typeface="Calibri" panose="020F0502020204030204" pitchFamily="34" charset="0"/>
              </a:rPr>
              <a:t>(учебные материалы):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ru-RU" b="1" dirty="0"/>
              <a:t>Медиатека «Просвещения» (</a:t>
            </a:r>
            <a:r>
              <a:rPr lang="en-US" b="1" dirty="0">
                <a:hlinkClick r:id="rId3"/>
              </a:rPr>
              <a:t>https://media.prosv.ru</a:t>
            </a:r>
            <a:r>
              <a:rPr lang="ru-RU" b="1" dirty="0"/>
              <a:t> и </a:t>
            </a:r>
            <a:r>
              <a:rPr lang="en-US" b="1" dirty="0">
                <a:hlinkClick r:id="rId4"/>
              </a:rPr>
              <a:t>https://digital.prosv.ru</a:t>
            </a:r>
            <a:r>
              <a:rPr lang="ru-RU" b="1" dirty="0"/>
              <a:t>);</a:t>
            </a:r>
          </a:p>
          <a:p>
            <a:r>
              <a:rPr lang="ru-RU" b="1" dirty="0"/>
              <a:t>Интерактивная образовательная онлайн-платформа «</a:t>
            </a:r>
            <a:r>
              <a:rPr lang="ru-RU" b="1" dirty="0" err="1"/>
              <a:t>Учи.ру</a:t>
            </a:r>
            <a:r>
              <a:rPr lang="ru-RU" b="1" dirty="0"/>
              <a:t>» (</a:t>
            </a:r>
            <a:r>
              <a:rPr lang="en-US" b="1" dirty="0">
                <a:hlinkClick r:id="rId5"/>
              </a:rPr>
              <a:t>https://uchi.ru</a:t>
            </a:r>
            <a:r>
              <a:rPr lang="ru-RU" b="1" dirty="0"/>
              <a:t>);</a:t>
            </a:r>
          </a:p>
          <a:p>
            <a:r>
              <a:rPr lang="ru-RU" b="1" dirty="0"/>
              <a:t>Цифровой образовательный ресурс для школ «</a:t>
            </a:r>
            <a:r>
              <a:rPr lang="ru-RU" b="1" dirty="0" err="1"/>
              <a:t>ЯКласс</a:t>
            </a:r>
            <a:r>
              <a:rPr lang="ru-RU" b="1" dirty="0"/>
              <a:t>» (</a:t>
            </a:r>
            <a:r>
              <a:rPr lang="en-US" b="1" dirty="0">
                <a:hlinkClick r:id="rId6"/>
              </a:rPr>
              <a:t>https://www.yaklass.ru</a:t>
            </a:r>
            <a:r>
              <a:rPr lang="ru-RU" b="1" dirty="0"/>
              <a:t>);</a:t>
            </a:r>
          </a:p>
          <a:p>
            <a:r>
              <a:rPr lang="ru-RU" b="1" dirty="0"/>
              <a:t>«Российская электронная школа» (</a:t>
            </a:r>
            <a:r>
              <a:rPr lang="en-US" b="1" dirty="0">
                <a:hlinkClick r:id="rId7"/>
              </a:rPr>
              <a:t>https://resh.edu.ru</a:t>
            </a:r>
            <a:r>
              <a:rPr lang="ru-RU" b="1" dirty="0"/>
              <a:t>);</a:t>
            </a:r>
          </a:p>
          <a:p>
            <a:r>
              <a:rPr lang="ru-RU" b="1" dirty="0"/>
              <a:t>«Московская электронная школа» (</a:t>
            </a:r>
            <a:r>
              <a:rPr lang="en-US" b="1" dirty="0">
                <a:hlinkClick r:id="rId8"/>
              </a:rPr>
              <a:t>https://uchebnik.mos.ru/catalogue</a:t>
            </a:r>
            <a:r>
              <a:rPr lang="ru-RU" b="1" dirty="0"/>
              <a:t>);</a:t>
            </a:r>
          </a:p>
          <a:p>
            <a:r>
              <a:rPr lang="ru-RU" b="1" dirty="0"/>
              <a:t>«</a:t>
            </a:r>
            <a:r>
              <a:rPr lang="ru-RU" b="1" dirty="0" err="1"/>
              <a:t>Яндекс.Учебник</a:t>
            </a:r>
            <a:r>
              <a:rPr lang="ru-RU" b="1" dirty="0"/>
              <a:t>» (</a:t>
            </a:r>
            <a:r>
              <a:rPr lang="en-US" b="1" dirty="0">
                <a:hlinkClick r:id="rId9"/>
              </a:rPr>
              <a:t>https://education.yandex.ru</a:t>
            </a:r>
            <a:r>
              <a:rPr lang="ru-RU" b="1" dirty="0"/>
              <a:t>).</a:t>
            </a:r>
          </a:p>
          <a:p>
            <a:endParaRPr lang="ru-RU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260648"/>
            <a:ext cx="10157354" cy="1212552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>
                <a:latin typeface="Calibri" panose="020F0502020204030204" pitchFamily="34" charset="0"/>
              </a:rPr>
              <a:t>Информационные ресурсы</a:t>
            </a:r>
            <a:br>
              <a:rPr lang="ru-RU" sz="4000" b="1" dirty="0">
                <a:latin typeface="Calibri" panose="020F0502020204030204" pitchFamily="34" charset="0"/>
              </a:rPr>
            </a:br>
            <a:r>
              <a:rPr lang="ru-RU" sz="4000" b="1" dirty="0">
                <a:latin typeface="Calibri" panose="020F0502020204030204" pitchFamily="34" charset="0"/>
              </a:rPr>
              <a:t>(</a:t>
            </a:r>
            <a:r>
              <a:rPr lang="en-US" sz="4000" b="1" dirty="0">
                <a:latin typeface="Calibri" panose="020F0502020204030204" pitchFamily="34" charset="0"/>
              </a:rPr>
              <a:t>online-</a:t>
            </a:r>
            <a:r>
              <a:rPr lang="ru-RU" sz="4000" b="1" dirty="0">
                <a:latin typeface="Calibri" panose="020F0502020204030204" pitchFamily="34" charset="0"/>
              </a:rPr>
              <a:t>сервисы):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3527400"/>
          </a:xfrm>
        </p:spPr>
        <p:txBody>
          <a:bodyPr rtlCol="0"/>
          <a:lstStyle/>
          <a:p>
            <a:r>
              <a:rPr lang="ru-RU" b="1" dirty="0">
                <a:latin typeface="Calibri" panose="020F0502020204030204" pitchFamily="34" charset="0"/>
              </a:rPr>
              <a:t>Портал «Мои достижения» (</a:t>
            </a:r>
            <a:r>
              <a:rPr lang="en-US" b="1" dirty="0">
                <a:hlinkClick r:id="rId3"/>
              </a:rPr>
              <a:t>https://myskills.ru</a:t>
            </a:r>
            <a:r>
              <a:rPr lang="ru-RU" b="1" dirty="0">
                <a:latin typeface="Calibri" panose="020F0502020204030204" pitchFamily="34" charset="0"/>
              </a:rPr>
              <a:t>);</a:t>
            </a:r>
          </a:p>
          <a:p>
            <a:r>
              <a:rPr lang="ru-RU" b="1" dirty="0"/>
              <a:t>Образовательный портал «РЕШУ ЕГЭ» (</a:t>
            </a:r>
            <a:r>
              <a:rPr lang="en-US" b="1" dirty="0">
                <a:hlinkClick r:id="rId4"/>
              </a:rPr>
              <a:t>https://ege.sdamgia.ru</a:t>
            </a:r>
            <a:r>
              <a:rPr lang="ru-RU" b="1" dirty="0"/>
              <a:t>);</a:t>
            </a:r>
          </a:p>
          <a:p>
            <a:r>
              <a:rPr lang="ru-RU" b="1" dirty="0"/>
              <a:t>Олимпиады России и мира (</a:t>
            </a:r>
            <a:r>
              <a:rPr lang="en-US" b="1" dirty="0">
                <a:hlinkClick r:id="rId5"/>
              </a:rPr>
              <a:t>https://olimpium.ru</a:t>
            </a:r>
            <a:r>
              <a:rPr lang="ru-RU" b="1" dirty="0"/>
              <a:t>);</a:t>
            </a:r>
          </a:p>
          <a:p>
            <a:r>
              <a:rPr lang="ru-RU" b="1" dirty="0">
                <a:latin typeface="Calibri" panose="020F0502020204030204" pitchFamily="34" charset="0"/>
              </a:rPr>
              <a:t>Портал «</a:t>
            </a:r>
            <a:r>
              <a:rPr lang="ru-RU" b="1" dirty="0" err="1">
                <a:latin typeface="Calibri" panose="020F0502020204030204" pitchFamily="34" charset="0"/>
              </a:rPr>
              <a:t>ФоксФорд</a:t>
            </a:r>
            <a:r>
              <a:rPr lang="ru-RU" b="1" dirty="0">
                <a:latin typeface="Calibri" panose="020F0502020204030204" pitchFamily="34" charset="0"/>
              </a:rPr>
              <a:t>» (</a:t>
            </a:r>
            <a:r>
              <a:rPr lang="en-US" b="1" dirty="0">
                <a:hlinkClick r:id="rId6"/>
              </a:rPr>
              <a:t>https://help.foxford.ru</a:t>
            </a:r>
            <a:r>
              <a:rPr lang="ru-RU" b="1" dirty="0">
                <a:latin typeface="Calibri" panose="020F0502020204030204" pitchFamily="34" charset="0"/>
              </a:rPr>
              <a:t>);</a:t>
            </a:r>
          </a:p>
          <a:p>
            <a:r>
              <a:rPr lang="ru-RU" b="1" dirty="0">
                <a:latin typeface="Calibri" panose="020F0502020204030204" pitchFamily="34" charset="0"/>
              </a:rPr>
              <a:t>Образовательная </a:t>
            </a:r>
            <a:r>
              <a:rPr lang="ru-RU" b="1" dirty="0"/>
              <a:t>среда «</a:t>
            </a:r>
            <a:r>
              <a:rPr lang="ru-RU" b="1" dirty="0" err="1"/>
              <a:t>Образовариум</a:t>
            </a:r>
            <a:r>
              <a:rPr lang="ru-RU" b="1" dirty="0"/>
              <a:t>» </a:t>
            </a:r>
            <a:r>
              <a:rPr lang="ru-RU" b="1" dirty="0">
                <a:latin typeface="Calibri" panose="020F0502020204030204" pitchFamily="34" charset="0"/>
              </a:rPr>
              <a:t>(</a:t>
            </a:r>
            <a:r>
              <a:rPr lang="en-US" b="1" dirty="0">
                <a:hlinkClick r:id="rId7"/>
              </a:rPr>
              <a:t>https://obrazovarium.ru</a:t>
            </a:r>
            <a:r>
              <a:rPr lang="ru-RU" b="1" dirty="0">
                <a:latin typeface="Calibri" panose="020F0502020204030204" pitchFamily="34" charset="0"/>
              </a:rPr>
              <a:t>);</a:t>
            </a:r>
          </a:p>
          <a:p>
            <a:r>
              <a:rPr lang="ru-RU" b="1" dirty="0">
                <a:latin typeface="Calibri" panose="020F0502020204030204" pitchFamily="34" charset="0"/>
              </a:rPr>
              <a:t>Учебно-методический комплекс «</a:t>
            </a:r>
            <a:r>
              <a:rPr lang="en-US" b="1" dirty="0"/>
              <a:t>LECTA</a:t>
            </a:r>
            <a:r>
              <a:rPr lang="ru-RU" b="1" dirty="0">
                <a:latin typeface="Calibri" panose="020F0502020204030204" pitchFamily="34" charset="0"/>
              </a:rPr>
              <a:t>» (</a:t>
            </a:r>
            <a:r>
              <a:rPr lang="en-US" b="1" dirty="0">
                <a:hlinkClick r:id="rId8"/>
              </a:rPr>
              <a:t>https://lecta.rosuchebnik.ru</a:t>
            </a:r>
            <a:r>
              <a:rPr lang="ru-RU" b="1" dirty="0">
                <a:latin typeface="Calibri" panose="020F0502020204030204" pitchFamily="34" charset="0"/>
              </a:rPr>
              <a:t>).</a:t>
            </a:r>
          </a:p>
          <a:p>
            <a:endParaRPr lang="ru-RU" b="1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15DA96-A609-471E-AA1A-5CABEA6D2911}"/>
              </a:ext>
            </a:extLst>
          </p:cNvPr>
          <p:cNvSpPr txBox="1"/>
          <p:nvPr/>
        </p:nvSpPr>
        <p:spPr>
          <a:xfrm>
            <a:off x="981844" y="5733256"/>
            <a:ext cx="9615133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b="1" dirty="0"/>
              <a:t>Московский образовательный телеканал (</a:t>
            </a:r>
            <a:r>
              <a:rPr lang="en-US" b="1" dirty="0">
                <a:hlinkClick r:id="rId9"/>
              </a:rPr>
              <a:t>https://mosobr.tv</a:t>
            </a:r>
            <a:r>
              <a:rPr lang="ru-RU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697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ия, посвященная началу учебного года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88_TF03460615" id="{04225133-E7BC-43E6-B4AC-606DB5FF67EE}" vid="{27A55C89-1BE2-45B9-A40B-64E9F07FAF11}"/>
    </a:ext>
  </a:extLst>
</a:theme>
</file>

<file path=ppt/theme/theme2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началу учебного года</Template>
  <TotalTime>192</TotalTime>
  <Words>362</Words>
  <Application>Microsoft Office PowerPoint</Application>
  <PresentationFormat>Произвольный</PresentationFormat>
  <Paragraphs>35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</vt:lpstr>
      <vt:lpstr>Презентация, посвященная началу учебного года</vt:lpstr>
      <vt:lpstr>Использования дистанционных технологий в образовательном процессе</vt:lpstr>
      <vt:lpstr>Регистрация в Автоматизированной информационной системе «Крымская республиканская образовательная сеть» («КРОС»):</vt:lpstr>
      <vt:lpstr>Презентация PowerPoint</vt:lpstr>
      <vt:lpstr>Платформы дистанционных технологий:</vt:lpstr>
      <vt:lpstr>Информационные ресурсы (учебные материалы):</vt:lpstr>
      <vt:lpstr>Информационные ресурсы (online-сервисы):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Использования дистанционных технологий в образовательном процессе</dc:title>
  <dc:creator>Dmitrii Okun</dc:creator>
  <cp:lastModifiedBy>Dmitrii Okun</cp:lastModifiedBy>
  <cp:revision>12</cp:revision>
  <dcterms:created xsi:type="dcterms:W3CDTF">2020-03-19T06:07:47Z</dcterms:created>
  <dcterms:modified xsi:type="dcterms:W3CDTF">2020-03-19T09:20:15Z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