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9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91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6" r:id="rId29"/>
    <p:sldId id="287" r:id="rId30"/>
    <p:sldId id="285" r:id="rId31"/>
    <p:sldId id="288" r:id="rId32"/>
    <p:sldId id="289" r:id="rId33"/>
    <p:sldId id="292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/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13,8%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21,7%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13,8%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50,7%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высшая квалификационная категория</c:v>
                </c:pt>
                <c:pt idx="1">
                  <c:v>1 квалификационная категория </c:v>
                </c:pt>
                <c:pt idx="2">
                  <c:v>СЗД</c:v>
                </c:pt>
                <c:pt idx="3">
                  <c:v>молодые специалисты и без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13.8</c:v>
                </c:pt>
                <c:pt idx="1">
                  <c:v>21.7</c:v>
                </c:pt>
                <c:pt idx="2">
                  <c:v>13.8</c:v>
                </c:pt>
                <c:pt idx="3">
                  <c:v>50.7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английский язык</c:v>
                </c:pt>
                <c:pt idx="1">
                  <c:v>немецкий язык</c:v>
                </c:pt>
                <c:pt idx="2">
                  <c:v>французский язык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137</c:v>
                </c:pt>
                <c:pt idx="1">
                  <c:v>25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958147093659464E-2"/>
          <c:y val="0.80798967048498138"/>
          <c:w val="0.95000000000000007"/>
          <c:h val="7.6780324074074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rgbClr val="00B050"/>
                </a:solidFill>
              </a:rPr>
              <a:t>Наибольший</a:t>
            </a:r>
            <a:r>
              <a:rPr lang="ru-RU" baseline="0" dirty="0" smtClean="0">
                <a:solidFill>
                  <a:srgbClr val="00B050"/>
                </a:solidFill>
              </a:rPr>
              <a:t> процент оснащённости кабинета</a:t>
            </a:r>
            <a:endParaRPr lang="ru-RU" dirty="0">
              <a:solidFill>
                <a:srgbClr val="00B05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4"/>
                <c:pt idx="0">
                  <c:v>Лицей</c:v>
                </c:pt>
                <c:pt idx="1">
                  <c:v>Гвардейская школа-гимназия № 3</c:v>
                </c:pt>
                <c:pt idx="2">
                  <c:v>Николаевская школа </c:v>
                </c:pt>
                <c:pt idx="3">
                  <c:v>Родниковская школа-гимназия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1</c:v>
                </c:pt>
                <c:pt idx="1">
                  <c:v>0.7400000000000001</c:v>
                </c:pt>
                <c:pt idx="2">
                  <c:v>0.7400000000000001</c:v>
                </c:pt>
                <c:pt idx="3">
                  <c:v>0.7400000000000001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4"/>
                <c:pt idx="0">
                  <c:v>Лицей</c:v>
                </c:pt>
                <c:pt idx="1">
                  <c:v>Гвардейская школа-гимназия № 3</c:v>
                </c:pt>
                <c:pt idx="2">
                  <c:v>Николаевская школа </c:v>
                </c:pt>
                <c:pt idx="3">
                  <c:v>Родниковская школа-гимназия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4"/>
                <c:pt idx="0">
                  <c:v>Лицей</c:v>
                </c:pt>
                <c:pt idx="1">
                  <c:v>Гвардейская школа-гимназия № 3</c:v>
                </c:pt>
                <c:pt idx="2">
                  <c:v>Николаевская школа </c:v>
                </c:pt>
                <c:pt idx="3">
                  <c:v>Родниковская школа-гимназия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80488272"/>
        <c:axId val="980491536"/>
        <c:axId val="0"/>
      </c:bar3DChart>
      <c:catAx>
        <c:axId val="98048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491536"/>
        <c:crosses val="autoZero"/>
        <c:auto val="1"/>
        <c:lblAlgn val="ctr"/>
        <c:lblOffset val="100"/>
        <c:noMultiLvlLbl val="0"/>
      </c:catAx>
      <c:valAx>
        <c:axId val="98049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48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  <a:r>
              <a:rPr lang="ru-RU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отметкам</a:t>
            </a:r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29.17</c:v>
                </c:pt>
                <c:pt idx="1">
                  <c:v>42.4</c:v>
                </c:pt>
                <c:pt idx="2">
                  <c:v>22.32</c:v>
                </c:pt>
                <c:pt idx="3">
                  <c:v>6.1099999999999994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 Крым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27.72</c:v>
                </c:pt>
                <c:pt idx="1">
                  <c:v>44.32</c:v>
                </c:pt>
                <c:pt idx="2">
                  <c:v>22.17</c:v>
                </c:pt>
                <c:pt idx="3">
                  <c:v>5.79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Симферопольский район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30.259999999999998</c:v>
                </c:pt>
                <c:pt idx="1">
                  <c:v>44.59</c:v>
                </c:pt>
                <c:pt idx="2">
                  <c:v>20.54</c:v>
                </c:pt>
                <c:pt idx="3">
                  <c:v>4.6099999999999994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0499152"/>
        <c:axId val="980495344"/>
      </c:barChart>
      <c:catAx>
        <c:axId val="98049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495344"/>
        <c:crosses val="autoZero"/>
        <c:auto val="1"/>
        <c:lblAlgn val="ctr"/>
        <c:lblOffset val="100"/>
        <c:noMultiLvlLbl val="0"/>
      </c:catAx>
      <c:valAx>
        <c:axId val="98049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49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отметкам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9573007720740974E-2"/>
          <c:y val="0.123079152965785"/>
          <c:w val="0.96042699227925898"/>
          <c:h val="0.70340672363959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Вся выборка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20.56</c:v>
                </c:pt>
                <c:pt idx="1">
                  <c:v>44.36</c:v>
                </c:pt>
                <c:pt idx="2">
                  <c:v>26.99</c:v>
                </c:pt>
                <c:pt idx="3">
                  <c:v>8.09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 Крым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16.5</c:v>
                </c:pt>
                <c:pt idx="1">
                  <c:v>45.06</c:v>
                </c:pt>
                <c:pt idx="2">
                  <c:v>29.130000000000003</c:v>
                </c:pt>
                <c:pt idx="3">
                  <c:v>8.91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Симферопольский район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19.979999999999997</c:v>
                </c:pt>
                <c:pt idx="1">
                  <c:v>47.849999999999994</c:v>
                </c:pt>
                <c:pt idx="2">
                  <c:v>24.759999999999998</c:v>
                </c:pt>
                <c:pt idx="3">
                  <c:v>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0496976"/>
        <c:axId val="980488816"/>
      </c:barChart>
      <c:catAx>
        <c:axId val="98049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488816"/>
        <c:crosses val="autoZero"/>
        <c:auto val="1"/>
        <c:lblAlgn val="ctr"/>
        <c:lblOffset val="100"/>
        <c:noMultiLvlLbl val="0"/>
      </c:catAx>
      <c:valAx>
        <c:axId val="98048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49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Понизили</c:v>
                </c:pt>
                <c:pt idx="1">
                  <c:v>Подтвердили</c:v>
                </c:pt>
                <c:pt idx="2">
                  <c:v>Повысили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53.86</c:v>
                </c:pt>
                <c:pt idx="1">
                  <c:v>45.260000000000005</c:v>
                </c:pt>
                <c:pt idx="2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0492624"/>
        <c:axId val="980493168"/>
      </c:barChart>
      <c:catAx>
        <c:axId val="98049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493168"/>
        <c:crosses val="autoZero"/>
        <c:auto val="1"/>
        <c:lblAlgn val="ctr"/>
        <c:lblOffset val="100"/>
        <c:noMultiLvlLbl val="0"/>
      </c:catAx>
      <c:valAx>
        <c:axId val="98049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49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Понизили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Гвардейская школа № 1</c:v>
                </c:pt>
                <c:pt idx="1">
                  <c:v>Гвардейская школа-гимназия № 3</c:v>
                </c:pt>
                <c:pt idx="2">
                  <c:v>Кольчугинская школа № 1</c:v>
                </c:pt>
                <c:pt idx="3">
                  <c:v>Маленская школа</c:v>
                </c:pt>
                <c:pt idx="4">
                  <c:v>Молодёжненская школа № 2</c:v>
                </c:pt>
                <c:pt idx="5">
                  <c:v>Мирновская школа № 1</c:v>
                </c:pt>
                <c:pt idx="6">
                  <c:v>Партизанская школа</c:v>
                </c:pt>
                <c:pt idx="7">
                  <c:v>Урожайновская школа</c:v>
                </c:pt>
                <c:pt idx="8">
                  <c:v>Чайкинская школа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75</c:v>
                </c:pt>
                <c:pt idx="1">
                  <c:v>0</c:v>
                </c:pt>
                <c:pt idx="2">
                  <c:v>58.33</c:v>
                </c:pt>
                <c:pt idx="3">
                  <c:v>10</c:v>
                </c:pt>
                <c:pt idx="4">
                  <c:v>57.14</c:v>
                </c:pt>
                <c:pt idx="5">
                  <c:v>62.5</c:v>
                </c:pt>
                <c:pt idx="6">
                  <c:v>7.14</c:v>
                </c:pt>
                <c:pt idx="7">
                  <c:v>55.56</c:v>
                </c:pt>
                <c:pt idx="8">
                  <c:v>33.33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Подтвердили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Гвардейская школа № 1</c:v>
                </c:pt>
                <c:pt idx="1">
                  <c:v>Гвардейская школа-гимназия № 3</c:v>
                </c:pt>
                <c:pt idx="2">
                  <c:v>Кольчугинская школа № 1</c:v>
                </c:pt>
                <c:pt idx="3">
                  <c:v>Маленская школа</c:v>
                </c:pt>
                <c:pt idx="4">
                  <c:v>Молодёжненская школа № 2</c:v>
                </c:pt>
                <c:pt idx="5">
                  <c:v>Мирновская школа № 1</c:v>
                </c:pt>
                <c:pt idx="6">
                  <c:v>Партизанская школа</c:v>
                </c:pt>
                <c:pt idx="7">
                  <c:v>Урожайновская школа</c:v>
                </c:pt>
                <c:pt idx="8">
                  <c:v>Чайкинская школа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25</c:v>
                </c:pt>
                <c:pt idx="1">
                  <c:v>87.5</c:v>
                </c:pt>
                <c:pt idx="2">
                  <c:v>37.5</c:v>
                </c:pt>
                <c:pt idx="3">
                  <c:v>90</c:v>
                </c:pt>
                <c:pt idx="4">
                  <c:v>35.71</c:v>
                </c:pt>
                <c:pt idx="5">
                  <c:v>37.5</c:v>
                </c:pt>
                <c:pt idx="6">
                  <c:v>85.710000000000008</c:v>
                </c:pt>
                <c:pt idx="7">
                  <c:v>44.44</c:v>
                </c:pt>
                <c:pt idx="8">
                  <c:v>66.669999999999987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Повысили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Гвардейская школа № 1</c:v>
                </c:pt>
                <c:pt idx="1">
                  <c:v>Гвардейская школа-гимназия № 3</c:v>
                </c:pt>
                <c:pt idx="2">
                  <c:v>Кольчугинская школа № 1</c:v>
                </c:pt>
                <c:pt idx="3">
                  <c:v>Маленская школа</c:v>
                </c:pt>
                <c:pt idx="4">
                  <c:v>Молодёжненская школа № 2</c:v>
                </c:pt>
                <c:pt idx="5">
                  <c:v>Мирновская школа № 1</c:v>
                </c:pt>
                <c:pt idx="6">
                  <c:v>Партизанская школа</c:v>
                </c:pt>
                <c:pt idx="7">
                  <c:v>Урожайновская школа</c:v>
                </c:pt>
                <c:pt idx="8">
                  <c:v>Чайкинская школа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0</c:v>
                </c:pt>
                <c:pt idx="1">
                  <c:v>12.5</c:v>
                </c:pt>
                <c:pt idx="2">
                  <c:v>4.17</c:v>
                </c:pt>
                <c:pt idx="3">
                  <c:v>0</c:v>
                </c:pt>
                <c:pt idx="4">
                  <c:v>7.14</c:v>
                </c:pt>
                <c:pt idx="5">
                  <c:v>0</c:v>
                </c:pt>
                <c:pt idx="6">
                  <c:v>7.14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80500240"/>
        <c:axId val="980497520"/>
      </c:barChart>
      <c:catAx>
        <c:axId val="98050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0497520"/>
        <c:crosses val="autoZero"/>
        <c:auto val="1"/>
        <c:lblAlgn val="ctr"/>
        <c:lblOffset val="100"/>
        <c:noMultiLvlLbl val="0"/>
      </c:catAx>
      <c:valAx>
        <c:axId val="980497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8050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1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4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87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85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50600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795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70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0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1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5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7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9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7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38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1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3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50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du.simadm.ru/media/uploads/userfiles/2018/04/01/deloproizvodstvo.zip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oxy_the_little@mail.ru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Lohit Hindi"/>
              </a:rPr>
              <a:t>Анализ работы </a:t>
            </a:r>
            <a:r>
              <a:rPr lang="ru-RU" b="1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Lohit Hindi"/>
              </a:rPr>
              <a:t>за </a:t>
            </a:r>
            <a:r>
              <a:rPr lang="ru-RU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Lohit Hindi"/>
              </a:rPr>
              <a:t>2020/2021 учебный год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5375305"/>
            <a:ext cx="8915399" cy="528357"/>
          </a:xfrm>
        </p:spPr>
        <p:txBody>
          <a:bodyPr/>
          <a:lstStyle/>
          <a:p>
            <a:pPr algn="r"/>
            <a:r>
              <a:rPr lang="ru-RU" dirty="0" smtClean="0"/>
              <a:t>Методист МБОУ ДО «ЦДЮТ» Юрченко О.А.</a:t>
            </a:r>
            <a:endParaRPr lang="ru-RU" dirty="0"/>
          </a:p>
        </p:txBody>
      </p:sp>
      <p:pic>
        <p:nvPicPr>
          <p:cNvPr id="4" name="Рисунок 3" descr="https://dom-znanij.vlg.muzkult.ru/media/2020/08/25/1256281383/ayau-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57" y="351196"/>
            <a:ext cx="5940425" cy="1856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6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528" y="115318"/>
            <a:ext cx="11625129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Районный конкурса исполнения песен на иностранных языках «MUSICFEST-2020» </a:t>
            </a:r>
            <a:endParaRPr lang="ru-RU" sz="32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проходил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заочном формате с 01.11.2020 по 13.11.2020 с целью выявления талантливых учащихся и формирования интереса к изучению иностранного языка и литературы.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конкурсе приняли участие 29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МБОУ. В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школах предоставленные ссылки на видео были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недействительными. Не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приняли участие 13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МБОУ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528" y="1871852"/>
            <a:ext cx="1177610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Районный конкурс литературного перевода «TIME </a:t>
            </a:r>
            <a:r>
              <a:rPr lang="ru-RU" sz="32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RHYME» </a:t>
            </a:r>
            <a:endParaRPr lang="ru-RU" sz="32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проходил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заочном формате с 01. 03. 2021 по 12.03.2021 с целью выявления талантливых учащихся и формирования интереса к изучению иностранного языка и литературы.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конкурсе приняли участие 26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МБОУ. Не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приняли участие 12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МБОУ.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7527" y="3062078"/>
            <a:ext cx="1162512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Районный смотр-конкурс «Шекспировская гостиная» </a:t>
            </a:r>
            <a:endParaRPr lang="ru-RU" sz="3200" b="1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проходил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заочном формате с 012.04. 2021 по 16.04.2021 с целью выявления талантливых учащихся и формирования интереса к изучению иностранного языка и литературы.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конкурсе приняли участие 30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МБОУ. Не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приняли участие 12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МБОУ.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7526" y="4314528"/>
            <a:ext cx="11625129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b="1" i="1" kern="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МАН школьников Крыма </a:t>
            </a:r>
            <a:r>
              <a:rPr lang="ru-RU" sz="3200" b="1" i="1" kern="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«Искатель»</a:t>
            </a:r>
            <a:endParaRPr lang="ru-RU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В дистанционном формате на базе МБОУ ДО «ЦДЮТ» с 05.11.2020г. по 12.11.2020г. проходил муниципальный этап конкурса-защиты научно-исследовательских работ учащихся-членов МАН школьников Симферопольского района. Ученик 8 класса МБОУ «Перовская школа-гимназия» Олейников Даниил (руководитель Мамедова А.А.) принял участие в секции «Немецкий язык» с работой «Гендерные стереотипы в немецком языке на примере пословиц и поговорок».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9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282" y="136915"/>
            <a:ext cx="11639371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</a:pPr>
            <a:r>
              <a:rPr lang="ru-RU" sz="3200" b="1" i="1" kern="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Муниципальный и региональный этапы всероссийской олимпиады школьников </a:t>
            </a:r>
            <a:endParaRPr lang="ru-RU" sz="3200" b="1" i="1" kern="1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школьном этапе олимпиады по иностранным языкам приняло участие 789 учащихся 5 - 11 классов: 610 – по английскому языку, 177 -  по немецкому языку и 2 – по французскому языку. В сравнении с 2019 - 2020 учебным годом возросло количество участников школьного этапа на 469 учащихся.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В муниципальном этапе олимпиады по иностранным языкам из 39 школ приняли участие 18 школ района: по английскому языку - 42 учащихся, 3 - по немецкому языку.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282" y="2538324"/>
            <a:ext cx="11810288" cy="3799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dirty="0">
                <a:ea typeface="Times New Roman" panose="02020603050405020304" pitchFamily="18" charset="0"/>
              </a:rPr>
              <a:t>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Победителем муниципального этапа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всероссийской олимпиады школьников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немецкому языку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учащихся 7 классов в личном первенстве: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Олейник Анастасия, учащаяся 7 класса МБОУ «Гвардейская школа-гимназия № 3» (Овчаренко Н.Н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Призёр муниципального этапа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всероссийской олимпиады школьников </a:t>
            </a:r>
            <a:r>
              <a:rPr lang="ru-RU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немецкому языку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учащихся 7 классов: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Ярошенко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Ярослав, учащийся 7 класса МБОУ «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Перевальненская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им.Ф.И.Федоренко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Коловертнова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М.А.)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Победителями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всероссийской олимпиады школьников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английскому языку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учащихся 7 – 11 классов в личном первенстве: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Наумкин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Роман, учащийся 8 класс МБОУ «Гвардейская школа № 1» (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Ганеева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Ш.Ю.),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Темизкан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Дениз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учащаяся 10 класса МБОУ «Лицей» (Смазная Н.А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ru-RU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Призёры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этапа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всероссийской олимпиады школьников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английскому языку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учащихся 7 – 11 классов: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Верман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Александр, учащийся 7 класса МБОУ «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Чистенская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школа – гимназия» (Тищенко В.В.),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Амзаева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Севиля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учащаяся 8 класса МБОУ «Лицей» (Смазная Н.А.),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Раткевич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Илья, учащийся 10 класса МБОУ «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Молодёжненская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школа № 2» (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Абдулганиева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С.Ф.),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Муединов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Эрвин, учащийся 10класса МБОУ «Перовская школа-гимназия» (Гершун А.В.),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Кондратенко Вероника, учащаяся 10 класса МБОУ «Перовская школа-гимназия» (Гершун А.В.),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Изотова Елена, учащаяся 11 класса МБОУ «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Мирновская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школа № 2» (Лазарева И.Н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Призёром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регионального этапа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всероссийской олимпиады школьников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английскому языку: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Темизкан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Дениз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учащаяся 10 класса МБОУ «Лицей» (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Севершаева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Н.А.)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72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166" y="147319"/>
            <a:ext cx="11599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ВПР </a:t>
            </a:r>
            <a:r>
              <a:rPr lang="ru-RU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 иностранному языку (английский) в 8</a:t>
            </a:r>
            <a:r>
              <a:rPr lang="ru-RU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классах (осень) </a:t>
            </a:r>
            <a:r>
              <a:rPr lang="ru-RU" sz="32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школ Симферопольского района в 2020/2021 учебном году</a:t>
            </a:r>
            <a:endParaRPr lang="ru-RU" sz="3200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793499"/>
              </p:ext>
            </p:extLst>
          </p:nvPr>
        </p:nvGraphicFramePr>
        <p:xfrm>
          <a:off x="692045" y="1528742"/>
          <a:ext cx="11195156" cy="1369949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599308"/>
                <a:gridCol w="1599308"/>
                <a:gridCol w="1599308"/>
                <a:gridCol w="1599308"/>
                <a:gridCol w="1599308"/>
                <a:gridCol w="1599308"/>
                <a:gridCol w="1599308"/>
              </a:tblGrid>
              <a:tr h="19570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Распределение групп баллов в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marL="9525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30221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944934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14">
                <a:tc>
                  <a:txBody>
                    <a:bodyPr/>
                    <a:lstStyle/>
                    <a:p>
                      <a:pPr marL="9525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Крым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44,32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22,17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414">
                <a:tc>
                  <a:txBody>
                    <a:bodyPr/>
                    <a:lstStyle/>
                    <a:p>
                      <a:pPr marL="9525">
                        <a:lnSpc>
                          <a:spcPct val="107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Симферопольский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30,26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02853533"/>
              </p:ext>
            </p:extLst>
          </p:nvPr>
        </p:nvGraphicFramePr>
        <p:xfrm>
          <a:off x="692045" y="3076486"/>
          <a:ext cx="11195155" cy="306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9288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8" y="288745"/>
            <a:ext cx="10504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3200" b="1" i="1" dirty="0">
                <a:solidFill>
                  <a:srgbClr val="A5301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Мониторинг качества образования по иностранному языку (английский) в </a:t>
            </a:r>
            <a:r>
              <a:rPr lang="ru-RU" sz="3200" b="1" i="1" dirty="0" smtClean="0">
                <a:solidFill>
                  <a:srgbClr val="A5301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10классах  </a:t>
            </a:r>
            <a:r>
              <a:rPr lang="ru-RU" sz="3200" b="1" i="1" dirty="0">
                <a:solidFill>
                  <a:srgbClr val="A5301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школ Симферопольского района в 2020/2021 учебном году</a:t>
            </a:r>
            <a:endParaRPr lang="ru-RU" sz="3200" i="1" dirty="0">
              <a:solidFill>
                <a:srgbClr val="A5301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6451" y="2113347"/>
            <a:ext cx="1123202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проходил 14.12.2020 на платформе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Online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Test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Pad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дистанционном формате. Работа состояла из трёх разделов: «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Аудирование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«Чтение», «Грамматика и лексика».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мониторинговой работе приняли участие 32 школы Симферопольского района (94%), 360 учащихся 10 классов.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балл написания мониторинга составил - 3,3, средний балл за 2019 – 2020 учебный год – 3,8. Динамика составляет - -0,5 балла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Ниже среднего балла написали 13 школ Симферопольского района, выше среднего балла – 17 школ, подтвердили отметку за мониторинг и годовую отметку – 2 школы.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0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887" y="124768"/>
            <a:ext cx="118815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3200" b="1" i="1" dirty="0">
                <a:solidFill>
                  <a:srgbClr val="A5301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ВПР по иностранному языку (английский) в </a:t>
            </a:r>
            <a:r>
              <a:rPr lang="ru-RU" sz="3200" b="1" i="1" dirty="0" smtClean="0">
                <a:solidFill>
                  <a:srgbClr val="A5301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7 классах </a:t>
            </a:r>
            <a:r>
              <a:rPr lang="ru-RU" sz="3200" b="1" i="1" dirty="0">
                <a:solidFill>
                  <a:srgbClr val="A5301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школ Симферопольского района в 2020/2021 учебном году</a:t>
            </a:r>
            <a:endParaRPr lang="ru-RU" sz="3200" i="1" dirty="0">
              <a:solidFill>
                <a:srgbClr val="A5301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553791"/>
              </p:ext>
            </p:extLst>
          </p:nvPr>
        </p:nvGraphicFramePr>
        <p:xfrm>
          <a:off x="418465" y="1428957"/>
          <a:ext cx="11426007" cy="1051560"/>
        </p:xfrm>
        <a:graphic>
          <a:graphicData uri="http://schemas.openxmlformats.org/drawingml/2006/table">
            <a:tbl>
              <a:tblPr firstRow="1" firstCol="1" bandRow="1"/>
              <a:tblGrid>
                <a:gridCol w="2978308"/>
                <a:gridCol w="1522735"/>
                <a:gridCol w="1903724"/>
                <a:gridCol w="1255310"/>
                <a:gridCol w="1255310"/>
                <a:gridCol w="1255310"/>
                <a:gridCol w="125531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ОО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учащихся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Распределение групп баллов в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20495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699871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20,56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26,99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8,09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Крым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15669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8,91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Симферопольский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19,98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47,85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24,76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46331370"/>
              </p:ext>
            </p:extLst>
          </p:nvPr>
        </p:nvGraphicFramePr>
        <p:xfrm>
          <a:off x="621974" y="2839441"/>
          <a:ext cx="4864426" cy="3518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29864480"/>
              </p:ext>
            </p:extLst>
          </p:nvPr>
        </p:nvGraphicFramePr>
        <p:xfrm>
          <a:off x="7537390" y="3142004"/>
          <a:ext cx="3949759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4246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704" y="133314"/>
            <a:ext cx="118729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3200" b="1" i="1" dirty="0">
                <a:solidFill>
                  <a:srgbClr val="A5301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ВПР по иностранному языку (английский) в </a:t>
            </a:r>
            <a:r>
              <a:rPr lang="ru-RU" sz="3200" b="1" i="1" dirty="0" smtClean="0">
                <a:solidFill>
                  <a:srgbClr val="A5301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11 </a:t>
            </a:r>
            <a:r>
              <a:rPr lang="ru-RU" sz="3200" b="1" i="1" dirty="0">
                <a:solidFill>
                  <a:srgbClr val="A5301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классах школ Симферопольского района в 2020/2021 учебном году</a:t>
            </a:r>
            <a:endParaRPr lang="ru-RU" sz="3200" i="1" dirty="0">
              <a:solidFill>
                <a:srgbClr val="A5301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78292"/>
              </p:ext>
            </p:extLst>
          </p:nvPr>
        </p:nvGraphicFramePr>
        <p:xfrm>
          <a:off x="306211" y="1408532"/>
          <a:ext cx="11452801" cy="630936"/>
        </p:xfrm>
        <a:graphic>
          <a:graphicData uri="http://schemas.openxmlformats.org/drawingml/2006/table">
            <a:tbl>
              <a:tblPr firstRow="1" firstCol="1" bandRow="1"/>
              <a:tblGrid>
                <a:gridCol w="5097973"/>
                <a:gridCol w="1830140"/>
                <a:gridCol w="1131172"/>
                <a:gridCol w="1131172"/>
                <a:gridCol w="1131172"/>
                <a:gridCol w="113117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АТЕ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учащихся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Распределение групп баллов в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Симферопольский район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25,66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38,05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6210" y="2110791"/>
            <a:ext cx="11606627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Соответствие отметок обучающихся за выполненную проверочную работу по учебному предмету «Английский язык» и отметок по журналу </a:t>
            </a:r>
            <a:endParaRPr lang="ru-RU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70325519"/>
              </p:ext>
            </p:extLst>
          </p:nvPr>
        </p:nvGraphicFramePr>
        <p:xfrm>
          <a:off x="306210" y="2768837"/>
          <a:ext cx="11538261" cy="3871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883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529" y="159993"/>
            <a:ext cx="1159094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Контрольные работы для учащихся 9 классов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21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мая 2021 года были проведены контрольные работы по английскому языку в 2х школах Симферопольского района: МБОУ «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Добровская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школа-гимназия имени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Я.М.Слонимского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и МБОУ «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Чистенская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школа – гимназия». Всего приняло участие 8 человек.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09817"/>
              </p:ext>
            </p:extLst>
          </p:nvPr>
        </p:nvGraphicFramePr>
        <p:xfrm>
          <a:off x="444383" y="2342750"/>
          <a:ext cx="11541016" cy="1173988"/>
        </p:xfrm>
        <a:graphic>
          <a:graphicData uri="http://schemas.openxmlformats.org/drawingml/2006/table">
            <a:tbl>
              <a:tblPr firstRow="1" firstCol="1" bandRow="1"/>
              <a:tblGrid>
                <a:gridCol w="1620000"/>
                <a:gridCol w="1240127"/>
                <a:gridCol w="1240127"/>
                <a:gridCol w="1240127"/>
                <a:gridCol w="1240127"/>
                <a:gridCol w="1240127"/>
                <a:gridCol w="1240127"/>
                <a:gridCol w="1240127"/>
                <a:gridCol w="124012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учащихся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«2»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29/45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46/57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58/68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успеваемости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Всего/Среднее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170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612" y="107145"/>
            <a:ext cx="11727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Итоги 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ГИА-2021 в МБОУ Симферопольского района по </a:t>
            </a:r>
          </a:p>
          <a:p>
            <a:pPr algn="r">
              <a:spcAft>
                <a:spcPts val="0"/>
              </a:spcAft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предмету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«Иностранный 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язык (английский)»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617" y="1421142"/>
            <a:ext cx="116336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18, 21 и 22 июня 2021 года в 11 классах была проведена государственная итоговая аттестация в форме ЕГЭ по иностранным языкам. Участие приняли 23 обучающихся из 14 МБОУ по английскому языку: МБОУ «Гвардейская школа № 1», МБОУ «Гвардейская школа-гимназия № 2», МБОУ «Гвардейская школа-гимназия № 3», МБОУ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Добровская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- гимназия имени Я.М. Слонимского», МБОУ «Донская школа», МБОУ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Мазанская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школа», МБОУ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Мирновская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№ 1», МБОУ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Мрновская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№ 2», МБОУ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Молодёжненская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№ 2», МБОУ «Николаевская школа», МБОУ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Новосёловская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школа», МБОУ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Перевальненская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школа», МБОУ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Укромновская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школа», МБОУ «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Чистенская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школа-гимназия».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724001"/>
              </p:ext>
            </p:extLst>
          </p:nvPr>
        </p:nvGraphicFramePr>
        <p:xfrm>
          <a:off x="384399" y="2789000"/>
          <a:ext cx="11314791" cy="1304608"/>
        </p:xfrm>
        <a:graphic>
          <a:graphicData uri="http://schemas.openxmlformats.org/drawingml/2006/table">
            <a:tbl>
              <a:tblPr firstRow="1" firstCol="1" bandRow="1"/>
              <a:tblGrid>
                <a:gridCol w="1257199"/>
                <a:gridCol w="1257199"/>
                <a:gridCol w="1257199"/>
                <a:gridCol w="1257199"/>
                <a:gridCol w="1257199"/>
                <a:gridCol w="1257199"/>
                <a:gridCol w="1257199"/>
                <a:gridCol w="1257199"/>
                <a:gridCol w="125719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учащихся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«2»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– 58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 – 83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«4+5»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успеваемости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тестовый балл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Всего/Среднее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92,8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84398" y="4489812"/>
            <a:ext cx="114002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Симферопольскому району средний балл составляет 52, что соответствует отметке «3». И в сравнении с 2019/2020 учебным годом наблюдается положительная динамика по баллам (+24 балла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знаний в среднем по району составило 34,8%, что на 21,2% меньше по сравнению с прошлым учебным годом (56%).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110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810" y="207539"/>
            <a:ext cx="11560115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Анализ УУД по иностранному языку за 2020/2021 учебный год</a:t>
            </a:r>
            <a:endParaRPr lang="ru-RU" sz="2800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096251"/>
              </p:ext>
            </p:extLst>
          </p:nvPr>
        </p:nvGraphicFramePr>
        <p:xfrm>
          <a:off x="760413" y="1360183"/>
          <a:ext cx="8915399" cy="508567"/>
        </p:xfrm>
        <a:graphic>
          <a:graphicData uri="http://schemas.openxmlformats.org/drawingml/2006/table">
            <a:tbl>
              <a:tblPr/>
              <a:tblGrid>
                <a:gridCol w="1471705"/>
                <a:gridCol w="388367"/>
                <a:gridCol w="504195"/>
                <a:gridCol w="505899"/>
                <a:gridCol w="504195"/>
                <a:gridCol w="505899"/>
                <a:gridCol w="504195"/>
                <a:gridCol w="505899"/>
                <a:gridCol w="504195"/>
                <a:gridCol w="505899"/>
                <a:gridCol w="504195"/>
                <a:gridCol w="505899"/>
                <a:gridCol w="504195"/>
                <a:gridCol w="505899"/>
                <a:gridCol w="333859"/>
                <a:gridCol w="333859"/>
                <a:gridCol w="327045"/>
              </a:tblGrid>
              <a:tr h="118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Английский язык (НОО) </a:t>
                      </a:r>
                    </a:p>
                  </a:txBody>
                  <a:tcPr marL="5647" marR="5647" marT="56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уч-ся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"5"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"4"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4+5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"3"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"2"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/а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Кач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06" y="1868750"/>
            <a:ext cx="6486257" cy="2178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97871"/>
              </p:ext>
            </p:extLst>
          </p:nvPr>
        </p:nvGraphicFramePr>
        <p:xfrm>
          <a:off x="760413" y="2437644"/>
          <a:ext cx="8915399" cy="508567"/>
        </p:xfrm>
        <a:graphic>
          <a:graphicData uri="http://schemas.openxmlformats.org/drawingml/2006/table">
            <a:tbl>
              <a:tblPr/>
              <a:tblGrid>
                <a:gridCol w="1471705"/>
                <a:gridCol w="388367"/>
                <a:gridCol w="504195"/>
                <a:gridCol w="505899"/>
                <a:gridCol w="504195"/>
                <a:gridCol w="505899"/>
                <a:gridCol w="504195"/>
                <a:gridCol w="505899"/>
                <a:gridCol w="504195"/>
                <a:gridCol w="505899"/>
                <a:gridCol w="504195"/>
                <a:gridCol w="505899"/>
                <a:gridCol w="504195"/>
                <a:gridCol w="505899"/>
                <a:gridCol w="333859"/>
                <a:gridCol w="333859"/>
                <a:gridCol w="327045"/>
              </a:tblGrid>
              <a:tr h="118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Английский язык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(ООО и СОО)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уч-ся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"5"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"4"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4+5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"3"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"2"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05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</a:t>
                      </a:r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/а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Кач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905" y="2946211"/>
            <a:ext cx="6486257" cy="2178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246570"/>
              </p:ext>
            </p:extLst>
          </p:nvPr>
        </p:nvGraphicFramePr>
        <p:xfrm>
          <a:off x="2649034" y="3672578"/>
          <a:ext cx="8915399" cy="508567"/>
        </p:xfrm>
        <a:graphic>
          <a:graphicData uri="http://schemas.openxmlformats.org/drawingml/2006/table">
            <a:tbl>
              <a:tblPr/>
              <a:tblGrid>
                <a:gridCol w="1471705"/>
                <a:gridCol w="388367"/>
                <a:gridCol w="504195"/>
                <a:gridCol w="505899"/>
                <a:gridCol w="504195"/>
                <a:gridCol w="505899"/>
                <a:gridCol w="504195"/>
                <a:gridCol w="505899"/>
                <a:gridCol w="504195"/>
                <a:gridCol w="505899"/>
                <a:gridCol w="504195"/>
                <a:gridCol w="505899"/>
                <a:gridCol w="504195"/>
                <a:gridCol w="505899"/>
                <a:gridCol w="333859"/>
                <a:gridCol w="333859"/>
                <a:gridCol w="327045"/>
              </a:tblGrid>
              <a:tr h="118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Немецкий язык (ООО) </a:t>
                      </a:r>
                    </a:p>
                  </a:txBody>
                  <a:tcPr marL="5647" marR="5647" marT="56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уч-ся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"5"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"4"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4+5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"3"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"2"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н/а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Кач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620" y="4181145"/>
            <a:ext cx="6452074" cy="2178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779996"/>
              </p:ext>
            </p:extLst>
          </p:nvPr>
        </p:nvGraphicFramePr>
        <p:xfrm>
          <a:off x="1068062" y="4860579"/>
          <a:ext cx="8915399" cy="508567"/>
        </p:xfrm>
        <a:graphic>
          <a:graphicData uri="http://schemas.openxmlformats.org/drawingml/2006/table">
            <a:tbl>
              <a:tblPr/>
              <a:tblGrid>
                <a:gridCol w="1471705"/>
                <a:gridCol w="388367"/>
                <a:gridCol w="504195"/>
                <a:gridCol w="505899"/>
                <a:gridCol w="504195"/>
                <a:gridCol w="505899"/>
                <a:gridCol w="504195"/>
                <a:gridCol w="505899"/>
                <a:gridCol w="504195"/>
                <a:gridCol w="505899"/>
                <a:gridCol w="504195"/>
                <a:gridCol w="505899"/>
                <a:gridCol w="504195"/>
                <a:gridCol w="505899"/>
                <a:gridCol w="333859"/>
                <a:gridCol w="333859"/>
                <a:gridCol w="327045"/>
              </a:tblGrid>
              <a:tr h="1185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Французский язык (ООО) </a:t>
                      </a:r>
                    </a:p>
                  </a:txBody>
                  <a:tcPr marL="5647" marR="5647" marT="564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C3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Кол-во уч-ся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"5"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"4"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4+5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"3"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"2"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н/а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5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Кач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7" marR="5647" marT="56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47" marR="5647" marT="56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919" y="5369146"/>
            <a:ext cx="6469166" cy="2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8781" y="96144"/>
            <a:ext cx="10374595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x-none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особенностях преподавания иностранных языков 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организациях Республики Крым </a:t>
            </a:r>
            <a:endParaRPr lang="ru-RU" sz="24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 – 2022 учебном году</a:t>
            </a:r>
            <a:endParaRPr lang="ru-RU" sz="2400" b="1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65018" y="1774067"/>
            <a:ext cx="1136468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Нормативно-правовая база</a:t>
            </a:r>
            <a:endParaRPr kumimoji="0" lang="ru-RU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Преподавание иностранного языка в 2021 – 2022 учебном году осуществляется в соответствии со следующими нормативными документами: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основная образовательная программа образовательного учреждения. Начальная школа / сост. Е. С. Савинов. – 4-е изд.,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М.: Просвещение, 2013. – 223 с. (Стандарт второго поколения)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Примерная основная образовательная программа образовательного учреждения. Основная школа / сост. Е. С. Савинов. М.: Просвещение, 2011. – 000 с. - (Стандарт второго поколения)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Примерные программы по учебным предметам. Начальная школа. В 2 ч. 5-е издание,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М.: Просвещение, 2011. – 400 с.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(Стандарт второго поколения)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Примерные программы по учебным предметам. Иностранный язык 5-9 классы учебное издание – М.: Просвещение, 2010. – 145 с.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(Стандарт второго поколения)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Г. Апальков, Н. И. Быкова, М. Д. Поспелова. Английский язык. Сборник примерных рабочих программ. Предметные линии учебников «Английский в фокусе» 2 - 11 классы.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Учебное пособие для общеобразовательных организаций. 3-е издание – М.: Просвещение, 2020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Мильруд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Р.П., Суворова Ж.А. Английский язык. Сборник примерных рабочих программ. Предметные линии учебников «Звёздный английский» 2 - 11 классы.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Учебное пособие для общеобразовательных организаций с углублённым изучением английского языка. 2-е издание – М.: Просвещение, 2021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17223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2700">
                  <a:solidFill>
                    <a:srgbClr val="424242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24242">
                      <a:lumMod val="75000"/>
                    </a:srgbClr>
                  </a:outerShdw>
                </a:effectLst>
              </a:rPr>
              <a:t>Кадровый состав учителей иностранных языков:</a:t>
            </a:r>
            <a:endParaRPr lang="ru-RU" sz="4000" b="1" i="1" dirty="0">
              <a:ln w="12700">
                <a:solidFill>
                  <a:srgbClr val="424242">
                    <a:lumMod val="75000"/>
                  </a:srgb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rgbClr val="424242">
                    <a:lumMod val="75000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555224789"/>
              </p:ext>
            </p:extLst>
          </p:nvPr>
        </p:nvGraphicFramePr>
        <p:xfrm>
          <a:off x="6932157" y="1203294"/>
          <a:ext cx="4680000" cy="527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03707950"/>
              </p:ext>
            </p:extLst>
          </p:nvPr>
        </p:nvGraphicFramePr>
        <p:xfrm>
          <a:off x="310781" y="985534"/>
          <a:ext cx="5990265" cy="573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573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6956" y="671540"/>
            <a:ext cx="11454214" cy="5921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ctr" fontAlgn="base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Деловая документация учителя иностранного языка</a:t>
            </a:r>
          </a:p>
          <a:p>
            <a:pPr lvl="0" indent="449580" algn="ctr" fontAlgn="base"/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449580" algn="just" fontAlgn="base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предмету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«Иностранный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язык»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содержать:</a:t>
            </a:r>
          </a:p>
          <a:p>
            <a:pPr algn="just" fontAlgn="base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планируемые результаты освоения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предмета;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содержание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предмета;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тематическое планирование с указанием количества часов, отводимых на освоение каждой темы.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Календарно-тематическое планирование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разрабатывается каждым учителем самостоятельно на основе тематического планирования (возможно использование авторских программ) и примерных программ по иностранному языку.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 календарно-тематического плана образовательная организация определяет самостоятельно, используя наиболее оптимальные варианты, при этом должна обязательно прослеживаться специфика предмета «Иностранный язык», а именно: изучение четырёх видов речевой деятельности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чтение, говорение, письмо) и различных аспектов языка (лексика, грамматика, фонетика).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основании календарных планов учителя разрабатывают поурочные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планы.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Поурочный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обязательным документом для учителя, регламентирующим деятельность учителя и обучаемых на уроке.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и содержание поурочного плана (технологической карты) должны строго соответствовать «Положению о поурочном плане учителя» образовательной организации и 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Инструкции по ведению деловой документации и образцов примерных локальных актов, используемых в общеобразовательных учреждениях Республики Крым» в новой редакц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ии </a:t>
            </a:r>
            <a:r>
              <a:rPr lang="ru-RU" dirty="0" smtClean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№ 2909 </a:t>
            </a:r>
            <a:r>
              <a:rPr lang="ru-RU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от 16.11.2017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2089" y="215520"/>
            <a:ext cx="11214932" cy="558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практической части программы учебного предмета «Иностранный язык»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"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Обязательному оцениванию подлежат учебные достижения учащихся по предметам инвариантной и вариативной составляющих рабочего учебного плана образовательной организации.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Отметки за устные и письменные ответы выставляются в колонку за то число, когда проводилась работа. Запрещается выставлять отметки задним числом. Отметки за письменные работы выставляются в сроки, оговоренные в «Положении о проверке тетрадей» (локальный школьный акт, принимается решением педагогического совета).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26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каждой учебной четверти рекомендовано провести текущий контроль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одного из четырех видов речевой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(чтение – 1 четверть,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 четверть, говорение – 3 четверть, письмо - 4 четверть), а также модульный контроль. Длительность проведения периодического контроля –20 минут по одному из видов речевой деятельности на уроке, на контроль говорения отводится отдельный урок. Количество модульных контролей в течение четверти определено автором учебников. 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26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 для контроля по видам речевой деятельности рекомендовано брать за полугодие.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выполнения всех видов учебных работ по иностранному языку учащимся рекомендуется иметь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тетради и словарь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первого года обучения (2 класс) – 2 тетради (в линию, в косую), одна из которых может быть на печатной основе, словарь в клетку;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выполнения итоговых, контрольных работ - тетради для текущего, модульного и итогового контроля.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проверке работ по иностранному языку в начальной школе (2-4 классы) учитель исправляет ошибки и пишет сверху правильный вариант слова, выражения и т.д. Тетради, в которых выполняются классные и домашние работы, проверяются после каждого урока у всех учащихся с выставлением отметок.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   В 5-9 классах тетради проверяются один раз в неделю. В 10-11 классах в тетрадях проверяются наиболее значимые работы, но с таким расчетом, чтобы один раз в месяц проверялись работы всех учащихся.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Словари проверяются один раз в полугодие. Учитель исправляет ошибки и ставит подпись и дату проверки. Отметка за тетрадь выставляется в журнал один раз 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месяц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44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536" y="128148"/>
            <a:ext cx="11420030" cy="4651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записи в тетрадях учащиеся должны проводить с соблюдением следующих требований: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записывать дату выполнения работы (число и месяц). Дата в тетрадях по иностранным языкам записывается, так как это принято в странах изучаемых языков. После даты на следующей строке необходимо указывать, где выполняется работа (классная или домашняя),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указать номер упражнения, вид выполняемой работы. В обязательном порядке проводится работа над ошибками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Monday, the first of October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Class work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15000"/>
              </a:lnSpc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Ex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.5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11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Учащиеся могут писать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полупечатным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шрифтом на начальном этапе обучения, затем постепенно переходят на удобный для каждого шрифт.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  Тетради и словари подписываются на иностранном языке, который изучается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"/>
              </a:spcBef>
              <a:spcAft>
                <a:spcPts val="100"/>
              </a:spcAft>
              <a:tabLst>
                <a:tab pos="180340" algn="l"/>
              </a:tabLs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83076"/>
              </p:ext>
            </p:extLst>
          </p:nvPr>
        </p:nvGraphicFramePr>
        <p:xfrm>
          <a:off x="5952276" y="4527747"/>
          <a:ext cx="6003290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2132965"/>
                <a:gridCol w="1890395"/>
                <a:gridCol w="1979930"/>
              </a:tblGrid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Français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Deutsch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Galina Sedova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Svetlana Ivanova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Anna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Petrova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 3 «B»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classe de 7ème «A»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Klasse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«B»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 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école № 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Schule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20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151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649" y="117756"/>
            <a:ext cx="11639372" cy="5984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преподавания предмета «Иностранный язык» в соответствии с ФГОС НОО 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Начальное общее образование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2992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учебному плану, учебный предмет «Иностранный язык» изучается со 2 класса, на изучение иностранного языка в начальной школе отводится 2 учебных часа в неделю со 2 по 4 класс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29920"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преподавания предмета «Иностранный язык» в соответствии с ФГОС ООО 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spcAft>
                <a:spcPts val="0"/>
              </a:spcAft>
            </a:pPr>
            <a:r>
              <a:rPr lang="ru-RU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школа (5-9 классы)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29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HiddenHorzOCR"/>
                <a:cs typeface="Times New Roman" panose="02020603050405020304" pitchFamily="18" charset="0"/>
              </a:rPr>
              <a:t>Федеральный государственный образовательный стандарт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</a:t>
            </a:r>
            <a:r>
              <a:rPr lang="ru-RU" sz="1400" dirty="0">
                <a:latin typeface="Times New Roman" panose="02020603050405020304" pitchFamily="18" charset="0"/>
                <a:ea typeface="HiddenHorzOCR"/>
                <a:cs typeface="Times New Roman" panose="02020603050405020304" pitchFamily="18" charset="0"/>
              </a:rPr>
              <a:t> выделяет предметную область «Иностранный язык» в которую включены: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иностранный язык, второй иностранный язык.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 изучение учебного предмета «Иностранный язык» предусмотрено на базовом уровне 3 часа в неделю.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При изучении учебного предмета «Иностранный язык» на углубленном уровне количество учебных часов увеличивается на 2-4 часа в неделю.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организация самостоятельно определяет модель введения преподавания учебного предмета «Второй иностранный язык», соответствующую требованиям ФГОС основного общего образования, исходя из имеющихся кадровых и материально-технических условий: самостоятельно определяет объём часов на изучение учебного предмета «Второй иностранный язык», их распределение по годам обучения в пределах уровня основного общего образования. Предмет «Второй иностранный язык» в условиях реализации ФГОС рекомендуется изучать с 5 класса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преподавания «Иностранного языка» 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ФГОС среднего общего образования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2021-2022 учебном году обучение в 10-11 классах будет реализовано в соответствии с федеральным государственным стандартом среднего общего образования, утвержденным приказом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от 17.05.2012 № 413.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обучении обучающиеся могут выбрать профильное обучение или обучение в универсальном профиле.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Профильный уровень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изучения иностранного языка представляет собой расширение и углубление базового уровня с учетом профильной ориентации школьников. Примерная программа по иностранному языку рассчитана на 420 учебных часов (6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часов в неделю)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629920" algn="just"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30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258" y="101656"/>
            <a:ext cx="11590946" cy="621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внеурочной деятельности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задача педагога при организации внеурочной деятельности по иностранному языку – это развитие потребности школьников в использовании иностранного языка как средства общения, познания и социальной адаптации за пределами урока. Для решения данной задачи могут быть использованы ресурсы учебно-исследовательской, проектной деятельности, ориентированной на личность ученика, совместную деятельность и сотрудничество субъектов образовательного процесса – учащихся и педагогов.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— это не механическая добавка к основному общему образованию, призванная компенсировать недостатки работы с отстающими или одарёнными детьми. Главное при этом – осуществить взаимосвязь и преемственность общего и дополнительного образования как механизма обеспечения полноты и цельности образования. Поэтому важно помнить, что внеурочная деятельность не должна сводиться к набору формальных </a:t>
            </a:r>
            <a:r>
              <a:rPr lang="ru-RU" sz="1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1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по иностранному языку может быть организована по разным направлениям:</a:t>
            </a:r>
            <a:endParaRPr lang="ru-RU" sz="1400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Научно-познавательная деятельность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школьников может быть организована в форме факультативов, кружков познавательной направленности, научного общества учащихся, интеллектуальных клубов, читательских студий, клубов юных музееведов, викторин, участия обучающихся в конференциях по иностранному языку либо на иностранном языке, в олимпиадах, конкурсах, в том числе и дистанционных, в предметных неделях, интеллектуальных марафонах и т.д. Содержание деятельности может охватывать аспекты профессиональной ориентации, страноведения и краеведения, литературы изучаемого языка, искусства ведения дебатов и дискуссий.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направление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внеурочной деятельности может быть представлено работой школьных лингвистических театров, проведением выставок декоративно-прикладного и художественного искусства на иностранном языке, функционированием клубов песни (на английском, немецком, французском и др. языках).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Общественно полезная и проектная деятельность 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иностранному языку может быть организована в форме лингвистических лагерей, акций в том числе волонтерских),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флешмобов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21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b="1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Lohit Hindi"/>
              </a:rPr>
              <a:t>План  </a:t>
            </a:r>
            <a:r>
              <a:rPr lang="ru-RU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Lohit Hindi"/>
              </a:rPr>
              <a:t>работы </a:t>
            </a:r>
            <a:r>
              <a:rPr lang="ru-RU" b="1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Lohit Hindi"/>
              </a:rPr>
              <a:t>за </a:t>
            </a:r>
            <a:r>
              <a:rPr lang="ru-RU" b="1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Lohit Hindi"/>
              </a:rPr>
              <a:t>2021/2022 </a:t>
            </a:r>
            <a:r>
              <a:rPr lang="ru-RU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DejaVu Sans"/>
                <a:cs typeface="Lohit Hindi"/>
              </a:rPr>
              <a:t>учебный год</a:t>
            </a:r>
            <a: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5375305"/>
            <a:ext cx="8915399" cy="528357"/>
          </a:xfrm>
        </p:spPr>
        <p:txBody>
          <a:bodyPr/>
          <a:lstStyle/>
          <a:p>
            <a:pPr algn="r"/>
            <a:r>
              <a:rPr lang="ru-RU" dirty="0" smtClean="0"/>
              <a:t>Методист МБОУ ДО «ЦДЮТ» Юрченко О.А.</a:t>
            </a:r>
            <a:endParaRPr lang="ru-RU" dirty="0"/>
          </a:p>
        </p:txBody>
      </p:sp>
      <p:pic>
        <p:nvPicPr>
          <p:cNvPr id="4" name="Рисунок 3" descr="https://dom-znanij.vlg.muzkult.ru/media/2020/08/25/1256281383/ayau-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10" y="351197"/>
            <a:ext cx="5940425" cy="1856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649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4384" y="1365661"/>
          <a:ext cx="11435938" cy="5150178"/>
        </p:xfrm>
        <a:graphic>
          <a:graphicData uri="http://schemas.openxmlformats.org/drawingml/2006/table">
            <a:tbl>
              <a:tblPr/>
              <a:tblGrid>
                <a:gridCol w="4899285"/>
                <a:gridCol w="6536653"/>
              </a:tblGrid>
              <a:tr h="91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Тематика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u="sng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Август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«Гвардейская школа № 1»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РМО</a:t>
                      </a: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«Концептуальные основы преподавания иностранного языка: проблемы, перспективы и эффективные способы достижения планируемых результатов».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Категория: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учителя иностранного языка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Кольчугинская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школа № 2 с </a:t>
                      </a:r>
                      <a:r>
                        <a:rPr lang="ru-RU" sz="12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крымскотатарским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языком обучения»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РМО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«Система контроля предметных результатов в УМК "Английский в фокусе" 5-9. Рефлексия в системе контроля»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Категория: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учителя иностранного языка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Январь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«Гвардейская школа-гимназия № 2»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РМО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«Современные факторы повышения качества развития профессионально-методической компетенции преподавателя иностранного языка»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Категория: Категория: все учителя иностранного языка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«Гвардейская школа-гимназия № 3»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РМО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«Современный УМК по английскому языку как средство продвижения прогрессивной методологии овладения иноязычной культурой»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Категория: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 учителя иностранного языка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u="sng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«Добровская школа-гимназия им. Я.М. Слонимского»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«Особенности организации обучения немецкому языку как второму иностранному с опорой на английский язык»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Категория: учителя 5 - 8 классов (немецкий язык)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u="sng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«Первомайская школа»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</a:t>
                      </a: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«Формирование читательской грамотности на уроках иностранного языка»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Категория: учителя иностранного языка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u="sng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«Денисовская школа»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2990" algn="ctr"/>
                        </a:tabLst>
                      </a:pPr>
                      <a:r>
                        <a:rPr lang="ru-RU" sz="1200" b="1" u="sng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ШМУ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«Роль игры как основного средства мотивации детей младшего школьного возраста»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62990" algn="ctr"/>
                        </a:tabLs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Категория: учителя 2 – 4 классов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«Новосёловская школа»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ШМУ</a:t>
                      </a:r>
                      <a:r>
                        <a:rPr lang="ru-RU" sz="1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«Рефлексия как важный этап современного урока иностранного языка» </a:t>
                      </a:r>
                      <a:r>
                        <a:rPr lang="ru-RU" sz="12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Категория: учителя 2 – 7 классов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МБОУ «</a:t>
                      </a:r>
                      <a:r>
                        <a:rPr lang="ru-RU" sz="12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Родниковская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школа-гимназия»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МК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«Роль современного УМК по иностранным языкам в формировании функциональной грамотности школьников»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Категория: учителя иностранного языка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1868" marR="318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83771" y="292473"/>
            <a:ext cx="114082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25" algn="ctr"/>
              </a:tabLst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Организовать и провести РМО, СП, МК и заседания ШМУ</a:t>
            </a:r>
            <a:endParaRPr kumimoji="0" lang="ru-RU" altLang="zh-CN" sz="4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56633"/>
              </p:ext>
            </p:extLst>
          </p:nvPr>
        </p:nvGraphicFramePr>
        <p:xfrm>
          <a:off x="2541319" y="2909455"/>
          <a:ext cx="9298380" cy="2620800"/>
        </p:xfrm>
        <a:graphic>
          <a:graphicData uri="http://schemas.openxmlformats.org/drawingml/2006/table">
            <a:tbl>
              <a:tblPr/>
              <a:tblGrid>
                <a:gridCol w="607845"/>
                <a:gridCol w="8690535"/>
              </a:tblGrid>
              <a:tr h="387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заседания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8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Подготовка олимпиадных заданий школьного этапа </a:t>
                      </a: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ВсОШ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 иностранным языкам.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Анализ проведения.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положение районных конкурсов «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MUSICFEST-2021»,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«TIME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RHYME», «Литературная гостиная»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рейтинга оборудования кабинетов иностранного языка с целью подготовки к сдаче ГИА по иностранному языку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591293" y="332104"/>
            <a:ext cx="1042653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Творческая группа по иностранным языкам</a:t>
            </a:r>
            <a:endParaRPr kumimoji="0" lang="ru-RU" altLang="zh-CN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543793" y="901414"/>
            <a:ext cx="1064820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 Юрченко О.А. – методист МБОУ ДО «ЦДЮТ»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Члены ТГ: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Гершун Анжела Викторовна, учитель МБОУ «Перовская школа-гимназия»;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Газиева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Милия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Раимовна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учитель МБОУ «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Широковская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школа».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8368" y="287378"/>
            <a:ext cx="9976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Экспертная группа по иностранным языкам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660303" y="4205161"/>
          <a:ext cx="8502501" cy="2049927"/>
        </p:xfrm>
        <a:graphic>
          <a:graphicData uri="http://schemas.openxmlformats.org/drawingml/2006/table">
            <a:tbl>
              <a:tblPr/>
              <a:tblGrid>
                <a:gridCol w="439157"/>
                <a:gridCol w="8063344"/>
              </a:tblGrid>
              <a:tr h="282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 заседания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Аттестационная экспертиза материалов учителей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8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Организация и проведение муниципального этапа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ВсОШ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по иностранным языкам. Анализ этапов проведения.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555668" y="876958"/>
            <a:ext cx="996339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 Юрченко О.А. – методист МБОУ ДО «ЦДЮТ»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Члены ЭГ: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Тропина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Ольга Леонидовна (высшая категория), МБОУ «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Родниковская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школа-гимназия»;</a:t>
            </a:r>
            <a:endParaRPr kumimoji="0" lang="ru-RU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Халилова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Айше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Исаевна (высшая категория), МБОУ «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Добровская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школа-гимназия имени Я.М.Слонимского».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840676" y="319386"/>
            <a:ext cx="101019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районной программе «Способные. Творческие. Одаренные»</a:t>
            </a:r>
            <a:endParaRPr kumimoji="0" lang="ru-RU" altLang="zh-CN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202192"/>
              </p:ext>
            </p:extLst>
          </p:nvPr>
        </p:nvGraphicFramePr>
        <p:xfrm>
          <a:off x="943293" y="1396604"/>
          <a:ext cx="10977158" cy="4593146"/>
        </p:xfrm>
        <a:graphic>
          <a:graphicData uri="http://schemas.openxmlformats.org/drawingml/2006/table">
            <a:tbl>
              <a:tblPr firstRow="1" firstCol="1" bandRow="1"/>
              <a:tblGrid>
                <a:gridCol w="586249"/>
                <a:gridCol w="7331825"/>
                <a:gridCol w="305908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Написание работ МАН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Сентябрь - Октябрь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олимпиада школьников по иностранным языкам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- Ноябрь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конкурс песни на иностранном языке «</a:t>
                      </a:r>
                      <a:r>
                        <a:rPr lang="ru-RU" sz="2400" dirty="0" smtClean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MUSICFEST-2021»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конкурс литературного перевода «TIME to RHYME»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ВПР по английскому языку 11 класс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Март, 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ВПР по английскому языку 7 класс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- Май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смотр-конкурс «Литературная гостиная»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Материально-техническая база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54814097"/>
              </p:ext>
            </p:extLst>
          </p:nvPr>
        </p:nvGraphicFramePr>
        <p:xfrm>
          <a:off x="2611363" y="707886"/>
          <a:ext cx="934251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2614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338" y="267632"/>
            <a:ext cx="103473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и методы комплексной экспертной педагогической диагностики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23452"/>
              </p:ext>
            </p:extLst>
          </p:nvPr>
        </p:nvGraphicFramePr>
        <p:xfrm>
          <a:off x="1971305" y="1379324"/>
          <a:ext cx="9761517" cy="3250438"/>
        </p:xfrm>
        <a:graphic>
          <a:graphicData uri="http://schemas.openxmlformats.org/drawingml/2006/table">
            <a:tbl>
              <a:tblPr/>
              <a:tblGrid>
                <a:gridCol w="391885"/>
                <a:gridCol w="6115793"/>
                <a:gridCol w="3253839"/>
              </a:tblGrid>
              <a:tr h="222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Дата и место проведения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6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«Реализация метапредметности на уроках иностранного языка в рамках ФГОС»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МБОУ «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Маленская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школа»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«Реализация метапредметности на уроках иностранного языка в рамках ФГОС»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latin typeface="Times New Roman"/>
                          <a:ea typeface="Times New Roman"/>
                          <a:cs typeface="Times New Roman"/>
                        </a:rPr>
                        <a:t>Ноябрь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МБОУ «Партизанская школа»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«Реализация метапредметности на уроках иностранного языка в рамках ФГОС»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МБОУ «Донская школа»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«Реализация метапредметности на уроках иностранного языка в рамках ФГОС»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МБОУ «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Широковская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школа»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02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800" dirty="0" smtClean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«Реализация метапредметности на уроках иностранного языка в рамках ФГОС»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МБОУ «Лицей»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83180" y="3208018"/>
          <a:ext cx="8609610" cy="2005249"/>
        </p:xfrm>
        <a:graphic>
          <a:graphicData uri="http://schemas.openxmlformats.org/drawingml/2006/table">
            <a:tbl>
              <a:tblPr/>
              <a:tblGrid>
                <a:gridCol w="5276632"/>
                <a:gridCol w="3332978"/>
              </a:tblGrid>
              <a:tr h="668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понедельник каждого месяца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ЦДЮТ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6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Электронная почта: </a:t>
                      </a:r>
                      <a:r>
                        <a:rPr lang="ru-RU" sz="24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oxy_the_little@mail.ru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A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+7(978) 02 03 453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180" marR="68580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769424" y="440813"/>
            <a:ext cx="967839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Консультации для учителей</a:t>
            </a:r>
            <a:endParaRPr kumimoji="0" lang="ru-RU" altLang="zh-CN" sz="32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44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im0-tub-ua.yandex.net/i?id=f186a4a89be35de177f2008f71ef3747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4929" y="0"/>
            <a:ext cx="9127071" cy="68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249307/27156178.31d/0_1b6651_208a8fed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48" y="119641"/>
            <a:ext cx="7492500" cy="66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749" y="119285"/>
            <a:ext cx="10494426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МТБ в ОУ Симферопольского района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май 2020 / май 2021 г)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868518"/>
              </p:ext>
            </p:extLst>
          </p:nvPr>
        </p:nvGraphicFramePr>
        <p:xfrm>
          <a:off x="324741" y="1289685"/>
          <a:ext cx="11556000" cy="5371724"/>
        </p:xfrm>
        <a:graphic>
          <a:graphicData uri="http://schemas.openxmlformats.org/drawingml/2006/table">
            <a:tbl>
              <a:tblPr firstRow="1" firstCol="1" bandRow="1"/>
              <a:tblGrid>
                <a:gridCol w="216000"/>
                <a:gridCol w="7596000"/>
                <a:gridCol w="936000"/>
                <a:gridCol w="936000"/>
                <a:gridCol w="936000"/>
                <a:gridCol w="936000"/>
              </a:tblGrid>
              <a:tr h="125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 оснащения предметного </a:t>
                      </a: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кабинета иностранного языка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из 47 кабинетов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из  57 кабинетов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Специализированная мебель и системы хранения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Доска классная / Рельсовая система с классной и интерактивной доской (программное обеспечение (ПО), проектор, крепления в комплекте) / интерактивной панелью (ПО в комплекте)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74,4%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 учителя с ящиками для хранения или тумбой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Кресло учителя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Шкаф для хранения учебных пособий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Доска пробковая / доска магнитно-маркерная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63,8%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(устройство) для затемнения окон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46,8%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52,6%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Стол ученический регулируемый по высоте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80,8%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75,4%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Стул ученический поворотный регулируемый по высоте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53,1%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68,4%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Тумба для таблиц под доску / Шкаф для хранения таблиц и плакатов / Система хранения и демонстрации таблиц и плакатов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65,9%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68,4%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Технические средства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Сетевой фильтр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44,6%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54,3%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Документ-камера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19,3%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Многофункциональное устройство / принтер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27,6%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36,8%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3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Интерактивный программно-аппаратный комплекс мобильный или стационарный (программное обеспечение (ПО), проектор, крепления в комплекте) / Рельсовая система с классной и интерактивной доской (программное обеспечение (ПО), проектор, крепления в комплекте) / интерактивной панелью (ПО в комплекте)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31,9%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35,1%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4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Компьютер учителя с периферией / ноутбук (лицензионное программное обеспечение (ПО), образовательный контент и система защиты от вредоносной информации ПО для цифровой лаборатории, с возможностью онлайн –опроса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57,4%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57,9%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Программное обеспечение для лингафонного кабинета с возможностью организации сетевого взаимодействия и контроля рабочих мест учащихся учителем и обучение иностранным языкам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Наушники с микрофоном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59,6%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Динамики для громкого воспроизведения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55,3%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61,4%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5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Планшетный компьютер (лицензионное ПО, образовательный контент, система защиты от вредоносной информации)</a:t>
                      </a: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24,6%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1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22342"/>
              </p:ext>
            </p:extLst>
          </p:nvPr>
        </p:nvGraphicFramePr>
        <p:xfrm>
          <a:off x="217715" y="1361188"/>
          <a:ext cx="11520000" cy="4372356"/>
        </p:xfrm>
        <a:graphic>
          <a:graphicData uri="http://schemas.openxmlformats.org/drawingml/2006/table">
            <a:tbl>
              <a:tblPr firstRow="1" firstCol="1" bandRow="1"/>
              <a:tblGrid>
                <a:gridCol w="216000"/>
                <a:gridCol w="7560000"/>
                <a:gridCol w="936000"/>
                <a:gridCol w="936000"/>
                <a:gridCol w="936000"/>
                <a:gridCol w="936000"/>
              </a:tblGrid>
              <a:tr h="59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 оснащения предметного </a:t>
                      </a:r>
                      <a:r>
                        <a:rPr lang="ru-RU" sz="105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кабинета иностранного языка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из 47 кабинетов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из  57 кабинетов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574" marR="1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97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Электронные средства обучения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9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Электронные средства обучения / Интерактивные пособия / Онлайн курсы 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 учебных видеофильмов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24,6%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Демонстрационные учебно-наглядные пособия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1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Словари, справочники, энциклопедии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89,3%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80,7%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 портретов иностранных писателей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46,8%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52,6%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Раздаточные учебные материалы по иностранному языку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76,5%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80,7%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 словарей по иностранному языку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45,6%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Демонстрационные пособия по иностранному языку для начальной школы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76,5%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59,6%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Раздаточные карточки по иностранному языку для начальной школы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63,8%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63,1%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Комплект демонстрационных учебных таблиц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72,3%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70,1%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Карты для кабинета иностранного языка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70,2%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61,4%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Модели объёмные, плоские (аппликации), игры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Модель –аппликация демонстрационная по иностранному языку для начальных классов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15,8%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Игровые наборы на изучаемом иностранном языке для начальных классов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25,5%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Куклы персонажи для начальных классов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19,1%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26,3%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Мобильный лингафонный класс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Тележка-хранилище ноутбуков/планшетов с системой подзарядки в комплекте с ноутбуками (лицензионное ПО, образовательный контент, система защиты от вредоносной информации, ПО с возможностью подготовки к ГИА, ПО для цифровых лабораторий)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12,3%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для организации сетевого взаимодействия и контроля рабочих мест учащихся с возможностью обучения иностранным языкам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Наушники с микрофоном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23,4%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12,3%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68,5%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50,5%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44" marR="251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11788" y="16303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91295" y="148879"/>
            <a:ext cx="103077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МТБ в ОУ Симферопольского района </a:t>
            </a:r>
            <a:b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(май 2020 / май 2021 г)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184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1032" y="87499"/>
            <a:ext cx="104885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по реализации федеральных образовательных стандартов нового поколения:</a:t>
            </a:r>
            <a:endParaRPr lang="ru-RU" sz="4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649" y="1694556"/>
            <a:ext cx="1142572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Lohit Hindi"/>
              </a:rPr>
              <a:t>РМО – 4</a:t>
            </a: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Lohit Hindi"/>
              </a:rPr>
              <a:t> –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«Концептуальные основы преподавания иностранного языка: проблемы, перспективы и эффективные способы подготовки к ЕГЭ и ОГЭ по английскому языку в средней и старшей школе»; «Характер цели изучения иностранных языков и проблемы постановки цели при планировании современного урока иностранного языка»; «ЕГЭ 2022: как эффективно подготовить учащихся к ГИА по английскому языку с материалами УМК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Spotlight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»; «Современный УМК по английскому языку как средство продвижения прогрессивной методологии овладения иноязычной культурой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– 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«Формирование инновационной образовательной среды урока: смешанное обучение. Модель «Смена рабочих зон»; «Использование интернет ресурсов на уроках иностранного языка как средство развития межкультурной коммуникации учащихся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Lohit Hindi"/>
              </a:rPr>
              <a:t>ШМУ </a:t>
            </a:r>
            <a:r>
              <a:rPr lang="ru-RU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Lohit Hindi"/>
              </a:rPr>
              <a:t>– 2</a:t>
            </a: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  <a:cs typeface="Lohit Hindi"/>
              </a:rPr>
              <a:t> 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«Педагогические технологии на уроках английского языка»; «Пять способов расширить словарный запас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МК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1 -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«Ретроспективный анализ использования мобильных технологий в формировании коммуникативной компетенции обучающегося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16 -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«Реализация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метапредметности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уроках иностранного языка в рамках ФГОС».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762" y="240743"/>
            <a:ext cx="11058258" cy="596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0"/>
              </a:spcAft>
            </a:pPr>
            <a:r>
              <a:rPr lang="ru-RU" sz="3200" b="1" i="1" kern="1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профессиональной компетенции учителей иностранного языка</a:t>
            </a:r>
            <a:endParaRPr lang="ru-RU" sz="3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kern="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kern="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kern="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В начале 2020 / 2021 учебного года учителями иностранного языка Симферопольского района (Тропина О.Л., Могильная Л.В., </a:t>
            </a:r>
            <a:r>
              <a:rPr lang="ru-RU" kern="1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Найдин</a:t>
            </a:r>
            <a:r>
              <a:rPr lang="ru-RU" kern="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Ю.В. и Юрченко О.А.) были разработаны с последующим рассмотрением на региональном учебно-методическом объединении и утверждены на заседании учёного совета КРИППО рабочие программы учебного предмета «Иностранный язык (английский)» 2 – 11 класса.</a:t>
            </a: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kern="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kern="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Кроме </a:t>
            </a: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того, учителя района повышают профессиональную компетенцию, участвуя в различных очных и заочных конкурсах, форумах и конференциях. По итогам 2020/2021 учебного года 13 учителей (5 победителей, 3 призёра, 5 участников) Симферопольского района поучаствовали в 22 конкурсах для учителей</a:t>
            </a:r>
            <a:r>
              <a:rPr lang="ru-RU" kern="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12 учителей Симферопольского района имеют 12 печатных публикаций и 17 учителями </a:t>
            </a:r>
            <a:r>
              <a:rPr lang="ru-RU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представлены </a:t>
            </a: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публикациями разработок и презентаций уроков, технологических карт, раздаточным материалом, внеклассных мероприятий на общеобразовательных порталах и </a:t>
            </a:r>
            <a:r>
              <a:rPr lang="ru-RU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каналах.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3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709690"/>
              </p:ext>
            </p:extLst>
          </p:nvPr>
        </p:nvGraphicFramePr>
        <p:xfrm>
          <a:off x="2050827" y="1381307"/>
          <a:ext cx="9383445" cy="3216330"/>
        </p:xfrm>
        <a:graphic>
          <a:graphicData uri="http://schemas.openxmlformats.org/drawingml/2006/table">
            <a:tbl>
              <a:tblPr firstRow="1" firstCol="1" bandRow="1"/>
              <a:tblGrid>
                <a:gridCol w="4580835"/>
                <a:gridCol w="4802610"/>
              </a:tblGrid>
              <a:tr h="1608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октября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ДПО РК КРИППО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 практикум по теме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формирующего оценивания в развитии всех видов речевой деятельности на уроках английского языка»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81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ноября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ДПО РК КРИППО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Семинар-практикум по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диагностики компетенций к развитию профессионального мастерства учителя иностранного языка»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52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8860" y="302917"/>
            <a:ext cx="10249256" cy="4091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kern="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районной программе </a:t>
            </a:r>
            <a:endParaRPr lang="ru-RU" sz="3200" b="1" i="1" kern="1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kern="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b="1" i="1" kern="1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Способные. Творческие. Одаренные»</a:t>
            </a: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kern="100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kern="1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kern="100" dirty="0" smtClean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kern="10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предусматривает </a:t>
            </a: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участие в творческих конкурсах по предметам, в работе МАН.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Так, за 2020/2021 учебный год в 23 творческих предметных конкурсах приняло участие 36 ОУ Симферопольского района с результатами в 96 победителей, 175 призёров и 400 участников. Так, в международном конкурсе «Британский бульдог» приняло участие 273 ученика, в республиканском конкурсе «Лимон» приняло участие 10 школ ОУЗ, во Всероссийском открытом диктанте по немецкому языку «</a:t>
            </a:r>
            <a:r>
              <a:rPr lang="ru-RU" kern="100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Tolles</a:t>
            </a: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100" dirty="0" err="1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Diktat</a:t>
            </a:r>
            <a:r>
              <a:rPr lang="ru-RU" kern="100" dirty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2021» приняло участие 5 ОУЗ.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021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422</TotalTime>
  <Words>3920</Words>
  <Application>Microsoft Office PowerPoint</Application>
  <PresentationFormat>Широкоэкранный</PresentationFormat>
  <Paragraphs>733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6" baseType="lpstr">
      <vt:lpstr>Arial</vt:lpstr>
      <vt:lpstr>Calibri</vt:lpstr>
      <vt:lpstr>Century Gothic</vt:lpstr>
      <vt:lpstr>DejaVu Sans</vt:lpstr>
      <vt:lpstr>HiddenHorzOCR</vt:lpstr>
      <vt:lpstr>Lohit Hindi</vt:lpstr>
      <vt:lpstr>Symbol</vt:lpstr>
      <vt:lpstr>Times New Roman</vt:lpstr>
      <vt:lpstr>TimesNewRomanPSMT</vt:lpstr>
      <vt:lpstr>Wingdings</vt:lpstr>
      <vt:lpstr>Wingdings 3</vt:lpstr>
      <vt:lpstr>幼圆</vt:lpstr>
      <vt:lpstr>Легкий дым</vt:lpstr>
      <vt:lpstr>Анализ работы за 2020/2021 учебный год </vt:lpstr>
      <vt:lpstr>Презентация PowerPoint</vt:lpstr>
      <vt:lpstr>Презентация PowerPoint</vt:lpstr>
      <vt:lpstr>Наличие МТБ в ОУ Симферопольского района  (май 2020 / май 2021 г)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 работы за 2021/2022 учебный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DEXP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за 2020/2021 учебный год</dc:title>
  <dc:creator>София</dc:creator>
  <cp:lastModifiedBy>София</cp:lastModifiedBy>
  <cp:revision>35</cp:revision>
  <dcterms:created xsi:type="dcterms:W3CDTF">2021-08-23T09:26:40Z</dcterms:created>
  <dcterms:modified xsi:type="dcterms:W3CDTF">2021-08-26T07:04:19Z</dcterms:modified>
</cp:coreProperties>
</file>