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8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51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84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87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77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61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057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59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09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42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73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1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F8F5-48F5-4D9C-BADE-2C3EBEB4E164}" type="datetimeFigureOut">
              <a:rPr lang="ru-RU" smtClean="0"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56D37-9D61-4E58-8A71-B93749B16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93273" y="2646362"/>
            <a:ext cx="9144000" cy="23876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Планирование работы районного методического объединения по предметам социально-гуманитарных дисциплин на 2023-2024 учебный год</a:t>
            </a:r>
            <a:endParaRPr lang="ru-RU" sz="4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616036" y="734290"/>
            <a:ext cx="5607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МБОУ ДО «Центр детского и юношеского творчества»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541818" y="5985164"/>
            <a:ext cx="780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2023г.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710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1328" y="384751"/>
            <a:ext cx="10515600" cy="601604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838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Методическая проблема района: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"Создание условий для повышения качества образования в сфере реализации Национального проекта "Образование" (2020-2025гг)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838200" algn="l"/>
              </a:tabLs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838200" algn="l"/>
              </a:tabLst>
            </a:pPr>
            <a:r>
              <a:rPr lang="ru-RU" b="1" dirty="0">
                <a:solidFill>
                  <a:srgbClr val="833C0B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Методическая проблема РМО: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8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«Обеспечение качества преподавания предметов социально-гуманитарного цикла на основе способностей и возможностей обучающихся через повышение профессионального мастерства педагогов</a:t>
            </a:r>
            <a:r>
              <a:rPr lang="ru-RU" dirty="0" smtClean="0">
                <a:solidFill>
                  <a:srgbClr val="8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Цель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продолжить развитие школьного социально-гуманитарного образования, совершенствовать качество преподавания предметов социально-гуманитарных дисциплин в условиях обновленных ФГОС ООО и СОО.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buNone/>
              <a:tabLst>
                <a:tab pos="838200" algn="l"/>
              </a:tabLst>
            </a:pPr>
            <a:endParaRPr lang="ru-RU" dirty="0" smtClean="0">
              <a:solidFill>
                <a:srgbClr val="8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838200" algn="l"/>
              </a:tabLst>
            </a:pPr>
            <a:endParaRPr lang="ru-RU" dirty="0" smtClean="0">
              <a:solidFill>
                <a:srgbClr val="8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  <a:tabLst>
                <a:tab pos="838200" algn="l"/>
              </a:tabLst>
            </a:pP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9486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1673"/>
            <a:ext cx="10515600" cy="6539345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Задачи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методической работы в 2023/2024 учебном году: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обеспечить выполнение обновленных государственных Стандартов основного общего образования (ООО) и среднего общего образования (СОО) по предметам социально-гуманитарного цикла;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продолжить совершенствование профессиональной компетентности учителей социально-гуманитарных дисциплин как условие реализации ФГОС;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продолжить работу по освоению и внедрению новых образовательных технологий, в том числе интерактивных методов обучения на уроках и во внеурочное время;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продолжить работу по повышению качества образования через обновление его содержания на основе результатов оценочных процедур (ЕГЭ, ОГЭ, мониторинговых, национальных исследований и т.д.);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продолжить методическое сопровождение деятельности молодых педагогов;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активизировать деятельность учителей по распространению и обобщению передового опыта, вовлечению учителей в конкурсы профессионального мастерства;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продолжить работу по совершенствованию форм и методов работы с одаренными учащихся, способствовать развитию научно-исследовательских и экспериментальных   компетенций учащихся и привлечение их к участию в школьных, краевых олимпиадах, международных конкурсах и конференциях. 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продолжить организацию системной адресной методической поддержки в развитии творческого потенциала педагогов;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80340" algn="l"/>
              </a:tabLs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продолжить работу по созданию функционально - пригодных кабинетов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0706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Формы</a:t>
            </a: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работы: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 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МК (мастер-класс) -</a:t>
            </a: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содействие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развитию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педагогического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творчества,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передача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авторского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опыта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с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целью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совершенствования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учебно-воспитательного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процесса.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968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СП (семинар-практикум) -</a:t>
            </a: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форма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методической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работы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с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педагогическими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кадрами,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направленная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на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повышение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их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квалификации, совершенствование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методического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мастерства.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СП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используют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как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звено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по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передаче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опыта.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968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РМО (районное методическое объединение) -</a:t>
            </a: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форма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методической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работы,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которая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подводит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итоги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деятельности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по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всем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направлениям,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в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работе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которой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принимают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участие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все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учителя.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968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ШМУ (школа молодого учителя) - </a:t>
            </a:r>
            <a:r>
              <a:rPr lang="ru-RU" kern="50" dirty="0">
                <a:solidFill>
                  <a:srgbClr val="000000"/>
                </a:solidFill>
                <a:latin typeface="Times New Roman" panose="02020603050405020304" pitchFamily="18" charset="0"/>
                <a:ea typeface="Droid Sans Fallback"/>
              </a:rPr>
              <a:t>форма работы с молодыми специалистами, с целью расширения их педагогического опыта.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908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885879"/>
              </p:ext>
            </p:extLst>
          </p:nvPr>
        </p:nvGraphicFramePr>
        <p:xfrm>
          <a:off x="838200" y="1925782"/>
          <a:ext cx="10515600" cy="38238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80428">
                  <a:extLst>
                    <a:ext uri="{9D8B030D-6E8A-4147-A177-3AD203B41FA5}">
                      <a16:colId xmlns:a16="http://schemas.microsoft.com/office/drawing/2014/main" val="2319055709"/>
                    </a:ext>
                  </a:extLst>
                </a:gridCol>
                <a:gridCol w="2039816">
                  <a:extLst>
                    <a:ext uri="{9D8B030D-6E8A-4147-A177-3AD203B41FA5}">
                      <a16:colId xmlns:a16="http://schemas.microsoft.com/office/drawing/2014/main" val="2342988360"/>
                    </a:ext>
                  </a:extLst>
                </a:gridCol>
                <a:gridCol w="3295356">
                  <a:extLst>
                    <a:ext uri="{9D8B030D-6E8A-4147-A177-3AD203B41FA5}">
                      <a16:colId xmlns:a16="http://schemas.microsoft.com/office/drawing/2014/main" val="512971601"/>
                    </a:ext>
                  </a:extLst>
                </a:gridCol>
              </a:tblGrid>
              <a:tr h="9500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Особенности преподавания предметов социально-гуманитарного цикла в 2023/2024 учебном году.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август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МБОУ «Мирновская школа №2»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2940706289"/>
                  </a:ext>
                </a:extLst>
              </a:tr>
              <a:tr h="19238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Использование современных педагогических и информационных технологий на уроках  социально-гуманитарного цикла (творческий отчет аттестуемых учителей)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январь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МБОУ «Мирновская школа №2»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1441525261"/>
                  </a:ext>
                </a:extLst>
              </a:tr>
              <a:tr h="95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Организованное окончание 2023/2024 учебного года.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апрель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МБОУ «</a:t>
                      </a:r>
                      <a:r>
                        <a:rPr lang="ru-RU" sz="1800" dirty="0" err="1">
                          <a:effectLst/>
                        </a:rPr>
                        <a:t>Мирновская</a:t>
                      </a:r>
                      <a:r>
                        <a:rPr lang="ru-RU" sz="1800" dirty="0">
                          <a:effectLst/>
                        </a:rPr>
                        <a:t> школа №2»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90608829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418361" y="637309"/>
            <a:ext cx="3355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/>
              <a:t>Заседания РМО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061315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093"/>
          </a:xfrm>
        </p:spPr>
        <p:txBody>
          <a:bodyPr/>
          <a:lstStyle/>
          <a:p>
            <a:pPr algn="ctr"/>
            <a:r>
              <a:rPr lang="ru-RU" b="1" dirty="0" smtClean="0"/>
              <a:t>Семинары-практикумы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854633"/>
              </p:ext>
            </p:extLst>
          </p:nvPr>
        </p:nvGraphicFramePr>
        <p:xfrm>
          <a:off x="720437" y="1385455"/>
          <a:ext cx="10834256" cy="4849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1142">
                  <a:extLst>
                    <a:ext uri="{9D8B030D-6E8A-4147-A177-3AD203B41FA5}">
                      <a16:colId xmlns:a16="http://schemas.microsoft.com/office/drawing/2014/main" val="477954691"/>
                    </a:ext>
                  </a:extLst>
                </a:gridCol>
                <a:gridCol w="1556844">
                  <a:extLst>
                    <a:ext uri="{9D8B030D-6E8A-4147-A177-3AD203B41FA5}">
                      <a16:colId xmlns:a16="http://schemas.microsoft.com/office/drawing/2014/main" val="1254104737"/>
                    </a:ext>
                  </a:extLst>
                </a:gridCol>
                <a:gridCol w="2515108">
                  <a:extLst>
                    <a:ext uri="{9D8B030D-6E8A-4147-A177-3AD203B41FA5}">
                      <a16:colId xmlns:a16="http://schemas.microsoft.com/office/drawing/2014/main" val="991347415"/>
                    </a:ext>
                  </a:extLst>
                </a:gridCol>
                <a:gridCol w="2931162">
                  <a:extLst>
                    <a:ext uri="{9D8B030D-6E8A-4147-A177-3AD203B41FA5}">
                      <a16:colId xmlns:a16="http://schemas.microsoft.com/office/drawing/2014/main" val="2834278843"/>
                    </a:ext>
                  </a:extLst>
                </a:gridCol>
              </a:tblGrid>
              <a:tr h="24366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Формирование и развитие функциональной грамотности школьников на уроках социально-гуманитарного цикла как условие повышения качества образования школьников в соответствии с  требованиями обновленных ФГОС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ноябрь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МБОУ «Партизанская школа им. А.П. Богданова»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Квития О.Н.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3840198508"/>
                  </a:ext>
                </a:extLst>
              </a:tr>
              <a:tr h="1452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Актуальные вопросы патриотического воспитания школьников на уроках истории, обществознания и во внеурочной деятельности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февраль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indent="3175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МБОУ «К;ольчугинская школа №1 им. Авраамова Г.Н.»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Осадченко А.В.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4285771111"/>
                  </a:ext>
                </a:extLst>
              </a:tr>
              <a:tr h="9601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Бакла — самый северный пещерный город Крыма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МБОУ «Чистенская школа им. И.С. Тарасюка»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Литвинова Н.В.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340917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941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Школа молодого учителя (ШМУ)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6283469"/>
              </p:ext>
            </p:extLst>
          </p:nvPr>
        </p:nvGraphicFramePr>
        <p:xfrm>
          <a:off x="838200" y="1690689"/>
          <a:ext cx="10515600" cy="40450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94582">
                  <a:extLst>
                    <a:ext uri="{9D8B030D-6E8A-4147-A177-3AD203B41FA5}">
                      <a16:colId xmlns:a16="http://schemas.microsoft.com/office/drawing/2014/main" val="31137654"/>
                    </a:ext>
                  </a:extLst>
                </a:gridCol>
                <a:gridCol w="1494132">
                  <a:extLst>
                    <a:ext uri="{9D8B030D-6E8A-4147-A177-3AD203B41FA5}">
                      <a16:colId xmlns:a16="http://schemas.microsoft.com/office/drawing/2014/main" val="1989422234"/>
                    </a:ext>
                  </a:extLst>
                </a:gridCol>
                <a:gridCol w="2413796">
                  <a:extLst>
                    <a:ext uri="{9D8B030D-6E8A-4147-A177-3AD203B41FA5}">
                      <a16:colId xmlns:a16="http://schemas.microsoft.com/office/drawing/2014/main" val="2288102802"/>
                    </a:ext>
                  </a:extLst>
                </a:gridCol>
                <a:gridCol w="2813090">
                  <a:extLst>
                    <a:ext uri="{9D8B030D-6E8A-4147-A177-3AD203B41FA5}">
                      <a16:colId xmlns:a16="http://schemas.microsoft.com/office/drawing/2014/main" val="178083614"/>
                    </a:ext>
                  </a:extLst>
                </a:gridCol>
              </a:tblGrid>
              <a:tr h="114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Требования к современному уроку в соответствии с ФГОС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сентябрь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МБОУ «Скворцовская школа 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Александренко В.В.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1263781863"/>
                  </a:ext>
                </a:extLst>
              </a:tr>
              <a:tr h="1172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Средства формирования функциональной грамотности на уроках истории и обществознания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октябрь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МБОУ «Денисовская школа»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Мишелёва Т.И.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513493847"/>
                  </a:ext>
                </a:extLst>
              </a:tr>
              <a:tr h="17294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Использование интерактивных технологий на уроках и внеурочной деятельности предметов социально-гуманитарного цикла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март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МБОУ «Украинская школа»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Беляева Е.А.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261870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8327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Тематические выезды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4479411"/>
              </p:ext>
            </p:extLst>
          </p:nvPr>
        </p:nvGraphicFramePr>
        <p:xfrm>
          <a:off x="838200" y="1482436"/>
          <a:ext cx="10515600" cy="47798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7870">
                  <a:extLst>
                    <a:ext uri="{9D8B030D-6E8A-4147-A177-3AD203B41FA5}">
                      <a16:colId xmlns:a16="http://schemas.microsoft.com/office/drawing/2014/main" val="1932997960"/>
                    </a:ext>
                  </a:extLst>
                </a:gridCol>
                <a:gridCol w="2943865">
                  <a:extLst>
                    <a:ext uri="{9D8B030D-6E8A-4147-A177-3AD203B41FA5}">
                      <a16:colId xmlns:a16="http://schemas.microsoft.com/office/drawing/2014/main" val="4259268525"/>
                    </a:ext>
                  </a:extLst>
                </a:gridCol>
                <a:gridCol w="2943865">
                  <a:extLst>
                    <a:ext uri="{9D8B030D-6E8A-4147-A177-3AD203B41FA5}">
                      <a16:colId xmlns:a16="http://schemas.microsoft.com/office/drawing/2014/main" val="3209113786"/>
                    </a:ext>
                  </a:extLst>
                </a:gridCol>
              </a:tblGrid>
              <a:tr h="842695">
                <a:tc row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Реализация регионального компонента в контексте преподавания курса «История России»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сентябрь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МБОУ «Чайкинская школа»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1847369811"/>
                  </a:ext>
                </a:extLst>
              </a:tr>
              <a:tr h="17212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октябрь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МБОУ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«Первомайская школа»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МБОУ «Перовская школа им. Г.А. Хачирашвили»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1833771888"/>
                  </a:ext>
                </a:extLst>
              </a:tr>
              <a:tr h="7386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ноябрь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МБОУ «</a:t>
                      </a:r>
                      <a:r>
                        <a:rPr lang="ru-RU" sz="1800" dirty="0" err="1">
                          <a:effectLst/>
                        </a:rPr>
                        <a:t>Трудовская</a:t>
                      </a:r>
                      <a:r>
                        <a:rPr lang="ru-RU" sz="1800" dirty="0">
                          <a:effectLst/>
                        </a:rPr>
                        <a:t> школа»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297316400"/>
                  </a:ext>
                </a:extLst>
              </a:tr>
              <a:tr h="7386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декабрь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МБОУ «</a:t>
                      </a:r>
                      <a:r>
                        <a:rPr lang="ru-RU" sz="1800" dirty="0" err="1">
                          <a:effectLst/>
                        </a:rPr>
                        <a:t>Мазанская</a:t>
                      </a:r>
                      <a:r>
                        <a:rPr lang="ru-RU" sz="1800" dirty="0">
                          <a:effectLst/>
                        </a:rPr>
                        <a:t> школа»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2138522644"/>
                  </a:ext>
                </a:extLst>
              </a:tr>
              <a:tr h="73863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январь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 indent="-431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МБОУ «</a:t>
                      </a:r>
                      <a:r>
                        <a:rPr lang="ru-RU" sz="1800" dirty="0" err="1">
                          <a:effectLst/>
                        </a:rPr>
                        <a:t>Перевальненская</a:t>
                      </a:r>
                      <a:r>
                        <a:rPr lang="ru-RU" sz="1800" dirty="0">
                          <a:effectLst/>
                        </a:rPr>
                        <a:t> школа им. Ф.И. Федоренко»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3249030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59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9384"/>
          </a:xfrm>
        </p:spPr>
        <p:txBody>
          <a:bodyPr/>
          <a:lstStyle/>
          <a:p>
            <a:pPr algn="ctr"/>
            <a:r>
              <a:rPr lang="ru-RU" b="1" dirty="0" smtClean="0"/>
              <a:t>Конкурсы, олимпиады</a:t>
            </a: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205115"/>
              </p:ext>
            </p:extLst>
          </p:nvPr>
        </p:nvGraphicFramePr>
        <p:xfrm>
          <a:off x="838199" y="1260765"/>
          <a:ext cx="10758055" cy="54017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8760">
                  <a:extLst>
                    <a:ext uri="{9D8B030D-6E8A-4147-A177-3AD203B41FA5}">
                      <a16:colId xmlns:a16="http://schemas.microsoft.com/office/drawing/2014/main" val="536386308"/>
                    </a:ext>
                  </a:extLst>
                </a:gridCol>
                <a:gridCol w="3039295">
                  <a:extLst>
                    <a:ext uri="{9D8B030D-6E8A-4147-A177-3AD203B41FA5}">
                      <a16:colId xmlns:a16="http://schemas.microsoft.com/office/drawing/2014/main" val="1826432165"/>
                    </a:ext>
                  </a:extLst>
                </a:gridCol>
              </a:tblGrid>
              <a:tr h="497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МЭ всероссийской олимпиады школьников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ноябрь-декабрь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3030339158"/>
                  </a:ext>
                </a:extLst>
              </a:tr>
              <a:tr h="497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конкурсы для кадетских классов “Суворовские чтения”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сентябрь - ноябрь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2263362191"/>
                  </a:ext>
                </a:extLst>
              </a:tr>
              <a:tr h="603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МЭ всероссийской олимпиады школьников по Основам православной культуры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ноябрь-декабрь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3622620456"/>
                  </a:ext>
                </a:extLst>
              </a:tr>
              <a:tr h="603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МЭ республиканской краеведческой конференции “Крым - наш общий дом”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февраль - март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110179974"/>
                  </a:ext>
                </a:extLst>
              </a:tr>
              <a:tr h="497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МЭ всероссийского конкурса школьных музеев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апрель - май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1956071207"/>
                  </a:ext>
                </a:extLst>
              </a:tr>
              <a:tr h="497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МЭ республиканского конкурса школьных музеев (Госсовет)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апрель - май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2756947285"/>
                  </a:ext>
                </a:extLst>
              </a:tr>
              <a:tr h="603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МЭ республиканской конференции по православию «Православие: история, традиции, современность»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декабрь - январь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3230046272"/>
                  </a:ext>
                </a:extLst>
              </a:tr>
              <a:tr h="497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МЭ всероссийского конкурса “История местного самоуправления”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январь - февраль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2537010692"/>
                  </a:ext>
                </a:extLst>
              </a:tr>
              <a:tr h="497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МЭ республиканского конкурса социальных проектов “Крым - XXI век”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январь-февраль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280627594"/>
                  </a:ext>
                </a:extLst>
              </a:tr>
              <a:tr h="6034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РЭ всероссийского проекта “Без срока давности” (конкурс исследовательский работ)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январь- март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83" marR="66583" marT="0" marB="0"/>
                </a:tc>
                <a:extLst>
                  <a:ext uri="{0D108BD9-81ED-4DB2-BD59-A6C34878D82A}">
                    <a16:rowId xmlns:a16="http://schemas.microsoft.com/office/drawing/2014/main" val="4234108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3346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759</Words>
  <Application>Microsoft Office PowerPoint</Application>
  <PresentationFormat>Широкоэкранный</PresentationFormat>
  <Paragraphs>114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Droid Sans Fallback</vt:lpstr>
      <vt:lpstr>Symbol</vt:lpstr>
      <vt:lpstr>Times New Roman</vt:lpstr>
      <vt:lpstr>Тема Office</vt:lpstr>
      <vt:lpstr>Планирование работы районного методического объединения по предметам социально-гуманитарных дисциплин на 2023-2024 учебный год</vt:lpstr>
      <vt:lpstr>Презентация PowerPoint</vt:lpstr>
      <vt:lpstr>Презентация PowerPoint</vt:lpstr>
      <vt:lpstr>Презентация PowerPoint</vt:lpstr>
      <vt:lpstr>Презентация PowerPoint</vt:lpstr>
      <vt:lpstr>Семинары-практикумы</vt:lpstr>
      <vt:lpstr>Школа молодого учителя (ШМУ)</vt:lpstr>
      <vt:lpstr>Тематические выезды</vt:lpstr>
      <vt:lpstr>Конкурсы, олимпиады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работы районного методического объединения по предметам социально-гуманитарных дисциплин на 2023-2024 учебный год</dc:title>
  <dc:creator>ПК-2</dc:creator>
  <cp:lastModifiedBy>ПК-2</cp:lastModifiedBy>
  <cp:revision>2</cp:revision>
  <dcterms:created xsi:type="dcterms:W3CDTF">2023-08-25T05:48:27Z</dcterms:created>
  <dcterms:modified xsi:type="dcterms:W3CDTF">2023-08-25T05:58:34Z</dcterms:modified>
</cp:coreProperties>
</file>