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9" r:id="rId4"/>
    <p:sldId id="261" r:id="rId5"/>
    <p:sldId id="263" r:id="rId6"/>
    <p:sldId id="267" r:id="rId7"/>
    <p:sldId id="265" r:id="rId8"/>
    <p:sldId id="264" r:id="rId9"/>
    <p:sldId id="266" r:id="rId10"/>
    <p:sldId id="268" r:id="rId11"/>
    <p:sldId id="269" r:id="rId12"/>
    <p:sldId id="270" r:id="rId13"/>
    <p:sldId id="273" r:id="rId14"/>
    <p:sldId id="272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3" d="100"/>
          <a:sy n="63" d="100"/>
        </p:scale>
        <p:origin x="10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1B21A-11A8-4952-B8E8-C7B32AF2D61C}" type="datetimeFigureOut">
              <a:rPr lang="ru-RU" smtClean="0"/>
              <a:t>15.11.23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1FAAD-EBE4-4B11-B109-800B1D7F99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5434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1B21A-11A8-4952-B8E8-C7B32AF2D61C}" type="datetimeFigureOut">
              <a:rPr lang="ru-RU" smtClean="0"/>
              <a:t>15.11.23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1FAAD-EBE4-4B11-B109-800B1D7F99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1050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1B21A-11A8-4952-B8E8-C7B32AF2D61C}" type="datetimeFigureOut">
              <a:rPr lang="ru-RU" smtClean="0"/>
              <a:t>15.11.23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1FAAD-EBE4-4B11-B109-800B1D7F99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3616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1B21A-11A8-4952-B8E8-C7B32AF2D61C}" type="datetimeFigureOut">
              <a:rPr lang="ru-RU" smtClean="0"/>
              <a:t>15.11.23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1FAAD-EBE4-4B11-B109-800B1D7F99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973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1B21A-11A8-4952-B8E8-C7B32AF2D61C}" type="datetimeFigureOut">
              <a:rPr lang="ru-RU" smtClean="0"/>
              <a:t>15.11.23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1FAAD-EBE4-4B11-B109-800B1D7F99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7348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1B21A-11A8-4952-B8E8-C7B32AF2D61C}" type="datetimeFigureOut">
              <a:rPr lang="ru-RU" smtClean="0"/>
              <a:t>15.11.23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1FAAD-EBE4-4B11-B109-800B1D7F99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4190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1B21A-11A8-4952-B8E8-C7B32AF2D61C}" type="datetimeFigureOut">
              <a:rPr lang="ru-RU" smtClean="0"/>
              <a:t>15.11.23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1FAAD-EBE4-4B11-B109-800B1D7F99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5784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1B21A-11A8-4952-B8E8-C7B32AF2D61C}" type="datetimeFigureOut">
              <a:rPr lang="ru-RU" smtClean="0"/>
              <a:t>15.11.23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1FAAD-EBE4-4B11-B109-800B1D7F99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0680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1B21A-11A8-4952-B8E8-C7B32AF2D61C}" type="datetimeFigureOut">
              <a:rPr lang="ru-RU" smtClean="0"/>
              <a:t>15.11.23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1FAAD-EBE4-4B11-B109-800B1D7F99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934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1B21A-11A8-4952-B8E8-C7B32AF2D61C}" type="datetimeFigureOut">
              <a:rPr lang="ru-RU" smtClean="0"/>
              <a:t>15.11.23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1FAAD-EBE4-4B11-B109-800B1D7F99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2829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1B21A-11A8-4952-B8E8-C7B32AF2D61C}" type="datetimeFigureOut">
              <a:rPr lang="ru-RU" smtClean="0"/>
              <a:t>15.11.23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1FAAD-EBE4-4B11-B109-800B1D7F99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9926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F1B21A-11A8-4952-B8E8-C7B32AF2D61C}" type="datetimeFigureOut">
              <a:rPr lang="ru-RU" smtClean="0"/>
              <a:t>15.11.23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A1FAAD-EBE4-4B11-B109-800B1D7F99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4032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9640" y="1366203"/>
            <a:ext cx="10515600" cy="2402839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Формирование функциональной грамотности на уроках обществознания как условие повышения качества образования </a:t>
            </a:r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школьников</a:t>
            </a:r>
            <a:endParaRPr lang="ru-RU" sz="40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974"/>
          <a:stretch/>
        </p:blipFill>
        <p:spPr>
          <a:xfrm>
            <a:off x="502920" y="3886200"/>
            <a:ext cx="4580138" cy="270757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705600" y="4874228"/>
            <a:ext cx="5166360" cy="15414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46990" algn="r">
              <a:lnSpc>
                <a:spcPct val="107000"/>
              </a:lnSpc>
              <a:spcAft>
                <a:spcPts val="0"/>
              </a:spcAft>
            </a:pPr>
            <a:r>
              <a:rPr lang="ru-RU" sz="22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Квития</a:t>
            </a: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Оксана Николаевна, </a:t>
            </a:r>
            <a:endParaRPr lang="ru-RU" sz="22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46990" algn="r">
              <a:lnSpc>
                <a:spcPct val="107000"/>
              </a:lnSpc>
              <a:spcAft>
                <a:spcPts val="0"/>
              </a:spcAft>
            </a:pP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учитель обществознания </a:t>
            </a:r>
            <a:endParaRPr lang="ru-RU" sz="22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46990" algn="r">
              <a:lnSpc>
                <a:spcPct val="107000"/>
              </a:lnSpc>
              <a:spcAft>
                <a:spcPts val="0"/>
              </a:spcAft>
            </a:pP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МБОУ «Партизанская школа </a:t>
            </a:r>
            <a:endParaRPr lang="ru-RU" sz="2200" b="1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46990" algn="r">
              <a:lnSpc>
                <a:spcPct val="107000"/>
              </a:lnSpc>
              <a:spcAft>
                <a:spcPts val="0"/>
              </a:spcAft>
            </a:pPr>
            <a:r>
              <a:rPr lang="ru-RU" sz="22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им</a:t>
            </a: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А.П. Богданова»</a:t>
            </a:r>
            <a:endParaRPr lang="ru-RU" sz="2200" b="1" dirty="0">
              <a:solidFill>
                <a:schemeClr val="accent5">
                  <a:lumMod val="5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134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67641"/>
            <a:ext cx="10515600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Практико-ориентированные задания </a:t>
            </a: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содержанию</a:t>
            </a:r>
            <a:endParaRPr lang="ru-RU" sz="36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160" y="1310641"/>
            <a:ext cx="11231880" cy="534923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Марина по совету супруга приобрела для домашнего использования посудомоечную машину. Курьер интернет магазина доставил Марине товар с гарантийным талоном. </a:t>
            </a:r>
            <a:endParaRPr lang="ru-RU" sz="2000" b="1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Какое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положение характеризует данную ситуацию с правовой точки зрения? Запишите цифры, под которыми оно указано. </a:t>
            </a:r>
          </a:p>
          <a:p>
            <a:pPr marL="514350" lvl="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гражданско-правовая сделка </a:t>
            </a:r>
            <a:endParaRPr lang="ru-RU" sz="2000" b="1" dirty="0" smtClean="0">
              <a:solidFill>
                <a:schemeClr val="accent5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lvl="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трудовой договор </a:t>
            </a:r>
            <a:endParaRPr lang="ru-RU" sz="2000" b="1" dirty="0" smtClean="0">
              <a:solidFill>
                <a:schemeClr val="accent5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lvl="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семейное правоотношение </a:t>
            </a:r>
            <a:endParaRPr lang="ru-RU" sz="2000" b="1" dirty="0" smtClean="0">
              <a:solidFill>
                <a:schemeClr val="accent5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lvl="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финансовое правоотношение </a:t>
            </a:r>
            <a:endParaRPr lang="ru-RU" sz="2000" b="1" dirty="0" smtClean="0">
              <a:solidFill>
                <a:schemeClr val="accent5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Ученики 9 класса пришли в театр. В зрительном зале их места находились в центре. Они стали продвигаться к ним, повернувшись к уже сидящим зрителям спиной. </a:t>
            </a:r>
            <a:endParaRPr lang="ru-RU" sz="2000" b="1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Какие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нормы нарушили ученики? </a:t>
            </a:r>
          </a:p>
          <a:p>
            <a:pPr marL="514350" lvl="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религиозные нормы </a:t>
            </a:r>
            <a:endParaRPr lang="ru-RU" sz="2000" b="1" dirty="0" smtClean="0">
              <a:solidFill>
                <a:schemeClr val="accent5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lvl="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правила этикета </a:t>
            </a:r>
            <a:endParaRPr lang="ru-RU" sz="2000" b="1" dirty="0" smtClean="0">
              <a:solidFill>
                <a:schemeClr val="accent5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lvl="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театральные традиции </a:t>
            </a:r>
            <a:endParaRPr lang="ru-RU" sz="2000" b="1" dirty="0" smtClean="0">
              <a:solidFill>
                <a:schemeClr val="accent5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lvl="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правовые нормы   </a:t>
            </a:r>
            <a:endParaRPr lang="ru-RU" sz="2000" b="1" dirty="0" smtClean="0">
              <a:solidFill>
                <a:schemeClr val="accent5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20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91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1040" y="21272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Практико-ориентированные задания </a:t>
            </a: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работу с иллюстративным материалом</a:t>
            </a:r>
            <a:br>
              <a:rPr lang="ru-RU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6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75960" y="1993625"/>
            <a:ext cx="5986937" cy="3963352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98120" y="2147888"/>
            <a:ext cx="5440680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Какой вид деятельности осуществляют дети, изображенные на иллюстрации?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000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Используя обществоведческие знания, факты социальной жизни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и личный социальный опыт, сформулируйте два правила,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 которым следует придерживаться в ходе подобной деятельности, кратко поясните их.</a:t>
            </a:r>
          </a:p>
        </p:txBody>
      </p:sp>
    </p:spTree>
    <p:extLst>
      <p:ext uri="{BB962C8B-B14F-4D97-AF65-F5344CB8AC3E}">
        <p14:creationId xmlns:p14="http://schemas.microsoft.com/office/powerpoint/2010/main" val="44313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44843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3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Практико-ориентированные задания </a:t>
            </a:r>
            <a:r>
              <a:rPr lang="ru-RU" sz="33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3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3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33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работу с информацией, представленной </a:t>
            </a:r>
            <a:r>
              <a:rPr lang="ru-RU" sz="33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3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3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33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виде графика, таблицы 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0445628"/>
              </p:ext>
            </p:extLst>
          </p:nvPr>
        </p:nvGraphicFramePr>
        <p:xfrm>
          <a:off x="1295400" y="3808154"/>
          <a:ext cx="9601200" cy="307213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5593080">
                  <a:extLst>
                    <a:ext uri="{9D8B030D-6E8A-4147-A177-3AD203B41FA5}">
                      <a16:colId xmlns:a16="http://schemas.microsoft.com/office/drawing/2014/main" val="654899206"/>
                    </a:ext>
                  </a:extLst>
                </a:gridCol>
                <a:gridCol w="1386840">
                  <a:extLst>
                    <a:ext uri="{9D8B030D-6E8A-4147-A177-3AD203B41FA5}">
                      <a16:colId xmlns:a16="http://schemas.microsoft.com/office/drawing/2014/main" val="107190358"/>
                    </a:ext>
                  </a:extLst>
                </a:gridCol>
                <a:gridCol w="1264920">
                  <a:extLst>
                    <a:ext uri="{9D8B030D-6E8A-4147-A177-3AD203B41FA5}">
                      <a16:colId xmlns:a16="http://schemas.microsoft.com/office/drawing/2014/main" val="1092163681"/>
                    </a:ext>
                  </a:extLst>
                </a:gridCol>
                <a:gridCol w="1356360">
                  <a:extLst>
                    <a:ext uri="{9D8B030D-6E8A-4147-A177-3AD203B41FA5}">
                      <a16:colId xmlns:a16="http://schemas.microsoft.com/office/drawing/2014/main" val="416608414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6350" marR="47625" indent="-6350" algn="l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800" b="1" i="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350" marR="47625" indent="-6350" algn="ctr">
                        <a:lnSpc>
                          <a:spcPct val="112000"/>
                        </a:lnSpc>
                        <a:spcAft>
                          <a:spcPts val="60"/>
                        </a:spcAft>
                      </a:pPr>
                      <a:r>
                        <a:rPr lang="ru-RU" sz="1800" b="1" i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2014 г.</a:t>
                      </a:r>
                      <a:endParaRPr lang="ru-RU" sz="1800" b="1" i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350" marR="47625" indent="-6350" algn="ctr">
                        <a:lnSpc>
                          <a:spcPct val="112000"/>
                        </a:lnSpc>
                        <a:spcAft>
                          <a:spcPts val="60"/>
                        </a:spcAft>
                      </a:pPr>
                      <a:r>
                        <a:rPr lang="ru-RU" sz="1800" b="1" i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2015 г.</a:t>
                      </a:r>
                      <a:endParaRPr lang="ru-RU" sz="1800" b="1" i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350" marR="47625" indent="-6350" algn="ctr">
                        <a:lnSpc>
                          <a:spcPct val="112000"/>
                        </a:lnSpc>
                        <a:spcAft>
                          <a:spcPts val="60"/>
                        </a:spcAft>
                      </a:pPr>
                      <a:r>
                        <a:rPr lang="ru-RU" sz="1800" b="1" i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2016 г.</a:t>
                      </a:r>
                      <a:endParaRPr lang="ru-RU" sz="1800" b="1" i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543173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6350" marR="47625" indent="-6350" algn="l">
                        <a:lnSpc>
                          <a:spcPct val="112000"/>
                        </a:lnSpc>
                        <a:spcAft>
                          <a:spcPts val="60"/>
                        </a:spcAft>
                      </a:pPr>
                      <a:r>
                        <a:rPr lang="ru-RU" sz="1800" b="1" i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Телевидение</a:t>
                      </a:r>
                      <a:endParaRPr lang="ru-RU" sz="1800" b="1" i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350" marR="47625" indent="-6350" algn="ctr">
                        <a:lnSpc>
                          <a:spcPct val="112000"/>
                        </a:lnSpc>
                        <a:spcAft>
                          <a:spcPts val="60"/>
                        </a:spcAft>
                      </a:pPr>
                      <a:r>
                        <a:rPr lang="ru-RU" sz="1800" b="1" i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60</a:t>
                      </a:r>
                      <a:endParaRPr lang="ru-RU" sz="1800" b="1" i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350" marR="47625" indent="-6350" algn="ctr">
                        <a:lnSpc>
                          <a:spcPct val="112000"/>
                        </a:lnSpc>
                        <a:spcAft>
                          <a:spcPts val="60"/>
                        </a:spcAft>
                      </a:pPr>
                      <a:r>
                        <a:rPr lang="ru-RU" sz="1800" b="1" i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62</a:t>
                      </a:r>
                      <a:endParaRPr lang="ru-RU" sz="1800" b="1" i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350" marR="47625" indent="-6350" algn="ctr">
                        <a:lnSpc>
                          <a:spcPct val="112000"/>
                        </a:lnSpc>
                        <a:spcAft>
                          <a:spcPts val="60"/>
                        </a:spcAft>
                      </a:pPr>
                      <a:r>
                        <a:rPr lang="ru-RU" sz="1800" b="1" i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57</a:t>
                      </a:r>
                      <a:endParaRPr lang="ru-RU" sz="1800" b="1" i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331110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6350" marR="47625" indent="-6350" algn="l">
                        <a:lnSpc>
                          <a:spcPct val="112000"/>
                        </a:lnSpc>
                        <a:spcAft>
                          <a:spcPts val="60"/>
                        </a:spcAft>
                      </a:pPr>
                      <a:r>
                        <a:rPr lang="ru-RU" sz="1800" b="1" i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Интернет  — новостные, аналитические, официальные сайты</a:t>
                      </a:r>
                      <a:endParaRPr lang="ru-RU" sz="1800" b="1" i="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350" marR="47625" indent="-6350" algn="ctr">
                        <a:lnSpc>
                          <a:spcPct val="112000"/>
                        </a:lnSpc>
                        <a:spcAft>
                          <a:spcPts val="60"/>
                        </a:spcAft>
                      </a:pPr>
                      <a:r>
                        <a:rPr lang="ru-RU" sz="1800" b="1" i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23</a:t>
                      </a:r>
                      <a:endParaRPr lang="ru-RU" sz="1800" b="1" i="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350" marR="47625" indent="-6350" algn="ctr">
                        <a:lnSpc>
                          <a:spcPct val="112000"/>
                        </a:lnSpc>
                        <a:spcAft>
                          <a:spcPts val="60"/>
                        </a:spcAft>
                      </a:pPr>
                      <a:r>
                        <a:rPr lang="ru-RU" sz="1800" b="1" i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16</a:t>
                      </a:r>
                      <a:endParaRPr lang="ru-RU" sz="1800" b="1" i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350" marR="47625" indent="-6350" algn="ctr">
                        <a:lnSpc>
                          <a:spcPct val="112000"/>
                        </a:lnSpc>
                        <a:spcAft>
                          <a:spcPts val="60"/>
                        </a:spcAft>
                      </a:pPr>
                      <a:r>
                        <a:rPr lang="ru-RU" sz="1800" b="1" i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16</a:t>
                      </a:r>
                      <a:endParaRPr lang="ru-RU" sz="1800" b="1" i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060413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6350" marR="47625" indent="-6350" algn="l">
                        <a:lnSpc>
                          <a:spcPct val="112000"/>
                        </a:lnSpc>
                        <a:spcAft>
                          <a:spcPts val="60"/>
                        </a:spcAft>
                      </a:pPr>
                      <a:r>
                        <a:rPr lang="ru-RU" sz="1800" b="1" i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Интернет  — социальные сети, блоги*</a:t>
                      </a:r>
                      <a:endParaRPr lang="ru-RU" sz="1800" b="1" i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350" marR="47625" indent="-6350" algn="ctr">
                        <a:lnSpc>
                          <a:spcPct val="112000"/>
                        </a:lnSpc>
                        <a:spcAft>
                          <a:spcPts val="60"/>
                        </a:spcAft>
                      </a:pPr>
                      <a:r>
                        <a:rPr lang="ru-RU" sz="1800" b="1" i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ru-RU" sz="1800" b="1" i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350" marR="47625" indent="-6350" algn="ctr">
                        <a:lnSpc>
                          <a:spcPct val="112000"/>
                        </a:lnSpc>
                        <a:spcAft>
                          <a:spcPts val="60"/>
                        </a:spcAft>
                      </a:pPr>
                      <a:r>
                        <a:rPr lang="ru-RU" sz="1800" b="1" i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6</a:t>
                      </a:r>
                      <a:endParaRPr lang="ru-RU" sz="1800" b="1" i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350" marR="47625" indent="-6350" algn="ctr">
                        <a:lnSpc>
                          <a:spcPct val="112000"/>
                        </a:lnSpc>
                        <a:spcAft>
                          <a:spcPts val="60"/>
                        </a:spcAft>
                      </a:pPr>
                      <a:r>
                        <a:rPr lang="ru-RU" sz="1800" b="1" i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11</a:t>
                      </a:r>
                      <a:endParaRPr lang="ru-RU" sz="1800" b="1" i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896854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6350" marR="47625" indent="-6350" algn="l">
                        <a:lnSpc>
                          <a:spcPct val="112000"/>
                        </a:lnSpc>
                        <a:spcAft>
                          <a:spcPts val="60"/>
                        </a:spcAft>
                      </a:pPr>
                      <a:r>
                        <a:rPr lang="ru-RU" sz="1800" b="1" i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Разговоры с людьми</a:t>
                      </a:r>
                      <a:endParaRPr lang="ru-RU" sz="1800" b="1" i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350" marR="47625" indent="-6350" algn="ctr">
                        <a:lnSpc>
                          <a:spcPct val="112000"/>
                        </a:lnSpc>
                        <a:spcAft>
                          <a:spcPts val="60"/>
                        </a:spcAft>
                      </a:pPr>
                      <a:r>
                        <a:rPr lang="ru-RU" sz="1800" b="1" i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4</a:t>
                      </a:r>
                      <a:endParaRPr lang="ru-RU" sz="1800" b="1" i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350" marR="47625" indent="-6350" algn="ctr">
                        <a:lnSpc>
                          <a:spcPct val="112000"/>
                        </a:lnSpc>
                        <a:spcAft>
                          <a:spcPts val="60"/>
                        </a:spcAft>
                      </a:pPr>
                      <a:r>
                        <a:rPr lang="ru-RU" sz="1800" b="1" i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5</a:t>
                      </a:r>
                      <a:endParaRPr lang="ru-RU" sz="1800" b="1" i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350" marR="47625" indent="-6350" algn="ctr">
                        <a:lnSpc>
                          <a:spcPct val="112000"/>
                        </a:lnSpc>
                        <a:spcAft>
                          <a:spcPts val="60"/>
                        </a:spcAft>
                      </a:pPr>
                      <a:r>
                        <a:rPr lang="ru-RU" sz="1800" b="1" i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6</a:t>
                      </a:r>
                      <a:endParaRPr lang="ru-RU" sz="1800" b="1" i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875352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6350" marR="47625" indent="-6350" algn="l">
                        <a:lnSpc>
                          <a:spcPct val="112000"/>
                        </a:lnSpc>
                        <a:spcAft>
                          <a:spcPts val="60"/>
                        </a:spcAft>
                      </a:pPr>
                      <a:r>
                        <a:rPr lang="ru-RU" sz="1800" b="1" i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Газеты</a:t>
                      </a:r>
                      <a:endParaRPr lang="ru-RU" sz="1800" b="1" i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350" marR="47625" indent="-6350" algn="ctr">
                        <a:lnSpc>
                          <a:spcPct val="112000"/>
                        </a:lnSpc>
                        <a:spcAft>
                          <a:spcPts val="60"/>
                        </a:spcAft>
                      </a:pPr>
                      <a:r>
                        <a:rPr lang="ru-RU" sz="1800" b="1" i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7</a:t>
                      </a:r>
                      <a:endParaRPr lang="ru-RU" sz="1800" b="1" i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350" marR="47625" indent="-6350" algn="ctr">
                        <a:lnSpc>
                          <a:spcPct val="112000"/>
                        </a:lnSpc>
                        <a:spcAft>
                          <a:spcPts val="60"/>
                        </a:spcAft>
                      </a:pPr>
                      <a:r>
                        <a:rPr lang="ru-RU" sz="1800" b="1" i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3</a:t>
                      </a:r>
                      <a:endParaRPr lang="ru-RU" sz="1800" b="1" i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350" marR="47625" indent="-6350" algn="ctr">
                        <a:lnSpc>
                          <a:spcPct val="112000"/>
                        </a:lnSpc>
                        <a:spcAft>
                          <a:spcPts val="60"/>
                        </a:spcAft>
                      </a:pPr>
                      <a:r>
                        <a:rPr lang="ru-RU" sz="1800" b="1" i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3</a:t>
                      </a:r>
                      <a:endParaRPr lang="ru-RU" sz="1800" b="1" i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24152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6350" marR="47625" indent="-6350" algn="l">
                        <a:lnSpc>
                          <a:spcPct val="112000"/>
                        </a:lnSpc>
                        <a:spcAft>
                          <a:spcPts val="60"/>
                        </a:spcAft>
                      </a:pPr>
                      <a:r>
                        <a:rPr lang="ru-RU" sz="1800" b="1" i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Радио</a:t>
                      </a:r>
                      <a:endParaRPr lang="ru-RU" sz="1800" b="1" i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350" marR="47625" indent="-6350" algn="ctr">
                        <a:lnSpc>
                          <a:spcPct val="112000"/>
                        </a:lnSpc>
                        <a:spcAft>
                          <a:spcPts val="60"/>
                        </a:spcAft>
                      </a:pPr>
                      <a:r>
                        <a:rPr lang="ru-RU" sz="1800" b="1" i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5</a:t>
                      </a:r>
                      <a:endParaRPr lang="ru-RU" sz="1800" b="1" i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350" marR="47625" indent="-6350" algn="ctr">
                        <a:lnSpc>
                          <a:spcPct val="112000"/>
                        </a:lnSpc>
                        <a:spcAft>
                          <a:spcPts val="60"/>
                        </a:spcAft>
                      </a:pPr>
                      <a:r>
                        <a:rPr lang="ru-RU" sz="1800" b="1" i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4</a:t>
                      </a:r>
                      <a:endParaRPr lang="ru-RU" sz="1800" b="1" i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350" marR="47625" indent="-6350" algn="ctr">
                        <a:lnSpc>
                          <a:spcPct val="112000"/>
                        </a:lnSpc>
                        <a:spcAft>
                          <a:spcPts val="60"/>
                        </a:spcAft>
                      </a:pPr>
                      <a:r>
                        <a:rPr lang="ru-RU" sz="1800" b="1" i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3</a:t>
                      </a:r>
                      <a:endParaRPr lang="ru-RU" sz="1800" b="1" i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888370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6350" marR="47625" indent="-6350" algn="l">
                        <a:lnSpc>
                          <a:spcPct val="112000"/>
                        </a:lnSpc>
                        <a:spcAft>
                          <a:spcPts val="60"/>
                        </a:spcAft>
                      </a:pPr>
                      <a:r>
                        <a:rPr lang="ru-RU" sz="1800" b="1" i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Журналы</a:t>
                      </a:r>
                      <a:endParaRPr lang="ru-RU" sz="1800" b="1" i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350" marR="47625" indent="-6350" algn="ctr">
                        <a:lnSpc>
                          <a:spcPct val="112000"/>
                        </a:lnSpc>
                        <a:spcAft>
                          <a:spcPts val="60"/>
                        </a:spcAft>
                      </a:pPr>
                      <a:r>
                        <a:rPr lang="ru-RU" sz="1800" b="1" i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ru-RU" sz="1800" b="1" i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350" marR="47625" indent="-6350" algn="ctr">
                        <a:lnSpc>
                          <a:spcPct val="112000"/>
                        </a:lnSpc>
                        <a:spcAft>
                          <a:spcPts val="60"/>
                        </a:spcAft>
                      </a:pPr>
                      <a:r>
                        <a:rPr lang="ru-RU" sz="1800" b="1" i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ru-RU" sz="1800" b="1" i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350" marR="47625" indent="-6350" algn="ctr">
                        <a:lnSpc>
                          <a:spcPct val="112000"/>
                        </a:lnSpc>
                        <a:spcAft>
                          <a:spcPts val="60"/>
                        </a:spcAft>
                      </a:pPr>
                      <a:r>
                        <a:rPr lang="ru-RU" sz="1800" b="1" i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lang="ru-RU" sz="1800" b="1" i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776203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6350" marR="47625" indent="-6350" algn="l">
                        <a:lnSpc>
                          <a:spcPct val="112000"/>
                        </a:lnSpc>
                        <a:spcAft>
                          <a:spcPts val="60"/>
                        </a:spcAft>
                      </a:pPr>
                      <a:r>
                        <a:rPr lang="ru-RU" sz="1800" b="1" i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Ничего из перечисленного</a:t>
                      </a:r>
                      <a:endParaRPr lang="ru-RU" sz="1800" b="1" i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350" marR="47625" indent="-6350" algn="ctr">
                        <a:lnSpc>
                          <a:spcPct val="112000"/>
                        </a:lnSpc>
                        <a:spcAft>
                          <a:spcPts val="60"/>
                        </a:spcAft>
                      </a:pPr>
                      <a:r>
                        <a:rPr lang="ru-RU" sz="1800" b="1" i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lang="ru-RU" sz="1800" b="1" i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350" marR="47625" indent="-6350" algn="ctr">
                        <a:lnSpc>
                          <a:spcPct val="112000"/>
                        </a:lnSpc>
                        <a:spcAft>
                          <a:spcPts val="60"/>
                        </a:spcAft>
                      </a:pPr>
                      <a:r>
                        <a:rPr lang="ru-RU" sz="1800" b="1" i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4</a:t>
                      </a:r>
                      <a:endParaRPr lang="ru-RU" sz="1800" b="1" i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350" marR="47625" indent="-6350" algn="ctr">
                        <a:lnSpc>
                          <a:spcPct val="112000"/>
                        </a:lnSpc>
                        <a:spcAft>
                          <a:spcPts val="60"/>
                        </a:spcAft>
                      </a:pPr>
                      <a:r>
                        <a:rPr lang="ru-RU" sz="1800" b="1" i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3</a:t>
                      </a:r>
                      <a:endParaRPr lang="ru-RU" sz="1800" b="1" i="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87928846"/>
                  </a:ext>
                </a:extLst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 rot="10800000" flipV="1">
            <a:off x="281940" y="1561385"/>
            <a:ext cx="11628120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В ходе социологических опросов совершеннолетних жителей страны </a:t>
            </a:r>
            <a:r>
              <a:rPr kumimoji="0" lang="ru-RU" altLang="ru-RU" sz="2000" b="1" i="1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им предложили ответить на вопрос: «Что для Вас служит главным источником новостей о событиях в стране?»</a:t>
            </a:r>
            <a:endParaRPr kumimoji="0" lang="ru-RU" altLang="ru-RU" sz="2000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1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Результаты опроса (в % от числа опрошенных) представлены в виде таблицы.</a:t>
            </a:r>
            <a:endParaRPr kumimoji="0" lang="ru-RU" altLang="ru-RU" sz="2000" b="1" i="1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Сформулируйте по одному выводу: а) о сходстве и б) о различии в позициях групп опрошенных в 2014 и 2016 гг.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Выскажите предположение о том, чем объясняется: а) сходство; б) различие. </a:t>
            </a:r>
            <a:endParaRPr kumimoji="0" lang="ru-RU" altLang="ru-RU" sz="2000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12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1873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правил отработки умения решать практико-ориентированные </a:t>
            </a: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задания </a:t>
            </a:r>
            <a:endParaRPr lang="ru-RU" sz="36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5760" y="1512888"/>
            <a:ext cx="11658600" cy="4575175"/>
          </a:xfrm>
        </p:spPr>
        <p:txBody>
          <a:bodyPr>
            <a:noAutofit/>
          </a:bodyPr>
          <a:lstStyle/>
          <a:p>
            <a:pPr marL="514350" lvl="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2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Максимально </a:t>
            </a: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использовать на уроках практико-ориентированные </a:t>
            </a:r>
            <a:r>
              <a:rPr lang="ru-RU" sz="22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задания.</a:t>
            </a:r>
            <a:endParaRPr lang="ru-RU" sz="22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lvl="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Развивать навыки самостоятельной </a:t>
            </a:r>
            <a:r>
              <a:rPr lang="ru-RU" sz="22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работы.</a:t>
            </a:r>
            <a:endParaRPr lang="ru-RU" sz="22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lvl="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Осуществлять мониторинг индивидуальных </a:t>
            </a:r>
            <a:r>
              <a:rPr lang="ru-RU" sz="22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достижений</a:t>
            </a: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14350" lvl="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Обеспечить учеников дидактическими материалами для систематизации изученного материала и тренировки выполнения </a:t>
            </a:r>
            <a:r>
              <a:rPr lang="ru-RU" sz="22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заданий. </a:t>
            </a:r>
            <a:endParaRPr lang="ru-RU" sz="22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lvl="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Систематически работать с текстами, обращаться к материалам </a:t>
            </a:r>
            <a:r>
              <a:rPr lang="ru-RU" sz="22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СМИ. </a:t>
            </a:r>
            <a:endParaRPr lang="ru-RU" sz="22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lvl="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Соблюдать правила оформления ответов.</a:t>
            </a:r>
            <a:endParaRPr lang="ru-RU" sz="22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lvl="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Использовать алгоритмы, памятки для выполнения отдельных типов </a:t>
            </a:r>
            <a:r>
              <a:rPr lang="ru-RU" sz="22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заданий. </a:t>
            </a:r>
            <a:endParaRPr lang="ru-RU" sz="22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lvl="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Проводить текущий контроль, используя разнообразные </a:t>
            </a:r>
            <a:r>
              <a:rPr lang="ru-RU" sz="22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задания. </a:t>
            </a:r>
            <a:endParaRPr lang="ru-RU" sz="22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lvl="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Коллективно разбирать сложные задания, анализировать </a:t>
            </a:r>
            <a:r>
              <a:rPr lang="ru-RU" sz="22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ошибки.</a:t>
            </a:r>
            <a:endParaRPr lang="ru-RU" sz="22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lvl="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Использовать системно-</a:t>
            </a:r>
            <a:r>
              <a:rPr lang="ru-RU" sz="22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деятельностный</a:t>
            </a: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подход.</a:t>
            </a:r>
            <a:endParaRPr lang="ru-RU" sz="22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71760" y="4113212"/>
            <a:ext cx="1752600" cy="260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3757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846EC3B-1AC9-4E23-A952-D040D4D0E132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14</a:t>
            </a:fld>
            <a:endParaRPr lang="ru-RU" altLang="ru-RU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00065" y="456565"/>
            <a:ext cx="6264910" cy="626491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8600" y="2099995"/>
            <a:ext cx="580644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Учитель живет до сих пор, пока учится; </a:t>
            </a:r>
            <a:endParaRPr lang="ru-RU" sz="2000" b="1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как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только он перестает учиться, в нем умирает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учитель</a:t>
            </a:r>
          </a:p>
          <a:p>
            <a:endParaRPr lang="ru-RU" sz="2000" b="1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r"/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Константина Ушинского</a:t>
            </a:r>
            <a:endParaRPr lang="ru-RU" sz="20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21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818" b="44196"/>
          <a:stretch/>
        </p:blipFill>
        <p:spPr>
          <a:xfrm>
            <a:off x="5501640" y="489546"/>
            <a:ext cx="5837308" cy="58350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81000" y="2145783"/>
            <a:ext cx="56845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Притча о знаниях </a:t>
            </a:r>
            <a:endParaRPr lang="ru-RU" sz="3600" b="1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применении </a:t>
            </a:r>
            <a:endParaRPr lang="ru-RU" sz="3600" b="1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их </a:t>
            </a:r>
            <a:r>
              <a:rPr lang="ru-RU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деле</a:t>
            </a:r>
          </a:p>
        </p:txBody>
      </p:sp>
    </p:spTree>
    <p:extLst>
      <p:ext uri="{BB962C8B-B14F-4D97-AF65-F5344CB8AC3E}">
        <p14:creationId xmlns:p14="http://schemas.microsoft.com/office/powerpoint/2010/main" val="329240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0680" y="5522165"/>
            <a:ext cx="9997440" cy="98531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Дела всегда говорят громче, чем слова</a:t>
            </a:r>
            <a:endParaRPr lang="ru-RU" sz="36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6480" y="180865"/>
            <a:ext cx="7802880" cy="5600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8177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182246"/>
            <a:ext cx="10515600" cy="625474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Функциональная </a:t>
            </a:r>
            <a:r>
              <a:rPr lang="ru-RU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грамотность </a:t>
            </a: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школьников</a:t>
            </a:r>
            <a:endParaRPr lang="ru-RU" sz="36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7725"/>
          <a:stretch/>
        </p:blipFill>
        <p:spPr>
          <a:xfrm>
            <a:off x="1325880" y="944880"/>
            <a:ext cx="9235440" cy="5698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71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6220" y="258445"/>
            <a:ext cx="11719560" cy="1235075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Приемы, средств формирования </a:t>
            </a:r>
            <a:b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функциональной грамотности</a:t>
            </a:r>
            <a:endParaRPr lang="ru-RU" sz="36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1480" y="1825625"/>
            <a:ext cx="11544300" cy="4351338"/>
          </a:xfrm>
        </p:spPr>
        <p:txBody>
          <a:bodyPr>
            <a:normAutofit lnSpcReduction="10000"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составление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вопросов к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тексту, хронологических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таблиц и логических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схем;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преобразование цифровой информации в диаграмму или гистограмму;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подбор примеров к тексту;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составление рассказа по иллюстрации;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функциональное чтение;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познавательные игры, уроки-дебаты;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ролевые игры;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изучение правовых документов, их подробный анализ;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чтение вариативных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источников.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41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0"/>
            <a:ext cx="10515600" cy="1021715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Практико-ориентированные задания</a:t>
            </a:r>
            <a:endParaRPr lang="ru-RU" sz="36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84195" y="1021080"/>
            <a:ext cx="8913798" cy="5603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11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027238" y="4983163"/>
            <a:ext cx="8183562" cy="1052512"/>
          </a:xfrm>
        </p:spPr>
        <p:txBody>
          <a:bodyPr/>
          <a:lstStyle/>
          <a:p>
            <a:pPr>
              <a:defRPr/>
            </a:pPr>
            <a:r>
              <a:rPr lang="ru-RU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 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2027238" y="530226"/>
            <a:ext cx="8183562" cy="4187825"/>
          </a:xfrm>
        </p:spPr>
        <p:txBody>
          <a:bodyPr/>
          <a:lstStyle/>
          <a:p>
            <a:pPr eaLnBrk="1" hangingPunct="1"/>
            <a:endParaRPr lang="ru-RU" sz="1200" dirty="0"/>
          </a:p>
          <a:p>
            <a:pPr eaLnBrk="1" hangingPunct="1"/>
            <a:endParaRPr lang="ru-RU" sz="1200" dirty="0"/>
          </a:p>
          <a:p>
            <a:pPr eaLnBrk="1" hangingPunct="1"/>
            <a:endParaRPr lang="ru-RU" sz="1200" dirty="0"/>
          </a:p>
          <a:p>
            <a:pPr eaLnBrk="1" hangingPunct="1"/>
            <a:endParaRPr lang="ru-RU" sz="1200" dirty="0"/>
          </a:p>
          <a:p>
            <a:pPr eaLnBrk="1" hangingPunct="1"/>
            <a:endParaRPr lang="ru-RU" sz="1200" dirty="0"/>
          </a:p>
          <a:p>
            <a:pPr eaLnBrk="1" hangingPunct="1"/>
            <a:endParaRPr lang="ru-RU" sz="1200" dirty="0"/>
          </a:p>
          <a:p>
            <a:pPr eaLnBrk="1" hangingPunct="1"/>
            <a:endParaRPr lang="ru-RU" sz="1200" dirty="0"/>
          </a:p>
          <a:p>
            <a:pPr eaLnBrk="1" hangingPunct="1"/>
            <a:endParaRPr lang="ru-RU" sz="1200" dirty="0"/>
          </a:p>
          <a:p>
            <a:pPr eaLnBrk="1" hangingPunct="1"/>
            <a:endParaRPr lang="ru-RU" sz="1200" dirty="0"/>
          </a:p>
          <a:p>
            <a:pPr eaLnBrk="1" hangingPunct="1"/>
            <a:endParaRPr lang="ru-RU" sz="1200" dirty="0"/>
          </a:p>
          <a:p>
            <a:pPr eaLnBrk="1" hangingPunct="1"/>
            <a:endParaRPr lang="ru-RU" sz="1200" dirty="0"/>
          </a:p>
          <a:p>
            <a:pPr eaLnBrk="1" hangingPunct="1"/>
            <a:endParaRPr lang="ru-RU" sz="1200" dirty="0"/>
          </a:p>
          <a:p>
            <a:pPr eaLnBrk="1" hangingPunct="1"/>
            <a:endParaRPr lang="ru-RU" sz="1200" dirty="0"/>
          </a:p>
          <a:p>
            <a:pPr eaLnBrk="1" hangingPunct="1"/>
            <a:endParaRPr lang="ru-RU" sz="1200" dirty="0"/>
          </a:p>
          <a:p>
            <a:pPr eaLnBrk="1" hangingPunct="1"/>
            <a:endParaRPr lang="ru-RU" sz="1200" dirty="0"/>
          </a:p>
          <a:p>
            <a:pPr eaLnBrk="1" hangingPunct="1"/>
            <a:endParaRPr lang="ru-RU" sz="1200" dirty="0"/>
          </a:p>
          <a:p>
            <a:pPr eaLnBrk="1" hangingPunct="1"/>
            <a:endParaRPr lang="ru-RU" sz="1200" dirty="0"/>
          </a:p>
          <a:p>
            <a:pPr eaLnBrk="1" hangingPunct="1"/>
            <a:endParaRPr lang="ru-RU" sz="1200" dirty="0"/>
          </a:p>
          <a:p>
            <a:pPr eaLnBrk="1" hangingPunct="1"/>
            <a:endParaRPr lang="ru-RU" sz="1200" dirty="0"/>
          </a:p>
        </p:txBody>
      </p:sp>
      <p:sp>
        <p:nvSpPr>
          <p:cNvPr id="18436" name="AutoShape 4"/>
          <p:cNvSpPr>
            <a:spLocks noChangeArrowheads="1"/>
          </p:cNvSpPr>
          <p:nvPr/>
        </p:nvSpPr>
        <p:spPr bwMode="auto">
          <a:xfrm flipV="1">
            <a:off x="4367690" y="999711"/>
            <a:ext cx="3240088" cy="1494634"/>
          </a:xfrm>
          <a:prstGeom prst="upArrowCallout">
            <a:avLst>
              <a:gd name="adj1" fmla="val 88585"/>
              <a:gd name="adj2" fmla="val 88585"/>
              <a:gd name="adj3" fmla="val 16667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r>
              <a:rPr lang="ru-RU" b="1" dirty="0">
                <a:solidFill>
                  <a:schemeClr val="bg1"/>
                </a:solidFill>
                <a:latin typeface="Verdana" pitchFamily="34" charset="0"/>
              </a:rPr>
              <a:t>способствует развитию</a:t>
            </a:r>
          </a:p>
        </p:txBody>
      </p:sp>
      <p:sp>
        <p:nvSpPr>
          <p:cNvPr id="18437" name="AutoShape 5"/>
          <p:cNvSpPr>
            <a:spLocks noChangeArrowheads="1"/>
          </p:cNvSpPr>
          <p:nvPr/>
        </p:nvSpPr>
        <p:spPr bwMode="auto">
          <a:xfrm>
            <a:off x="335279" y="2344739"/>
            <a:ext cx="3960496" cy="1327148"/>
          </a:xfrm>
          <a:prstGeom prst="cloudCallout">
            <a:avLst>
              <a:gd name="adj1" fmla="val 93120"/>
              <a:gd name="adj2" fmla="val -997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умения 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анализировать 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ситуации</a:t>
            </a:r>
          </a:p>
        </p:txBody>
      </p:sp>
      <p:sp>
        <p:nvSpPr>
          <p:cNvPr id="18438" name="AutoShape 6"/>
          <p:cNvSpPr>
            <a:spLocks noChangeArrowheads="1"/>
          </p:cNvSpPr>
          <p:nvPr/>
        </p:nvSpPr>
        <p:spPr bwMode="auto">
          <a:xfrm>
            <a:off x="2788920" y="3671887"/>
            <a:ext cx="3270568" cy="1198563"/>
          </a:xfrm>
          <a:prstGeom prst="cloudCallout">
            <a:avLst>
              <a:gd name="adj1" fmla="val 43731"/>
              <a:gd name="adj2" fmla="val -114778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оценивать альтернативы</a:t>
            </a:r>
          </a:p>
        </p:txBody>
      </p:sp>
      <p:sp>
        <p:nvSpPr>
          <p:cNvPr id="18439" name="AutoShape 7"/>
          <p:cNvSpPr>
            <a:spLocks noChangeArrowheads="1"/>
          </p:cNvSpPr>
          <p:nvPr/>
        </p:nvSpPr>
        <p:spPr bwMode="auto">
          <a:xfrm>
            <a:off x="7917181" y="2041684"/>
            <a:ext cx="3985578" cy="1294448"/>
          </a:xfrm>
          <a:prstGeom prst="cloudCallout">
            <a:avLst>
              <a:gd name="adj1" fmla="val -111181"/>
              <a:gd name="adj2" fmla="val -12796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составлять план 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его 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осуществления</a:t>
            </a:r>
          </a:p>
        </p:txBody>
      </p:sp>
      <p:sp>
        <p:nvSpPr>
          <p:cNvPr id="18440" name="AutoShape 8"/>
          <p:cNvSpPr>
            <a:spLocks noChangeArrowheads="1"/>
          </p:cNvSpPr>
          <p:nvPr/>
        </p:nvSpPr>
        <p:spPr bwMode="auto">
          <a:xfrm>
            <a:off x="6888162" y="3533145"/>
            <a:ext cx="3200717" cy="1474466"/>
          </a:xfrm>
          <a:prstGeom prst="cloudCallout">
            <a:avLst>
              <a:gd name="adj1" fmla="val -71519"/>
              <a:gd name="adj2" fmla="val -13052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выбирать оптимальный вариант</a:t>
            </a:r>
          </a:p>
        </p:txBody>
      </p:sp>
      <p:sp>
        <p:nvSpPr>
          <p:cNvPr id="34825" name="Rectangle 9"/>
          <p:cNvSpPr>
            <a:spLocks noChangeArrowheads="1"/>
          </p:cNvSpPr>
          <p:nvPr/>
        </p:nvSpPr>
        <p:spPr bwMode="auto">
          <a:xfrm>
            <a:off x="1463040" y="5180175"/>
            <a:ext cx="9905999" cy="136525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chemeClr val="bg2"/>
              </a:buClr>
              <a:buSzPct val="70000"/>
              <a:defRPr/>
            </a:pPr>
            <a:endParaRPr lang="ru-RU" b="1" dirty="0">
              <a:solidFill>
                <a:srgbClr val="FF0000"/>
              </a:solidFill>
            </a:endParaRPr>
          </a:p>
          <a:p>
            <a:pPr algn="ctr">
              <a:spcBef>
                <a:spcPct val="20000"/>
              </a:spcBef>
              <a:buClr>
                <a:schemeClr val="bg2"/>
              </a:buClr>
              <a:buSzPct val="70000"/>
              <a:defRPr/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условии многократного применения в учебном процессе</a:t>
            </a:r>
          </a:p>
          <a:p>
            <a:pPr algn="ctr">
              <a:spcBef>
                <a:spcPct val="20000"/>
              </a:spcBef>
              <a:buClr>
                <a:schemeClr val="bg2"/>
              </a:buClr>
              <a:buSzPct val="70000"/>
              <a:defRPr/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такого подхода  у обучающихся вырабатывается  устойчивый навык </a:t>
            </a:r>
          </a:p>
          <a:p>
            <a:pPr algn="ctr">
              <a:spcBef>
                <a:spcPct val="20000"/>
              </a:spcBef>
              <a:buClr>
                <a:schemeClr val="bg2"/>
              </a:buClr>
              <a:buSzPct val="70000"/>
              <a:defRPr/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решения практических задач</a:t>
            </a:r>
          </a:p>
          <a:p>
            <a:pPr>
              <a:defRPr/>
            </a:pP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453659" y="240667"/>
            <a:ext cx="33307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kern="10" dirty="0">
                <a:ln w="0"/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 кейсов</a:t>
            </a:r>
            <a:endParaRPr lang="ru-RU" sz="3600" b="1" kern="10" dirty="0">
              <a:ln w="0"/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29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87091"/>
            <a:ext cx="10515600" cy="83883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 задания с применением </a:t>
            </a: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кейс-технологии</a:t>
            </a:r>
            <a:endParaRPr lang="ru-RU" sz="36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2460" y="2133600"/>
            <a:ext cx="10927080" cy="2590801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Муж хотел включить в брачный договор пункт о количестве минут, которые жена может тратить на общение с друзьями. Правомерно ли такое требование? </a:t>
            </a:r>
            <a:endParaRPr lang="ru-RU" b="1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Какие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пункты можно включить в брачный договор? Приведите не менее двух положений.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94345" y="4187784"/>
            <a:ext cx="3960495" cy="2688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14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240" y="762000"/>
            <a:ext cx="6360160" cy="4770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04800" y="1100346"/>
            <a:ext cx="545592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Проблемная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ситуация</a:t>
            </a:r>
          </a:p>
          <a:p>
            <a:pPr algn="just"/>
            <a:endParaRPr lang="ru-RU" sz="2000" b="1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Николай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пришел из школы домой. Высоко, подняв нос, он заявил младшему брату: «Петька.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Я - личность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».</a:t>
            </a:r>
          </a:p>
          <a:p>
            <a:pPr algn="just"/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Петя, недолго думая, сказал: Если ты личность, значит и я личность!».</a:t>
            </a:r>
          </a:p>
          <a:p>
            <a:pPr algn="just"/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Николай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 ухмылкой ответил: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«Хм! Ты не можешь называться личностью, тебе еще рано, ты похож на кузнечика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!»</a:t>
            </a:r>
            <a:endParaRPr lang="ru-RU" sz="20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Вопросы:</a:t>
            </a:r>
          </a:p>
          <a:p>
            <a:pPr algn="just"/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Кто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из детей прав? </a:t>
            </a:r>
            <a:endParaRPr lang="ru-RU" sz="2000" b="1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Вас можно назвать личностью?</a:t>
            </a:r>
          </a:p>
        </p:txBody>
      </p:sp>
    </p:spTree>
    <p:extLst>
      <p:ext uri="{BB962C8B-B14F-4D97-AF65-F5344CB8AC3E}">
        <p14:creationId xmlns:p14="http://schemas.microsoft.com/office/powerpoint/2010/main" val="408607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</TotalTime>
  <Words>677</Words>
  <Application>Microsoft Office PowerPoint</Application>
  <PresentationFormat>Широкоэкранный</PresentationFormat>
  <Paragraphs>137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Verdana</vt:lpstr>
      <vt:lpstr>Тема Office</vt:lpstr>
      <vt:lpstr>Формирование функциональной грамотности на уроках обществознания как условие повышения качества образования школьников</vt:lpstr>
      <vt:lpstr>Презентация PowerPoint</vt:lpstr>
      <vt:lpstr>Дела всегда говорят громче, чем слова</vt:lpstr>
      <vt:lpstr>Функциональная грамотность школьников</vt:lpstr>
      <vt:lpstr>Приемы, средств формирования  функциональной грамотности</vt:lpstr>
      <vt:lpstr>Практико-ориентированные задания</vt:lpstr>
      <vt:lpstr> </vt:lpstr>
      <vt:lpstr>Пример задания с применением кейс-технологии</vt:lpstr>
      <vt:lpstr>Презентация PowerPoint</vt:lpstr>
      <vt:lpstr>Практико-ориентированные задания  по содержанию</vt:lpstr>
      <vt:lpstr>Практико-ориентированные задания  на работу с иллюстративным материалом </vt:lpstr>
      <vt:lpstr>Практико-ориентированные задания  на работу с информацией, представленной  в виде графика, таблицы </vt:lpstr>
      <vt:lpstr>10 правил отработки умения решать практико-ориентированные задания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38</cp:revision>
  <dcterms:created xsi:type="dcterms:W3CDTF">2023-11-14T18:49:13Z</dcterms:created>
  <dcterms:modified xsi:type="dcterms:W3CDTF">2023-11-15T20:14:10Z</dcterms:modified>
</cp:coreProperties>
</file>