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3" r:id="rId6"/>
    <p:sldId id="267" r:id="rId7"/>
    <p:sldId id="265" r:id="rId8"/>
    <p:sldId id="264" r:id="rId9"/>
    <p:sldId id="266" r:id="rId10"/>
    <p:sldId id="268" r:id="rId11"/>
    <p:sldId id="269" r:id="rId12"/>
    <p:sldId id="270" r:id="rId13"/>
    <p:sldId id="273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0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43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05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61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97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348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190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784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68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34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82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2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B21A-11A8-4952-B8E8-C7B32AF2D61C}" type="datetimeFigureOut">
              <a:rPr lang="ru-RU" smtClean="0"/>
              <a:t>15.11.23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1FAAD-EBE4-4B11-B109-800B1D7F9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032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9640" y="1366203"/>
            <a:ext cx="10515600" cy="2402839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функциональной грамотности на уроках обществознания как условие повышения качества образования 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74"/>
          <a:stretch/>
        </p:blipFill>
        <p:spPr>
          <a:xfrm>
            <a:off x="502920" y="3886200"/>
            <a:ext cx="4580138" cy="27075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705600" y="4874228"/>
            <a:ext cx="5166360" cy="1541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6990" algn="r">
              <a:lnSpc>
                <a:spcPct val="107000"/>
              </a:lnSpc>
              <a:spcAft>
                <a:spcPts val="0"/>
              </a:spcAft>
            </a:pP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Квития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Оксана Николаевна, 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46990" algn="r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учитель обществознания 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46990" algn="r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МБОУ «Партизанская школа </a:t>
            </a:r>
            <a:endParaRPr lang="ru-RU" sz="22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46990" algn="r">
              <a:lnSpc>
                <a:spcPct val="107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А.П. Богданова»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4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7641"/>
            <a:ext cx="10515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Практико-ориентированные задания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содержанию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" y="1310641"/>
            <a:ext cx="11231880" cy="53492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Марина по совету супруга приобрела для домашнего использования посудомоечную машину. Курьер интернет магазина доставил Марине товар с гарантийным талоном.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Какое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характеризует данную ситуацию с правовой точки зрения? Запишите цифры, под которыми оно указано. 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гражданско-правовая сделка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трудовой договор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семейное правоотношение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финансовое правоотношение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Ученики 9 класса пришли в театр. В зрительном зале их места находились в центре. Они стали продвигаться к ним, повернувшись к уже сидящим зрителям спиной.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нормы нарушили ученики? 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религиозные нормы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этикета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театральные традиции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правовые нормы  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91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040" y="212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Практико-ориентированные задания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с иллюстративным материалом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5960" y="1993625"/>
            <a:ext cx="5986937" cy="3963352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8120" y="2147888"/>
            <a:ext cx="544068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Какой вид деятельности осуществляют дети, изображенные на иллюстрации?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Используя обществоведческие знания, факты социальной жизни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и личный социальный опыт, сформулируйте два правила,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которым следует придерживаться в ходе подобной деятельности, кратко поясните их.</a:t>
            </a:r>
          </a:p>
        </p:txBody>
      </p:sp>
    </p:spTree>
    <p:extLst>
      <p:ext uri="{BB962C8B-B14F-4D97-AF65-F5344CB8AC3E}">
        <p14:creationId xmlns:p14="http://schemas.microsoft.com/office/powerpoint/2010/main" val="4431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4484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Практико-ориентированные задания </a:t>
            </a:r>
            <a: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с информацией, представленной </a:t>
            </a:r>
            <a: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 графика, таблицы 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445628"/>
              </p:ext>
            </p:extLst>
          </p:nvPr>
        </p:nvGraphicFramePr>
        <p:xfrm>
          <a:off x="1295400" y="3808154"/>
          <a:ext cx="9601200" cy="307213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593080">
                  <a:extLst>
                    <a:ext uri="{9D8B030D-6E8A-4147-A177-3AD203B41FA5}">
                      <a16:colId xmlns:a16="http://schemas.microsoft.com/office/drawing/2014/main" val="654899206"/>
                    </a:ext>
                  </a:extLst>
                </a:gridCol>
                <a:gridCol w="1386840">
                  <a:extLst>
                    <a:ext uri="{9D8B030D-6E8A-4147-A177-3AD203B41FA5}">
                      <a16:colId xmlns:a16="http://schemas.microsoft.com/office/drawing/2014/main" val="107190358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1092163681"/>
                    </a:ext>
                  </a:extLst>
                </a:gridCol>
                <a:gridCol w="1356360">
                  <a:extLst>
                    <a:ext uri="{9D8B030D-6E8A-4147-A177-3AD203B41FA5}">
                      <a16:colId xmlns:a16="http://schemas.microsoft.com/office/drawing/2014/main" val="41660841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6350" marR="47625" indent="-6350"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800" b="1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2014 г.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2015 г.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2016 г.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4317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marR="47625" indent="-6350" algn="l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Телевидение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60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62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57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3111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marR="47625" indent="-6350" algn="l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Интернет  — новостные, аналитические, официальные сайты</a:t>
                      </a:r>
                      <a:endParaRPr lang="ru-RU" sz="1800" b="1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23</a:t>
                      </a:r>
                      <a:endParaRPr lang="ru-RU" sz="1800" b="1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16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16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60413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marR="47625" indent="-6350" algn="l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Интернет  — социальные сети, блоги*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0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9685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marR="47625" indent="-6350" algn="l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Разговоры с людьми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75352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marR="47625" indent="-6350" algn="l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Газеты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4152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marR="47625" indent="-6350" algn="l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Радио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8837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marR="47625" indent="-6350" algn="l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Журналы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0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0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620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marR="47625" indent="-6350" algn="l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Ничего из перечисленного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800" b="1" i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marR="47625" indent="-6350" algn="ctr">
                        <a:lnSpc>
                          <a:spcPct val="112000"/>
                        </a:lnSpc>
                        <a:spcAft>
                          <a:spcPts val="60"/>
                        </a:spcAft>
                      </a:pPr>
                      <a:r>
                        <a:rPr lang="ru-RU" sz="1800" b="1" i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800" b="1" i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7928846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 rot="10800000" flipV="1">
            <a:off x="281940" y="1561385"/>
            <a:ext cx="1162812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В ходе социологических опросов совершеннолетних жителей страны 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им предложили ответить на вопрос: «Что для Вас служит главным источником новостей о событиях в стране?»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Результаты опроса (в % от числа опрошенных) представлены в виде таблицы.</a:t>
            </a:r>
            <a:endParaRPr kumimoji="0" lang="ru-RU" altLang="ru-RU" sz="2000" b="1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Сформулируйте по одному выводу: а) о сходстве и б) о различии в позициях групп опрошенных в 2014 и 2016 гг.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Выскажите предположение о том, чем объясняется: а) сходство; б) различие. 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12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873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правил отработки умения решать практико-ориентированные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512888"/>
            <a:ext cx="11658600" cy="4575175"/>
          </a:xfrm>
        </p:spPr>
        <p:txBody>
          <a:bodyPr>
            <a:noAutofit/>
          </a:bodyPr>
          <a:lstStyle/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Максимально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на уроках практико-ориентированные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задания.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Развивать навыки самостоятельной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работы.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Осуществлять мониторинг индивидуальных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достижений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учеников дидактическими материалами для систематизации изученного материала и тренировки выполнения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заданий. 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Систематически работать с текстами, обращаться к материалам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СМИ. 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Соблюдать правила оформления ответов.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алгоритмы, памятки для выполнения отдельных типов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заданий. 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Проводить текущий контроль, используя разнообразные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задания. 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Коллективно разбирать сложные задания, анализировать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ошибки.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 системно-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деятельностный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подход.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1760" y="4113212"/>
            <a:ext cx="175260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75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46EC3B-1AC9-4E23-A952-D040D4D0E132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14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0065" y="456565"/>
            <a:ext cx="6264910" cy="62649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" y="2099995"/>
            <a:ext cx="58064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Учитель живет до сих пор, пока учится;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только он перестает учиться, в нем умирает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учитель</a:t>
            </a:r>
          </a:p>
          <a:p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Константина Ушинского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21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18" b="44196"/>
          <a:stretch/>
        </p:blipFill>
        <p:spPr>
          <a:xfrm>
            <a:off x="5501640" y="489546"/>
            <a:ext cx="5837308" cy="5835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81000" y="2145783"/>
            <a:ext cx="56845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Притча о знаниях 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применении </a:t>
            </a:r>
            <a:endParaRPr lang="ru-RU" sz="36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деле</a:t>
            </a:r>
          </a:p>
        </p:txBody>
      </p:sp>
    </p:spTree>
    <p:extLst>
      <p:ext uri="{BB962C8B-B14F-4D97-AF65-F5344CB8AC3E}">
        <p14:creationId xmlns:p14="http://schemas.microsoft.com/office/powerpoint/2010/main" val="32924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0680" y="5522165"/>
            <a:ext cx="9997440" cy="98531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 всегда говорят громче, чем слова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480" y="180865"/>
            <a:ext cx="7802880" cy="560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77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82246"/>
            <a:ext cx="10515600" cy="62547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Функциональная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грамотность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725"/>
          <a:stretch/>
        </p:blipFill>
        <p:spPr>
          <a:xfrm>
            <a:off x="1325880" y="944880"/>
            <a:ext cx="9235440" cy="569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1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" y="258445"/>
            <a:ext cx="11719560" cy="12350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Приемы, средств формирования </a:t>
            </a:r>
            <a:b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функциональной грамотности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480" y="1825625"/>
            <a:ext cx="11544300" cy="435133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составление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вопросов к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тексту, хронологических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таблиц и логических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схем;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преобразование цифровой информации в диаграмму или гистограмму;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подбор примеров к тексту;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составление рассказа по иллюстрации;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функциональное чтение;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познавательные игры, уроки-дебаты;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ролевые игры;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изучение правовых документов, их подробный анализ;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чтение вариативных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источников.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4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02171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Практико-ориентированные задания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4195" y="1021080"/>
            <a:ext cx="8913798" cy="560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1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27238" y="4983163"/>
            <a:ext cx="8183562" cy="1052512"/>
          </a:xfrm>
        </p:spPr>
        <p:txBody>
          <a:bodyPr/>
          <a:lstStyle/>
          <a:p>
            <a:pPr>
              <a:defRPr/>
            </a:pPr>
            <a:r>
              <a:rPr lang="ru-RU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027238" y="530226"/>
            <a:ext cx="8183562" cy="4187825"/>
          </a:xfrm>
        </p:spPr>
        <p:txBody>
          <a:bodyPr/>
          <a:lstStyle/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  <a:p>
            <a:pPr eaLnBrk="1" hangingPunct="1"/>
            <a:endParaRPr lang="ru-RU" sz="1200" dirty="0"/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 flipV="1">
            <a:off x="4367690" y="999711"/>
            <a:ext cx="3240088" cy="1494634"/>
          </a:xfrm>
          <a:prstGeom prst="upArrowCallout">
            <a:avLst>
              <a:gd name="adj1" fmla="val 88585"/>
              <a:gd name="adj2" fmla="val 88585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r>
              <a:rPr lang="ru-RU" b="1" dirty="0">
                <a:solidFill>
                  <a:schemeClr val="bg1"/>
                </a:solidFill>
                <a:latin typeface="Verdana" pitchFamily="34" charset="0"/>
              </a:rPr>
              <a:t>способствует развитию</a:t>
            </a: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335279" y="2344739"/>
            <a:ext cx="3960496" cy="1327148"/>
          </a:xfrm>
          <a:prstGeom prst="cloudCallout">
            <a:avLst>
              <a:gd name="adj1" fmla="val 93120"/>
              <a:gd name="adj2" fmla="val -997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умения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анализировать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</a:p>
        </p:txBody>
      </p:sp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2788920" y="3671887"/>
            <a:ext cx="3270568" cy="1198563"/>
          </a:xfrm>
          <a:prstGeom prst="cloudCallout">
            <a:avLst>
              <a:gd name="adj1" fmla="val 43731"/>
              <a:gd name="adj2" fmla="val -11477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оценивать альтернативы</a:t>
            </a: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7917181" y="2041684"/>
            <a:ext cx="3985578" cy="1294448"/>
          </a:xfrm>
          <a:prstGeom prst="cloudCallout">
            <a:avLst>
              <a:gd name="adj1" fmla="val -111181"/>
              <a:gd name="adj2" fmla="val -1279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составлять план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его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осуществления</a:t>
            </a:r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>
            <a:off x="6888162" y="3533145"/>
            <a:ext cx="3200717" cy="1474466"/>
          </a:xfrm>
          <a:prstGeom prst="cloudCallout">
            <a:avLst>
              <a:gd name="adj1" fmla="val -71519"/>
              <a:gd name="adj2" fmla="val -13052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выбирать оптимальный вариант</a:t>
            </a: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1463040" y="5180175"/>
            <a:ext cx="9905999" cy="13652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bg2"/>
              </a:buClr>
              <a:buSzPct val="70000"/>
              <a:defRPr/>
            </a:pPr>
            <a:endParaRPr lang="ru-RU" b="1" dirty="0">
              <a:solidFill>
                <a:srgbClr val="FF0000"/>
              </a:solidFill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0000"/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условии многократного применения в учебном процессе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0000"/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такого подхода  у обучающихся вырабатывается  устойчивый навык 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0000"/>
              <a:defRPr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практических задач</a:t>
            </a:r>
          </a:p>
          <a:p>
            <a:pPr>
              <a:defRPr/>
            </a:pP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53659" y="240667"/>
            <a:ext cx="3330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kern="10" dirty="0">
                <a:ln w="0"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кейсов</a:t>
            </a:r>
            <a:endParaRPr lang="ru-RU" sz="3600" b="1" kern="10" dirty="0">
              <a:ln w="0"/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9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7091"/>
            <a:ext cx="10515600" cy="8388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задания с применением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кейс-технологии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460" y="2133600"/>
            <a:ext cx="10927080" cy="259080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 хотел включить в брачный договор пункт о количестве минут, которые жена может тратить на общение с друзьями. Правомерно ли такое требование?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пункты можно включить в брачный договор? Приведите не менее двух положений.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94345" y="4187784"/>
            <a:ext cx="3960495" cy="268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4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40" y="762000"/>
            <a:ext cx="6360160" cy="477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04800" y="1100346"/>
            <a:ext cx="5455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Проблемная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ситуация</a:t>
            </a:r>
          </a:p>
          <a:p>
            <a:pPr algn="just"/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Николай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пришел из школы домой. Высоко, подняв нос, он заявил младшему брату: «Петька.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 - личность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».</a:t>
            </a:r>
          </a:p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Петя, недолго думая, сказал: Если ты личность, значит и я личность!».</a:t>
            </a:r>
          </a:p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Николай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ухмылкой ответил: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«Хм! Ты не можешь называться личностью, тебе еще рано, ты похож на кузнечика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!»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Вопросы:</a:t>
            </a:r>
          </a:p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Кто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детей прав?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Вас можно назвать личностью?</a:t>
            </a:r>
          </a:p>
        </p:txBody>
      </p:sp>
    </p:spTree>
    <p:extLst>
      <p:ext uri="{BB962C8B-B14F-4D97-AF65-F5344CB8AC3E}">
        <p14:creationId xmlns:p14="http://schemas.microsoft.com/office/powerpoint/2010/main" val="408607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677</Words>
  <Application>Microsoft Office PowerPoint</Application>
  <PresentationFormat>Широкоэкранный</PresentationFormat>
  <Paragraphs>137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Verdana</vt:lpstr>
      <vt:lpstr>Тема Office</vt:lpstr>
      <vt:lpstr>Формирование функциональной грамотности на уроках обществознания как условие повышения качества образования школьников</vt:lpstr>
      <vt:lpstr>Презентация PowerPoint</vt:lpstr>
      <vt:lpstr>Дела всегда говорят громче, чем слова</vt:lpstr>
      <vt:lpstr>Функциональная грамотность школьников</vt:lpstr>
      <vt:lpstr>Приемы, средств формирования  функциональной грамотности</vt:lpstr>
      <vt:lpstr>Практико-ориентированные задания</vt:lpstr>
      <vt:lpstr> </vt:lpstr>
      <vt:lpstr>Пример задания с применением кейс-технологии</vt:lpstr>
      <vt:lpstr>Презентация PowerPoint</vt:lpstr>
      <vt:lpstr>Практико-ориентированные задания  по содержанию</vt:lpstr>
      <vt:lpstr>Практико-ориентированные задания  на работу с иллюстративным материалом </vt:lpstr>
      <vt:lpstr>Практико-ориентированные задания  на работу с информацией, представленной  в виде графика, таблицы </vt:lpstr>
      <vt:lpstr>10 правил отработки умения решать практико-ориентированные задания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2023-11-14T18:49:13Z</dcterms:created>
  <dcterms:modified xsi:type="dcterms:W3CDTF">2023-11-15T20:14:10Z</dcterms:modified>
</cp:coreProperties>
</file>