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0" r:id="rId10"/>
    <p:sldId id="266" r:id="rId11"/>
    <p:sldId id="264" r:id="rId12"/>
    <p:sldId id="265" r:id="rId13"/>
    <p:sldId id="270" r:id="rId14"/>
    <p:sldId id="269" r:id="rId15"/>
    <p:sldId id="272" r:id="rId16"/>
    <p:sldId id="267" r:id="rId17"/>
    <p:sldId id="276" r:id="rId18"/>
    <p:sldId id="279" r:id="rId19"/>
    <p:sldId id="277" r:id="rId20"/>
    <p:sldId id="278" r:id="rId21"/>
    <p:sldId id="271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04" autoAdjust="0"/>
  </p:normalViewPr>
  <p:slideViewPr>
    <p:cSldViewPr snapToGrid="0">
      <p:cViewPr varScale="1">
        <p:scale>
          <a:sx n="112" d="100"/>
          <a:sy n="112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27764-FB5C-4D44-ACAE-60B1EC34A4F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4EDF-2BB0-41C6-8B2C-5ED893F55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6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98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4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15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1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37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7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4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2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4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2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E0BA6-99AD-446D-B118-4B4CD56E0DB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232231-FB66-4A6F-B611-A34AB573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МУНИЦИПАЛЬНОЕ БЮДЖЕТНОЕ ОБРАЗОВАТЕЛЬНОЕ УЧРЕЖДЕНИЕ ДОПОЛНИТЕЛЬНОГО ОБРАЗОВАНИЯ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«ЦЕНТР ДЕТСКОГО И ЮНОШЕСКОГО ТВОРЧЕСТВА»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15000"/>
              </a:lnSpc>
              <a:buClr>
                <a:srgbClr val="90C226"/>
              </a:buCl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совещание: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биологии </a:t>
            </a:r>
            <a:r>
              <a:rPr lang="ru-RU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учебном году в условиях введения ФГОС СОО в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90C22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августа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2021года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1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Материально-техническая база по биологии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3145"/>
            <a:ext cx="10447866" cy="47082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Перечень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средств обучения по предмету «Биология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составлен на основе Приложения 1 к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Приказу Министерства просвещения Российской Федерации от 03.09.2019 № 465 «Об утверждении перечня средств обучения и воспитания, необходимых для реализации образовательных программ начального общего, основного общего и среднего общего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образования...»,   рассмотрен на  заседании ТГ учителей биологии (протокол № 1 от 17.02.2021г.) и на РМС (протокол от 25.02.2021г.).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7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2880"/>
            <a:ext cx="8596668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ФИПИ, ГБОУ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 РК КРИППО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37361"/>
            <a:ext cx="1092708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Clr>
                <a:srgbClr val="90C226"/>
              </a:buClr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«Методические рекомендации по преподаванию биологии в образовательных организациях Республики Крым в период предупреждения распространения новой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 (COVID-19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(методист  ГБОУ ДПО РК КРИППО Терехова А.В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0" algn="ctr">
              <a:lnSpc>
                <a:spcPct val="115000"/>
              </a:lnSpc>
              <a:buClr>
                <a:srgbClr val="90C226"/>
              </a:buClr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об особенностях преподавания биологии в общеобразовательных организациях Республики Крым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2021/2022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(методист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ДПО РК КРИППО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Терехова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А.В.)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24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134" y="304801"/>
            <a:ext cx="11042226" cy="63398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– ГИА-карта Крыма (ГБОУ ДПО РК КРИППО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 организации внеурочной деятельности  в общеобразовательных организациях Республики Крым в соответствии с требованиями ФГОС СОО» (автор Чудова Т.Н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ДПО РК КРИППО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«Методические рекомендации по преподаванию учебного курса  «Индивидуальный проект» на уровне среднего общего образования (ФГОС)  в общеобразовательных организациях Республики Крым» (автор Шостак Е.Н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.,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ДПО РК КРИППО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14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6721"/>
            <a:ext cx="11316546" cy="561464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80340" algn="just"/>
            <a:r>
              <a:rPr lang="ru-RU" sz="28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Задачи :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180340" algn="just"/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1. Методическое сопровождение профессионального развития педагогических кадров. Обобщение опыта инновационной деятельности учителей района. </a:t>
            </a:r>
          </a:p>
          <a:p>
            <a:pPr marL="180340" algn="just"/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2.Организация муниципальных конкурсных мероприятий естественнонаучной направленности, оказание методической помощи педагогам в работе по дополнительному естественнонаучному образованию детей, с одаренными обучающимися.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80340" algn="just"/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3. Осуществление методического сопровождения  преподавания биологии, проведение мониторинговых исследований.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     4. Оказание  поддержки педагогам в освоении и введении в действие ФГОС СОО.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52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71283"/>
              </p:ext>
            </p:extLst>
          </p:nvPr>
        </p:nvGraphicFramePr>
        <p:xfrm>
          <a:off x="563880" y="1173480"/>
          <a:ext cx="11460480" cy="60641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7878"/>
                <a:gridCol w="4727042"/>
                <a:gridCol w="1402080"/>
                <a:gridCol w="3246120"/>
                <a:gridCol w="1737360"/>
              </a:tblGrid>
              <a:tr h="868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проведения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Место проведения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Время проведения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Августовское совещание: «Особенности преподавания биологии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2021-2022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учебном году в условиях введения ФГОС СОО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классе»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РМО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ДО «ЦДЮТ»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август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4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210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«Актуальные вопросы микробиологии»                                               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3210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Кораблева Татьяна Рафаиловна, зав.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26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кафедрой микробиологии, вирусологии и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26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эпизотологии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профессор, доктор   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26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ветеринарных наук.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6626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РМО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Академия биоресурсов и природопользования Крымского федерального университета имени В.И. Вернадского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сентябрь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проблемно-поисковых ситуаций на  уроках биологии как способ активизации познавательной активности учащихся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Журавлевская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«Творческий отчет аттестуемых учителей»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РМО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«Донская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имени В.П. Давиденко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январь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2022г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«Использование заданий разных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типовКИМ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для подготовки к ГИА»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МБОУ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«Никола6евская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4074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2022г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08204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840740" algn="l"/>
              </a:tabLst>
            </a:pPr>
            <a:r>
              <a:rPr lang="ru-RU" b="1" dirty="0">
                <a:latin typeface="Times New Roman"/>
                <a:ea typeface="Times New Roman"/>
              </a:rPr>
              <a:t>План  работы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</a:rPr>
              <a:t>МО и семинаров </a:t>
            </a:r>
            <a:r>
              <a:rPr lang="ru-RU" sz="4800" b="1" dirty="0">
                <a:latin typeface="Times New Roman"/>
              </a:rPr>
              <a:t/>
            </a:r>
            <a:br>
              <a:rPr lang="ru-RU" sz="4800" b="1" dirty="0">
                <a:latin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45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2960"/>
          </a:xfrm>
        </p:spPr>
        <p:txBody>
          <a:bodyPr/>
          <a:lstStyle/>
          <a:p>
            <a:r>
              <a:rPr lang="ru-RU" b="1" dirty="0" smtClean="0">
                <a:latin typeface="Times New Roman"/>
                <a:ea typeface="Times New Roman"/>
              </a:rPr>
              <a:t>                   План </a:t>
            </a:r>
            <a:r>
              <a:rPr lang="ru-RU" b="1" dirty="0">
                <a:latin typeface="Times New Roman"/>
                <a:ea typeface="Times New Roman"/>
              </a:rPr>
              <a:t>работы ШМУ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579943"/>
              </p:ext>
            </p:extLst>
          </p:nvPr>
        </p:nvGraphicFramePr>
        <p:xfrm>
          <a:off x="408146" y="1386840"/>
          <a:ext cx="10823734" cy="55372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1849"/>
                <a:gridCol w="5160786"/>
                <a:gridCol w="3716139"/>
                <a:gridCol w="1584960"/>
              </a:tblGrid>
              <a:tr h="560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Место проведения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Время проведения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5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«Проектная деятельность как способ интеграции биологии с другими предметами»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МБОУ ДО «ЦДЮТ»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сентябрь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0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Компетенстностно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-ориентированные 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задания  по формированию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исследовательских компетенций учащихся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Родниковская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школа-гимназия»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октябрь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5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«Современные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образовательные технологии как механизм формирования у учащихся универсальных учебных действий на уроках биологии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«Партизанская школа»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2022г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48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0" y="228599"/>
            <a:ext cx="11353720" cy="959265"/>
          </a:xfrm>
        </p:spPr>
        <p:txBody>
          <a:bodyPr>
            <a:normAutofit fontScale="90000"/>
          </a:bodyPr>
          <a:lstStyle/>
          <a:p>
            <a:pPr lvl="0" indent="15875" algn="ctr" defTabSz="914400" eaLnBrk="0" fontAlgn="base" hangingPunct="0">
              <a:spcAft>
                <a:spcPct val="0"/>
              </a:spcAft>
            </a:pP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 муниципальных этапов региональных и Всероссийских  конкурсов</a:t>
            </a: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эколого-биологического направления  </a:t>
            </a:r>
            <a:r>
              <a:rPr lang="ru-RU" altLang="ru-RU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20069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288556"/>
              </p:ext>
            </p:extLst>
          </p:nvPr>
        </p:nvGraphicFramePr>
        <p:xfrm>
          <a:off x="1771501" y="1273324"/>
          <a:ext cx="8825284" cy="51309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2955"/>
                <a:gridCol w="4854011"/>
                <a:gridCol w="1820254"/>
                <a:gridCol w="1598064"/>
              </a:tblGrid>
              <a:tr h="70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Название конкурса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муниципального этапа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республика 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 Всероссийского конкурса программ и методических материалов по дополнительному естественнонаучному образованию детей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БиоТОППРОФИ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11.08.2021г.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01 сентября 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Всероссийского конкурса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«Юннат»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18.08.2021г.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31 августа 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Республиканской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эколого-природоохранной акции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 чистым истокам»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08.09.2021г.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20 сентября 2021г.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 Всероссийского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конкурса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«Моя малая родина: природа, культура, этнос»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29.09.2021г.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10 октября 2021г.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Муниципальный этап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Всероссийского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конкурса юных исследователей окружающей среды «Открытия 2030»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06.10.2021г.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15 октября 2021г.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Сессия МАН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(оценивание членами жюри работ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 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плану МОН, науки и молодежи   РК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 Республиканской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экологической акции «Сохраним можжевельники Крыма»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12.10.2021г.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25 октября 2021г.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</a:t>
                      </a: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Республиканский конкурс «Исследовательский старт» для учащихся 5-7 классов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10.11.2021г.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15 ноября 2021г.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 </a:t>
                      </a: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Всероссийского юниорского лесного конкурса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«Подрост»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январь-февраль 2022г.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плану МОН, науки и молодежи   РК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 Международного </a:t>
                      </a: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детского экологического форума «Зеленая планета 2022»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февраль 2022г.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плану МОН, науки и молодежи   РК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 Республиканской научно-практической конференции учащихся </a:t>
                      </a: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«Проблемы охраны окружающей среды»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апрель 2022г.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плану МОН, науки и молодежи   РК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 этап Республиканской </a:t>
                      </a: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турнирной  программы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«Экос»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для учащихся 6-7 классов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апрель 2022г.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плану МОН, науки и молодежи   РК</a:t>
                      </a:r>
                    </a:p>
                  </a:txBody>
                  <a:tcPr marL="36843" marR="36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5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b="1" kern="0" dirty="0">
                <a:latin typeface="Times New Roman"/>
                <a:cs typeface="Times New Roman"/>
                <a:sym typeface="Times New Roman"/>
              </a:rPr>
              <a:t>Динамика результатов ЕГЭ по биологии за последние 3 года по Крыму</a:t>
            </a:r>
            <a:r>
              <a:rPr lang="ru-RU" sz="4000" kern="0" dirty="0">
                <a:solidFill>
                  <a:srgbClr val="444D26"/>
                </a:solidFill>
                <a:latin typeface="Times New Roman"/>
                <a:cs typeface="Times New Roman"/>
                <a:sym typeface="Times New Roman"/>
              </a:rPr>
              <a:t/>
            </a:r>
            <a:br>
              <a:rPr lang="ru-RU" sz="4000" kern="0" dirty="0">
                <a:solidFill>
                  <a:srgbClr val="444D26"/>
                </a:solidFill>
                <a:latin typeface="Times New Roman"/>
                <a:cs typeface="Times New Roman"/>
                <a:sym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54628"/>
            <a:ext cx="8596312" cy="36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9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Результаты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ЕГЭ 2021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36" y="1264779"/>
            <a:ext cx="11724830" cy="47765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3A44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итоги ЕГЭ по биологии в Республике Крым в 2021 году можно сказать, что участники на достаточном уровне усвоили ряд тем из курса биологии. Наименьшее затруднение вызывают задания, связанные с биологическими терминами и понятиями, строением клеток; многообразием растений и животных, установления соподчинённости систематических категорий, отдельные вопросы из разделов «Экология» (взаимоотношения организмов в экосистемах), «Общебиологические закономерности.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здоровье», «Организм человека.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Гигиена человека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 базового уровня наибольшие затруднения вызвало задание №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1, 5,6,7, 15,17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 высокого уровня наибольшие затруднения вызвали задания № 25 и № 26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Вызывают затруднения у участников ЕГЭ либо темы, которые считаются традиционно сложными для восприятия – «Деление клеток. Митоз. Мейоз», «Закономерности микро- и макроэволюции», решение задач по молекулярной биологии и генетике, либо темы, на изучение которых отводится недостаточно времени: «Методы биологических исследований», «Экология»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Сложными для выполнения являются задания на установление соответствия, приведение примеров, соотнесения теоретических знаний и практического опыта, установление причинно-следственных связей, т.е. задания, требующие от участника ЕГЭ помимо знаний по предмету, еще и </a:t>
            </a: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УУД.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485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КРИППО </a:t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подготовке к ЕГЭ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99" y="2126406"/>
            <a:ext cx="10043124" cy="4214573"/>
          </a:xfrm>
        </p:spPr>
        <p:txBody>
          <a:bodyPr>
            <a:normAutofit fontScale="92500" lnSpcReduction="20000"/>
          </a:bodyPr>
          <a:lstStyle/>
          <a:p>
            <a:pPr marL="457200"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1.Максимально приближать структуру проводимых проверочных работ к структуре КИМ ЕГЭ, широко использовать задания на поиск и исправление ошибок, работу с текстами, графиками, таблицами, иллюстративным материалом;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2.При составлении проверочных заданий руководствоваться кодификатором элементов содержания и требований к уровню подготовки выпускников общеобразовательных учреждений для проведения ЕГЭ.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На уроках использовать задания, способствующие максимальному развитию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метапредметных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универсальных учебных действий.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4.С целью формирования умений давать четкие аргументированные ответы на экзамене, привлекать учащихся к рецензированию устных и письменных ответов одноклассников, а также к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саморецензированию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формировать навыки критического чтения, умения переформатировать информацию (на основании текста составлять схемы, таблицы, тезисы, вопросы и задания к нему), выделять главную мысль в текстах, устанавливать причинно-следственные связи и т.п.; 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72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Методические рекомендации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 особенностях преподавания биологии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общеобразовательных организациях Симферопольского района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2021/2022 учебном году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МБОУ ДО «ЦДЮТ»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Смирнова Н.Л.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2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КРИППО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подготовке к ЕГЭ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1889"/>
            <a:ext cx="9876722" cy="4289474"/>
          </a:xfrm>
        </p:spPr>
        <p:txBody>
          <a:bodyPr/>
          <a:lstStyle/>
          <a:p>
            <a:pPr marL="45720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использовать в преподавании биологии современные педагогические технологии, позволяющие реализовывать системно-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 (технологии проектной деятельности, ИКТ-технологии, технологии критического чтения, кейс-технологии, групповые, игровые технологии и т.п.)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6.Увеличивать долю самостоятельной работы учащихся на уроках, во внеурочной деятельности, при выполнении проектов, учебных исследовательских работ, во время подготовки к ГИА.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7.Изучить новую модель КИМ ЕГЭ - 2022 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25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55321"/>
            <a:ext cx="8596668" cy="538604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000" b="1" dirty="0" smtClean="0">
                <a:solidFill>
                  <a:srgbClr val="92D050"/>
                </a:solidFill>
              </a:rPr>
              <a:t>Спасибо за внимание!</a:t>
            </a:r>
            <a:endParaRPr lang="ru-RU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7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974" y="560389"/>
            <a:ext cx="10508826" cy="58556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21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0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предмета «Биология» в учебных планах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695109"/>
              </p:ext>
            </p:extLst>
          </p:nvPr>
        </p:nvGraphicFramePr>
        <p:xfrm>
          <a:off x="818866" y="1696787"/>
          <a:ext cx="10306334" cy="4608478"/>
        </p:xfrm>
        <a:graphic>
          <a:graphicData uri="http://schemas.openxmlformats.org/drawingml/2006/table">
            <a:tbl>
              <a:tblPr firstRow="1" firstCol="1" bandRow="1"/>
              <a:tblGrid>
                <a:gridCol w="873406"/>
                <a:gridCol w="1056026"/>
                <a:gridCol w="975743"/>
                <a:gridCol w="720779"/>
                <a:gridCol w="3018483"/>
                <a:gridCol w="3661897"/>
              </a:tblGrid>
              <a:tr h="1058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Класс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часов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Реализация основной образовательной программы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52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год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неделю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год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неделю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ФГОС ООО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01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Базовый уровень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Углубленный уровень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ФГОС СОО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52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  Учебники по биологии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0641"/>
            <a:ext cx="10432626" cy="47307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процессе преподавания и изучения предметов допускается использование учебников, входящих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</a:t>
            </a:r>
            <a:r>
              <a:rPr lang="ru-RU" sz="28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России от 20.05.2020 года №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254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(зарегистрирован в Минюсте </a:t>
            </a:r>
            <a:r>
              <a:rPr lang="ru-RU" sz="28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России </a:t>
            </a:r>
            <a:r>
              <a:rPr lang="ru-RU" sz="28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14.09.2020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 59808).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8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Рабочие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78424"/>
            <a:ext cx="10737427" cy="4995079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 программы учебных предметов, курсов, в том числе внеурочной деятельности, разрабатываются образовательной организацией самостоятельно и должны обеспечивать достижение планируемых результатов освоения основной образовательной программы.</a:t>
            </a:r>
            <a:endParaRPr lang="ru-RU" sz="28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 программы учебных предметов, курсов должны содержать:</a:t>
            </a:r>
            <a:endParaRPr lang="ru-RU" sz="28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планируемые результаты освоения учебного предмета, курса;</a:t>
            </a:r>
            <a:endParaRPr lang="ru-RU" sz="28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содержание учебного предмета, курса;</a:t>
            </a:r>
            <a:endParaRPr lang="ru-RU" sz="28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тематическое планирование с указанием количества часов, отводимых на освоение каждой темы.</a:t>
            </a:r>
            <a:endParaRPr lang="ru-RU" sz="28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92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Выполнение практической части программы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89" y="1234441"/>
            <a:ext cx="10893871" cy="552120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Лабораторные работы могут проводиться в процессе изучения нового материала, а также на этапе его закрепления с использованием фронтальных, групповых и индивидуальных методов и могут оцениваться на усмотрение учителя - выборочно либо у всего класса.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выполняются с целью отработки практических навыков учащихся и могут проводиться как в рамках традиционной классно-урочной формы, так и в виде защиты проектов, практических конференций. Практические работы подлежат обязательному оцениванию.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могут проводиться с использованием разных средств обучения с учетом специфики образовательного учреждения, его материальной базы, в том числе таблиц, натуральных объектов, моделей, муляжей, коллекций, видеофильмов.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11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Тетради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5719"/>
            <a:ext cx="11270826" cy="5147481"/>
          </a:xfrm>
          <a:solidFill>
            <a:schemeClr val="bg1"/>
          </a:solidFill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изучения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 использовать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тетради: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тетрадь (для классных, домашних работ), тетрадь для контрольных работ, для лабораторных и практических работ («Методические рекомендации по ведению и проверке тетрадей по физике, биологии, химии». Рассмотрено на РМС, протокол от 26.08.2019г. № 4). Ежемесячно в рабочих тетрадях делается запись «Тетрадь» и выставляется отметка. В конце месяца данная отметка вносится в отдельную графу на предметной странице классного журнала без даты, с записью «Тетрадь».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0752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     Классные  журналы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854" y="1188720"/>
            <a:ext cx="10905066" cy="54247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молодёжи Республики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11.06.2021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1015 «Об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 проекта по использованию единой системы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журналов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в 2020/202l учебном году»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УО  от 18.08.2021г. № 616 «О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специалистов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по использованию подсистем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«Электронный журнал» и «Электронный дневник»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2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90C226"/>
                </a:solidFill>
              </a:rPr>
              <a:t>Заполнение предметных страниц журналов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833993" cy="3880773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занятии проводятся вводный и первичный инструктажи по ТБ, в январе (на первом занятии) - повторный. Перед проведением практических, лабораторных работ, экскурсий проводятся  инструктажи по ТБ.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194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671</TotalTime>
  <Words>1564</Words>
  <Application>Microsoft Office PowerPoint</Application>
  <PresentationFormat>Широкоэкранный</PresentationFormat>
  <Paragraphs>227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Грань</vt:lpstr>
      <vt:lpstr>МУНИЦИПАЛЬНОЕ БЮДЖЕТНОЕ ОБРАЗОВАТЕЛЬНОЕ УЧРЕЖДЕНИЕ ДОПОЛНИТЕЛЬНОГО ОБРАЗОВАНИЯ «ЦЕНТР ДЕТСКОГО И ЮНОШЕСКОГО ТВОРЧЕСТВА» </vt:lpstr>
      <vt:lpstr>Методические рекомендации об особенностях преподавания биологии в общеобразовательных организациях Симферопольского района в 2021/2022 учебном году </vt:lpstr>
      <vt:lpstr>Место предмета «Биология» в учебных планах </vt:lpstr>
      <vt:lpstr>     Учебники по биологии</vt:lpstr>
      <vt:lpstr>                    Рабочие программы</vt:lpstr>
      <vt:lpstr>Выполнение практической части программы</vt:lpstr>
      <vt:lpstr>                             Тетради</vt:lpstr>
      <vt:lpstr>                             Классные  журналы  </vt:lpstr>
      <vt:lpstr>Заполнение предметных страниц журналов</vt:lpstr>
      <vt:lpstr>Материально-техническая база по биологии</vt:lpstr>
      <vt:lpstr>Методические рекомендации ФИПИ, ГБОУ ДПО РК КРИППО </vt:lpstr>
      <vt:lpstr>Презентация PowerPoint</vt:lpstr>
      <vt:lpstr>Презентация PowerPoint</vt:lpstr>
      <vt:lpstr>План  работы МО и семинаров  </vt:lpstr>
      <vt:lpstr>                   План работы ШМУ</vt:lpstr>
      <vt:lpstr>График проведения  муниципальных этапов региональных и Всероссийских  конкурсов эколого-биологического направления   </vt:lpstr>
      <vt:lpstr>Динамика результатов ЕГЭ по биологии за последние 3 года по Крыму </vt:lpstr>
      <vt:lpstr>                       Результаты ЕГЭ 2021 </vt:lpstr>
      <vt:lpstr>РЕКОМЕНДАЦИИ КРИППО  по подготовке к ЕГЭ </vt:lpstr>
      <vt:lpstr>РЕКОМЕНДАЦИИ КРИППО  по подготовке к ЕГЭ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</dc:creator>
  <cp:lastModifiedBy>Смирнова</cp:lastModifiedBy>
  <cp:revision>50</cp:revision>
  <cp:lastPrinted>2021-08-25T08:20:13Z</cp:lastPrinted>
  <dcterms:created xsi:type="dcterms:W3CDTF">2020-08-19T11:10:19Z</dcterms:created>
  <dcterms:modified xsi:type="dcterms:W3CDTF">2021-08-25T09:16:41Z</dcterms:modified>
</cp:coreProperties>
</file>