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8" r:id="rId3"/>
    <p:sldId id="282" r:id="rId4"/>
    <p:sldId id="347" r:id="rId5"/>
    <p:sldId id="354" r:id="rId6"/>
    <p:sldId id="280" r:id="rId7"/>
    <p:sldId id="352" r:id="rId8"/>
    <p:sldId id="342" r:id="rId9"/>
    <p:sldId id="258" r:id="rId10"/>
    <p:sldId id="293" r:id="rId11"/>
    <p:sldId id="267" r:id="rId12"/>
    <p:sldId id="343" r:id="rId13"/>
    <p:sldId id="272" r:id="rId14"/>
    <p:sldId id="290" r:id="rId15"/>
    <p:sldId id="298" r:id="rId16"/>
    <p:sldId id="296" r:id="rId17"/>
    <p:sldId id="349" r:id="rId18"/>
    <p:sldId id="350" r:id="rId19"/>
    <p:sldId id="277"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p:cViewPr varScale="1">
        <p:scale>
          <a:sx n="68" d="100"/>
          <a:sy n="68" d="100"/>
        </p:scale>
        <p:origin x="135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8T10:57:55.592"/>
    </inkml:context>
    <inkml:brush xml:id="br0">
      <inkml:brushProperty name="width" value="0.05" units="cm"/>
      <inkml:brushProperty name="height" value="0.05" units="cm"/>
      <inkml:brushProperty name="ignorePressure" value="1"/>
    </inkml:brush>
  </inkml:definitions>
  <inkml:trace contextRef="#ctx0" brushRef="#br0">0 0,'5059'5059,"-5033"-5033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8T10:57:56.568"/>
    </inkml:context>
    <inkml:brush xml:id="br0">
      <inkml:brushProperty name="width" value="0.05" units="cm"/>
      <inkml:brushProperty name="height" value="0.05" units="cm"/>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C16037-248F-479D-8519-55D89C5B0727}" type="datetimeFigureOut">
              <a:rPr lang="ru-RU" smtClean="0"/>
              <a:t>30.10.2023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E13D1-F7EE-4F06-B3BE-19D2F3D62DD7}" type="slidenum">
              <a:rPr lang="ru-RU" smtClean="0"/>
              <a:t>‹#›</a:t>
            </a:fld>
            <a:endParaRPr lang="ru-RU"/>
          </a:p>
        </p:txBody>
      </p:sp>
    </p:spTree>
    <p:extLst>
      <p:ext uri="{BB962C8B-B14F-4D97-AF65-F5344CB8AC3E}">
        <p14:creationId xmlns:p14="http://schemas.microsoft.com/office/powerpoint/2010/main" val="364626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8AE13D1-F7EE-4F06-B3BE-19D2F3D62DD7}" type="slidenum">
              <a:rPr lang="ru-RU" smtClean="0"/>
              <a:t>11</a:t>
            </a:fld>
            <a:endParaRPr lang="ru-RU"/>
          </a:p>
        </p:txBody>
      </p:sp>
    </p:spTree>
    <p:extLst>
      <p:ext uri="{BB962C8B-B14F-4D97-AF65-F5344CB8AC3E}">
        <p14:creationId xmlns:p14="http://schemas.microsoft.com/office/powerpoint/2010/main" val="148385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30.10.2023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30.10.2023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30.10.2023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44.png"/><Relationship Id="rId7" Type="http://schemas.openxmlformats.org/officeDocument/2006/relationships/customXml" Target="../ink/ink1.xml"/><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8.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customXml" Target="../ink/ink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4"/>
            <a:ext cx="9144000" cy="68865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836712"/>
            <a:ext cx="8375837" cy="469454"/>
          </a:xfrm>
        </p:spPr>
        <p:txBody>
          <a:bodyPr>
            <a:noAutofit/>
          </a:bodyPr>
          <a:lstStyle/>
          <a:p>
            <a:r>
              <a:rPr lang="ru-RU" sz="1800" b="1" dirty="0"/>
              <a:t>Муниципальное бюджетное дошкольное образовательное учреждение</a:t>
            </a:r>
            <a:br>
              <a:rPr lang="ru-RU" sz="1800" dirty="0"/>
            </a:br>
            <a:r>
              <a:rPr lang="ru-RU" sz="1800" b="1" dirty="0"/>
              <a:t> «Детский сад «Аленушка» с. Чистенькое» </a:t>
            </a:r>
            <a:br>
              <a:rPr lang="ru-RU" sz="1800" b="1" dirty="0"/>
            </a:br>
            <a:r>
              <a:rPr lang="ru-RU" sz="1800" b="1" dirty="0"/>
              <a:t>Симферопольского района Республики Крым</a:t>
            </a:r>
            <a:br>
              <a:rPr lang="ru-RU" sz="1400" dirty="0"/>
            </a:br>
            <a:br>
              <a:rPr lang="ru-RU" sz="1400" dirty="0"/>
            </a:br>
            <a:r>
              <a:rPr lang="ru-RU" sz="1400" b="1" dirty="0"/>
              <a:t> </a:t>
            </a:r>
            <a:br>
              <a:rPr lang="ru-RU" sz="1400" dirty="0"/>
            </a:br>
            <a:r>
              <a:rPr lang="ru-RU" sz="1400" dirty="0"/>
              <a:t> </a:t>
            </a:r>
            <a:br>
              <a:rPr lang="ru-RU" sz="1400" dirty="0"/>
            </a:br>
            <a:endParaRPr lang="ru-RU" sz="1400" dirty="0"/>
          </a:p>
        </p:txBody>
      </p:sp>
      <p:sp>
        <p:nvSpPr>
          <p:cNvPr id="5" name="Подзаголовок 4">
            <a:extLst>
              <a:ext uri="{FF2B5EF4-FFF2-40B4-BE49-F238E27FC236}">
                <a16:creationId xmlns:a16="http://schemas.microsoft.com/office/drawing/2014/main" id="{44951EDD-6027-4497-846C-1AEA01771820}"/>
              </a:ext>
            </a:extLst>
          </p:cNvPr>
          <p:cNvSpPr>
            <a:spLocks noGrp="1"/>
          </p:cNvSpPr>
          <p:nvPr>
            <p:ph type="subTitle" idx="1"/>
          </p:nvPr>
        </p:nvSpPr>
        <p:spPr>
          <a:xfrm>
            <a:off x="388212" y="2636912"/>
            <a:ext cx="8504268" cy="3888430"/>
          </a:xfrm>
        </p:spPr>
        <p:txBody>
          <a:bodyPr>
            <a:normAutofit/>
          </a:bodyPr>
          <a:lstStyle/>
          <a:p>
            <a:pPr marL="18288" marR="18288" lvl="0" indent="0" algn="l" defTabSz="914400" rtl="0" eaLnBrk="1" fontAlgn="auto" latinLnBrk="0" hangingPunct="1">
              <a:lnSpc>
                <a:spcPct val="100000"/>
              </a:lnSpc>
              <a:spcBef>
                <a:spcPts val="0"/>
              </a:spcBef>
              <a:spcAft>
                <a:spcPts val="0"/>
              </a:spcAft>
              <a:buClr>
                <a:srgbClr val="F07F09"/>
              </a:buClr>
              <a:buSzPct val="80000"/>
              <a:buFont typeface="Wingdings 2"/>
              <a:buNone/>
              <a:tabLst/>
              <a:defRPr/>
            </a:pPr>
            <a:endParaRPr kumimoji="0" lang="ru-RU" sz="1300" b="0" i="0" u="none" strike="noStrike" kern="1200" cap="none" spc="0" normalizeH="0" baseline="0" noProof="0" dirty="0">
              <a:ln>
                <a:noFill/>
              </a:ln>
              <a:solidFill>
                <a:prstClr val="black"/>
              </a:solidFill>
              <a:effectLst/>
              <a:uLnTx/>
              <a:uFillTx/>
              <a:latin typeface="Verdana"/>
              <a:ea typeface="+mn-ea"/>
              <a:cs typeface="+mn-cs"/>
            </a:endParaRPr>
          </a:p>
          <a:p>
            <a:pPr marL="18288" marR="18288" lvl="0" indent="0" algn="ctr" defTabSz="914400" rtl="0" eaLnBrk="1" fontAlgn="auto" latinLnBrk="0" hangingPunct="1">
              <a:lnSpc>
                <a:spcPct val="100000"/>
              </a:lnSpc>
              <a:spcBef>
                <a:spcPts val="0"/>
              </a:spcBef>
              <a:spcAft>
                <a:spcPts val="0"/>
              </a:spcAft>
              <a:buClr>
                <a:srgbClr val="F07F09"/>
              </a:buClr>
              <a:buSzPct val="80000"/>
              <a:buFont typeface="Wingdings 2"/>
              <a:buNone/>
              <a:tabLst/>
              <a:defRPr/>
            </a:pPr>
            <a:r>
              <a:rPr kumimoji="0" lang="ru-RU" sz="2800" b="1" i="0" u="none" strike="noStrike" kern="1200" cap="none" spc="0" normalizeH="0" baseline="0" noProof="0" dirty="0">
                <a:ln>
                  <a:noFill/>
                </a:ln>
                <a:solidFill>
                  <a:srgbClr val="00B050"/>
                </a:solidFill>
                <a:effectLst/>
                <a:uLnTx/>
                <a:uFillTx/>
                <a:latin typeface="Verdana"/>
                <a:ea typeface="+mn-ea"/>
                <a:cs typeface="+mn-cs"/>
              </a:rPr>
              <a:t>Модуль «Экспериментирование с </a:t>
            </a:r>
          </a:p>
          <a:p>
            <a:pPr marL="18288" marR="18288" lvl="0" indent="0" algn="ctr" defTabSz="914400" rtl="0" eaLnBrk="1" fontAlgn="auto" latinLnBrk="0" hangingPunct="1">
              <a:lnSpc>
                <a:spcPct val="100000"/>
              </a:lnSpc>
              <a:spcBef>
                <a:spcPts val="0"/>
              </a:spcBef>
              <a:spcAft>
                <a:spcPts val="0"/>
              </a:spcAft>
              <a:buClr>
                <a:srgbClr val="F07F09"/>
              </a:buClr>
              <a:buSzPct val="80000"/>
              <a:buFont typeface="Wingdings 2"/>
              <a:buNone/>
              <a:tabLst/>
              <a:defRPr/>
            </a:pPr>
            <a:r>
              <a:rPr kumimoji="0" lang="ru-RU" sz="2800" b="1" i="0" u="none" strike="noStrike" kern="1200" cap="none" spc="0" normalizeH="0" baseline="0" noProof="0" dirty="0">
                <a:ln>
                  <a:noFill/>
                </a:ln>
                <a:solidFill>
                  <a:srgbClr val="00B050"/>
                </a:solidFill>
                <a:effectLst/>
                <a:uLnTx/>
                <a:uFillTx/>
                <a:latin typeface="Verdana"/>
                <a:ea typeface="+mn-ea"/>
                <a:cs typeface="+mn-cs"/>
              </a:rPr>
              <a:t>живой и неживой природой» </a:t>
            </a:r>
          </a:p>
          <a:p>
            <a:pPr marL="18288" marR="18288">
              <a:spcBef>
                <a:spcPts val="0"/>
              </a:spcBef>
              <a:buClr>
                <a:srgbClr val="F07F09"/>
              </a:buClr>
              <a:buSzPct val="80000"/>
              <a:defRPr/>
            </a:pPr>
            <a:endParaRPr kumimoji="0" lang="ru-RU" sz="2600" b="1" i="0" u="none" strike="noStrike" kern="1200" cap="none" spc="0" normalizeH="0" baseline="0" noProof="0" dirty="0">
              <a:ln>
                <a:noFill/>
              </a:ln>
              <a:solidFill>
                <a:srgbClr val="FF0000"/>
              </a:solidFill>
              <a:effectLst/>
              <a:uLnTx/>
              <a:uFillTx/>
              <a:latin typeface="Verdana"/>
              <a:ea typeface="+mn-ea"/>
              <a:cs typeface="+mn-cs"/>
            </a:endParaRPr>
          </a:p>
          <a:p>
            <a:pPr marL="18288" marR="18288" lvl="0" indent="0" algn="ctr" defTabSz="914400" rtl="0" eaLnBrk="1" fontAlgn="auto" latinLnBrk="0" hangingPunct="1">
              <a:lnSpc>
                <a:spcPct val="100000"/>
              </a:lnSpc>
              <a:spcBef>
                <a:spcPts val="0"/>
              </a:spcBef>
              <a:spcAft>
                <a:spcPts val="0"/>
              </a:spcAft>
              <a:buClr>
                <a:srgbClr val="F07F09"/>
              </a:buClr>
              <a:buSzPct val="80000"/>
              <a:buFont typeface="Wingdings 2"/>
              <a:buNone/>
              <a:tabLst/>
              <a:defRPr/>
            </a:pPr>
            <a:r>
              <a:rPr kumimoji="0" lang="ru-RU" sz="1700" b="1" i="0" u="none" strike="noStrike" kern="1200" cap="none" spc="0" normalizeH="0" baseline="0" noProof="0" dirty="0">
                <a:ln>
                  <a:noFill/>
                </a:ln>
                <a:solidFill>
                  <a:srgbClr val="FF0000"/>
                </a:solidFill>
                <a:effectLst/>
                <a:uLnTx/>
                <a:uFillTx/>
                <a:latin typeface="Verdana"/>
                <a:ea typeface="+mn-ea"/>
                <a:cs typeface="+mn-cs"/>
              </a:rPr>
              <a:t>                                     </a:t>
            </a:r>
          </a:p>
          <a:p>
            <a:pPr marL="18288" marR="18288" lvl="0" indent="0" algn="ctr" defTabSz="914400" rtl="0" eaLnBrk="1" fontAlgn="auto" latinLnBrk="0" hangingPunct="1">
              <a:lnSpc>
                <a:spcPct val="100000"/>
              </a:lnSpc>
              <a:spcBef>
                <a:spcPts val="0"/>
              </a:spcBef>
              <a:spcAft>
                <a:spcPts val="0"/>
              </a:spcAft>
              <a:buClr>
                <a:srgbClr val="F07F09"/>
              </a:buClr>
              <a:buSzPct val="80000"/>
              <a:buFont typeface="Wingdings 2"/>
              <a:buNone/>
              <a:tabLst/>
              <a:defRPr/>
            </a:pPr>
            <a:r>
              <a:rPr kumimoji="0" lang="ru-RU" sz="1700" b="1" i="0" u="none" strike="noStrike" kern="1200" cap="none" spc="0" normalizeH="0" baseline="0" noProof="0" dirty="0">
                <a:ln>
                  <a:noFill/>
                </a:ln>
                <a:solidFill>
                  <a:prstClr val="black"/>
                </a:solidFill>
                <a:effectLst/>
                <a:uLnTx/>
                <a:uFillTx/>
                <a:latin typeface="Verdana"/>
                <a:ea typeface="+mn-ea"/>
                <a:cs typeface="+mn-cs"/>
              </a:rPr>
              <a:t>                                      Подготовила:</a:t>
            </a:r>
          </a:p>
          <a:p>
            <a:pPr marL="18288" marR="18288" lvl="0" indent="0" algn="ctr" defTabSz="914400" rtl="0" eaLnBrk="1" fontAlgn="auto" latinLnBrk="0" hangingPunct="1">
              <a:lnSpc>
                <a:spcPct val="100000"/>
              </a:lnSpc>
              <a:spcBef>
                <a:spcPts val="0"/>
              </a:spcBef>
              <a:spcAft>
                <a:spcPts val="0"/>
              </a:spcAft>
              <a:buClr>
                <a:srgbClr val="F07F09"/>
              </a:buClr>
              <a:buSzPct val="80000"/>
              <a:buFont typeface="Wingdings 2"/>
              <a:buNone/>
              <a:tabLst/>
              <a:defRPr/>
            </a:pPr>
            <a:r>
              <a:rPr lang="ru-RU" sz="1700" b="1" dirty="0">
                <a:solidFill>
                  <a:prstClr val="black"/>
                </a:solidFill>
                <a:latin typeface="Verdana"/>
              </a:rPr>
              <a:t>                                                   </a:t>
            </a:r>
            <a:r>
              <a:rPr kumimoji="0" lang="ru-RU" sz="1700" b="1" i="0" u="none" strike="noStrike" kern="1200" cap="none" spc="0" normalizeH="0" baseline="0" noProof="0" dirty="0">
                <a:ln>
                  <a:noFill/>
                </a:ln>
                <a:solidFill>
                  <a:prstClr val="black"/>
                </a:solidFill>
                <a:effectLst/>
                <a:uLnTx/>
                <a:uFillTx/>
                <a:latin typeface="Verdana"/>
                <a:ea typeface="+mn-ea"/>
                <a:cs typeface="+mn-cs"/>
              </a:rPr>
              <a:t>  старший воспитатель </a:t>
            </a:r>
            <a:endParaRPr lang="ru-RU" sz="1700" b="1" noProof="0" dirty="0">
              <a:solidFill>
                <a:prstClr val="black"/>
              </a:solidFill>
              <a:latin typeface="Verdana"/>
            </a:endParaRPr>
          </a:p>
          <a:p>
            <a:pPr marL="18288" marR="18288" lvl="0" indent="0" algn="r" defTabSz="914400" rtl="0" eaLnBrk="1" fontAlgn="auto" latinLnBrk="0" hangingPunct="1">
              <a:lnSpc>
                <a:spcPct val="100000"/>
              </a:lnSpc>
              <a:spcBef>
                <a:spcPts val="0"/>
              </a:spcBef>
              <a:spcAft>
                <a:spcPts val="0"/>
              </a:spcAft>
              <a:buClr>
                <a:srgbClr val="F07F09"/>
              </a:buClr>
              <a:buSzPct val="80000"/>
              <a:buFont typeface="Wingdings 2"/>
              <a:buNone/>
              <a:tabLst/>
              <a:defRPr/>
            </a:pPr>
            <a:r>
              <a:rPr kumimoji="0" lang="ru-RU" sz="1700" b="1" i="0" u="none" strike="noStrike" kern="1200" cap="none" spc="0" normalizeH="0" baseline="0" noProof="0" dirty="0">
                <a:ln>
                  <a:noFill/>
                </a:ln>
                <a:solidFill>
                  <a:prstClr val="black"/>
                </a:solidFill>
                <a:effectLst/>
                <a:uLnTx/>
                <a:uFillTx/>
                <a:latin typeface="Verdana"/>
                <a:ea typeface="+mn-ea"/>
                <a:cs typeface="+mn-cs"/>
              </a:rPr>
              <a:t>        Базалий Эва Владиславовна</a:t>
            </a:r>
          </a:p>
          <a:p>
            <a:pPr marL="18288" marR="18288" lvl="0" indent="0" algn="l" defTabSz="914400" rtl="0" eaLnBrk="1" fontAlgn="auto" latinLnBrk="0" hangingPunct="1">
              <a:lnSpc>
                <a:spcPct val="100000"/>
              </a:lnSpc>
              <a:spcBef>
                <a:spcPts val="0"/>
              </a:spcBef>
              <a:spcAft>
                <a:spcPts val="0"/>
              </a:spcAft>
              <a:buClr>
                <a:srgbClr val="F07F09"/>
              </a:buClr>
              <a:buSzPct val="80000"/>
              <a:buFont typeface="Wingdings 2"/>
              <a:buNone/>
              <a:tabLst/>
              <a:defRPr/>
            </a:pPr>
            <a:r>
              <a:rPr lang="ru-RU" sz="1700" b="1" dirty="0">
                <a:solidFill>
                  <a:prstClr val="black"/>
                </a:solidFill>
                <a:latin typeface="Verdana"/>
              </a:rPr>
              <a:t>                                                     2023 год</a:t>
            </a:r>
            <a:r>
              <a:rPr kumimoji="0" lang="ru-RU" sz="1700" b="1" i="0" u="none" strike="noStrike" kern="1200" cap="none" spc="0" normalizeH="0" baseline="0" noProof="0" dirty="0">
                <a:ln>
                  <a:noFill/>
                </a:ln>
                <a:solidFill>
                  <a:prstClr val="black"/>
                </a:solidFill>
                <a:effectLst/>
                <a:uLnTx/>
                <a:uFillTx/>
                <a:latin typeface="Verdana"/>
                <a:ea typeface="+mn-ea"/>
                <a:cs typeface="+mn-cs"/>
              </a:rPr>
              <a:t> </a:t>
            </a:r>
          </a:p>
          <a:p>
            <a:endParaRPr lang="ru-RU" dirty="0"/>
          </a:p>
        </p:txBody>
      </p:sp>
      <p:sp>
        <p:nvSpPr>
          <p:cNvPr id="8" name="TextBox 7">
            <a:extLst>
              <a:ext uri="{FF2B5EF4-FFF2-40B4-BE49-F238E27FC236}">
                <a16:creationId xmlns:a16="http://schemas.microsoft.com/office/drawing/2014/main" id="{AE62CDA1-AEF1-4559-AFF3-C3EA627600DA}"/>
              </a:ext>
            </a:extLst>
          </p:cNvPr>
          <p:cNvSpPr txBox="1"/>
          <p:nvPr/>
        </p:nvSpPr>
        <p:spPr>
          <a:xfrm>
            <a:off x="388212" y="1628800"/>
            <a:ext cx="7784188" cy="830997"/>
          </a:xfrm>
          <a:prstGeom prst="rect">
            <a:avLst/>
          </a:prstGeom>
          <a:noFill/>
        </p:spPr>
        <p:txBody>
          <a:bodyPr wrap="square">
            <a:spAutoFit/>
          </a:bodyPr>
          <a:lstStyle/>
          <a:p>
            <a:pPr algn="ctr"/>
            <a:r>
              <a:rPr kumimoji="0" lang="ru-RU" sz="2400" b="1" i="0" u="none" strike="noStrike" kern="1200" cap="none" spc="0" normalizeH="0" baseline="0" noProof="0" dirty="0">
                <a:ln>
                  <a:noFill/>
                </a:ln>
                <a:solidFill>
                  <a:srgbClr val="FF0000"/>
                </a:solidFill>
                <a:effectLst>
                  <a:outerShdw blurRad="53975" dist="22860" dir="5400000" algn="tl" rotWithShape="0">
                    <a:srgbClr val="000000">
                      <a:alpha val="55000"/>
                    </a:srgbClr>
                  </a:outerShdw>
                </a:effectLst>
                <a:uLnTx/>
                <a:uFillTx/>
                <a:latin typeface="Times New Roman" panose="02020603050405020304" pitchFamily="18" charset="0"/>
                <a:ea typeface="+mj-ea"/>
                <a:cs typeface="Times New Roman" panose="02020603050405020304" pitchFamily="18" charset="0"/>
              </a:rPr>
              <a:t>STEM-ОБРАЗОВАНИЕ ДЕТЕЙ  ДОШКОЛЬНОГО </a:t>
            </a:r>
            <a:br>
              <a:rPr kumimoji="0" lang="ru-RU" sz="2400" b="1" i="0" u="none" strike="noStrike" kern="1200" cap="none" spc="0" normalizeH="0" baseline="0" noProof="0" dirty="0">
                <a:ln>
                  <a:noFill/>
                </a:ln>
                <a:solidFill>
                  <a:srgbClr val="FF0000"/>
                </a:solidFill>
                <a:effectLst>
                  <a:outerShdw blurRad="53975" dist="22860" dir="5400000" algn="tl" rotWithShape="0">
                    <a:srgbClr val="000000">
                      <a:alpha val="55000"/>
                    </a:srgbClr>
                  </a:outerShdw>
                </a:effectLst>
                <a:uLnTx/>
                <a:uFillTx/>
                <a:latin typeface="Times New Roman" panose="02020603050405020304" pitchFamily="18" charset="0"/>
                <a:ea typeface="+mj-ea"/>
                <a:cs typeface="Times New Roman" panose="02020603050405020304" pitchFamily="18" charset="0"/>
              </a:rPr>
            </a:br>
            <a:r>
              <a:rPr kumimoji="0" lang="ru-RU" sz="2400" b="1" i="0" u="none" strike="noStrike" kern="1200" cap="none" spc="0" normalizeH="0" baseline="0" noProof="0" dirty="0">
                <a:ln>
                  <a:noFill/>
                </a:ln>
                <a:solidFill>
                  <a:srgbClr val="FF0000"/>
                </a:solidFill>
                <a:effectLst>
                  <a:outerShdw blurRad="53975" dist="22860" dir="5400000" algn="tl" rotWithShape="0">
                    <a:srgbClr val="000000">
                      <a:alpha val="55000"/>
                    </a:srgbClr>
                  </a:outerShdw>
                </a:effectLst>
                <a:uLnTx/>
                <a:uFillTx/>
                <a:latin typeface="Times New Roman" panose="02020603050405020304" pitchFamily="18" charset="0"/>
                <a:ea typeface="+mj-ea"/>
                <a:cs typeface="Times New Roman" panose="02020603050405020304" pitchFamily="18" charset="0"/>
              </a:rPr>
              <a:t>ВОЗРАСТА</a:t>
            </a:r>
            <a:endParaRPr lang="ru-RU" dirty="0"/>
          </a:p>
        </p:txBody>
      </p:sp>
      <p:pic>
        <p:nvPicPr>
          <p:cNvPr id="7" name="Рисунок 6">
            <a:extLst>
              <a:ext uri="{FF2B5EF4-FFF2-40B4-BE49-F238E27FC236}">
                <a16:creationId xmlns:a16="http://schemas.microsoft.com/office/drawing/2014/main" id="{B86E552B-1CB5-4578-B564-553B904B527D}"/>
              </a:ext>
            </a:extLst>
          </p:cNvPr>
          <p:cNvPicPr>
            <a:picLocks noChangeAspect="1"/>
          </p:cNvPicPr>
          <p:nvPr/>
        </p:nvPicPr>
        <p:blipFill>
          <a:blip r:embed="rId3"/>
          <a:stretch>
            <a:fillRect/>
          </a:stretch>
        </p:blipFill>
        <p:spPr>
          <a:xfrm>
            <a:off x="0" y="6110296"/>
            <a:ext cx="2420322" cy="737680"/>
          </a:xfrm>
          <a:prstGeom prst="rect">
            <a:avLst/>
          </a:prstGeom>
        </p:spPr>
      </p:pic>
      <p:pic>
        <p:nvPicPr>
          <p:cNvPr id="3" name="Рисунок 2">
            <a:extLst>
              <a:ext uri="{FF2B5EF4-FFF2-40B4-BE49-F238E27FC236}">
                <a16:creationId xmlns:a16="http://schemas.microsoft.com/office/drawing/2014/main" id="{808B91C4-2042-4AB9-A47D-3488A596C113}"/>
              </a:ext>
            </a:extLst>
          </p:cNvPr>
          <p:cNvPicPr>
            <a:picLocks noChangeAspect="1"/>
          </p:cNvPicPr>
          <p:nvPr/>
        </p:nvPicPr>
        <p:blipFill>
          <a:blip r:embed="rId4"/>
          <a:stretch>
            <a:fillRect/>
          </a:stretch>
        </p:blipFill>
        <p:spPr>
          <a:xfrm>
            <a:off x="8375837" y="58769"/>
            <a:ext cx="768163" cy="1554615"/>
          </a:xfrm>
          <a:prstGeom prst="rect">
            <a:avLst/>
          </a:prstGeom>
        </p:spPr>
      </p:pic>
    </p:spTree>
    <p:extLst>
      <p:ext uri="{BB962C8B-B14F-4D97-AF65-F5344CB8AC3E}">
        <p14:creationId xmlns:p14="http://schemas.microsoft.com/office/powerpoint/2010/main" val="1573082735"/>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A3B166F-D2DB-4445-90AF-66920DF507E6}"/>
              </a:ext>
            </a:extLst>
          </p:cNvPr>
          <p:cNvPicPr>
            <a:picLocks noChangeAspect="1"/>
          </p:cNvPicPr>
          <p:nvPr/>
        </p:nvPicPr>
        <p:blipFill>
          <a:blip r:embed="rId2"/>
          <a:stretch>
            <a:fillRect/>
          </a:stretch>
        </p:blipFill>
        <p:spPr>
          <a:xfrm>
            <a:off x="10264" y="0"/>
            <a:ext cx="9144000" cy="6858000"/>
          </a:xfrm>
          <a:prstGeom prst="rect">
            <a:avLst/>
          </a:prstGeom>
        </p:spPr>
      </p:pic>
      <p:sp>
        <p:nvSpPr>
          <p:cNvPr id="2" name="Заголовок 1">
            <a:extLst>
              <a:ext uri="{FF2B5EF4-FFF2-40B4-BE49-F238E27FC236}">
                <a16:creationId xmlns:a16="http://schemas.microsoft.com/office/drawing/2014/main" id="{6BA251E8-0F8A-4205-B0D8-F3C0AF98978F}"/>
              </a:ext>
            </a:extLst>
          </p:cNvPr>
          <p:cNvSpPr>
            <a:spLocks noGrp="1"/>
          </p:cNvSpPr>
          <p:nvPr>
            <p:ph type="title"/>
          </p:nvPr>
        </p:nvSpPr>
        <p:spPr/>
        <p:txBody>
          <a:bodyPr/>
          <a:lstStyle/>
          <a:p>
            <a:r>
              <a:rPr lang="ru-RU" b="1" dirty="0">
                <a:solidFill>
                  <a:srgbClr val="FF0000"/>
                </a:solidFill>
              </a:rPr>
              <a:t> ВОДА</a:t>
            </a:r>
          </a:p>
        </p:txBody>
      </p:sp>
      <p:pic>
        <p:nvPicPr>
          <p:cNvPr id="10" name="Рисунок 9">
            <a:extLst>
              <a:ext uri="{FF2B5EF4-FFF2-40B4-BE49-F238E27FC236}">
                <a16:creationId xmlns:a16="http://schemas.microsoft.com/office/drawing/2014/main" id="{9E69C2E8-4E2C-444F-96A8-183543868137}"/>
              </a:ext>
            </a:extLst>
          </p:cNvPr>
          <p:cNvPicPr>
            <a:picLocks noChangeAspect="1"/>
          </p:cNvPicPr>
          <p:nvPr/>
        </p:nvPicPr>
        <p:blipFill>
          <a:blip r:embed="rId3"/>
          <a:stretch>
            <a:fillRect/>
          </a:stretch>
        </p:blipFill>
        <p:spPr>
          <a:xfrm>
            <a:off x="0" y="6120320"/>
            <a:ext cx="2420322" cy="737680"/>
          </a:xfrm>
          <a:prstGeom prst="rect">
            <a:avLst/>
          </a:prstGeom>
        </p:spPr>
      </p:pic>
      <p:pic>
        <p:nvPicPr>
          <p:cNvPr id="3" name="Рисунок 2">
            <a:extLst>
              <a:ext uri="{FF2B5EF4-FFF2-40B4-BE49-F238E27FC236}">
                <a16:creationId xmlns:a16="http://schemas.microsoft.com/office/drawing/2014/main" id="{375462D5-DB1C-4E9C-841E-3C29E152B394}"/>
              </a:ext>
            </a:extLst>
          </p:cNvPr>
          <p:cNvPicPr>
            <a:picLocks noChangeAspect="1"/>
          </p:cNvPicPr>
          <p:nvPr/>
        </p:nvPicPr>
        <p:blipFill>
          <a:blip r:embed="rId4"/>
          <a:stretch>
            <a:fillRect/>
          </a:stretch>
        </p:blipFill>
        <p:spPr>
          <a:xfrm>
            <a:off x="8312982" y="0"/>
            <a:ext cx="768163" cy="1554615"/>
          </a:xfrm>
          <a:prstGeom prst="rect">
            <a:avLst/>
          </a:prstGeom>
        </p:spPr>
      </p:pic>
      <p:pic>
        <p:nvPicPr>
          <p:cNvPr id="15" name="Объект 14">
            <a:extLst>
              <a:ext uri="{FF2B5EF4-FFF2-40B4-BE49-F238E27FC236}">
                <a16:creationId xmlns:a16="http://schemas.microsoft.com/office/drawing/2014/main" id="{6C1A4BD4-7BC3-BC03-1A6E-0E01E28CEAB5}"/>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499206" y="1417638"/>
            <a:ext cx="4368564" cy="3279153"/>
          </a:xfrm>
        </p:spPr>
      </p:pic>
      <p:pic>
        <p:nvPicPr>
          <p:cNvPr id="13" name="Объект 12">
            <a:extLst>
              <a:ext uri="{FF2B5EF4-FFF2-40B4-BE49-F238E27FC236}">
                <a16:creationId xmlns:a16="http://schemas.microsoft.com/office/drawing/2014/main" id="{708F1A1E-5EAB-9D44-77A6-3A21E52BF2A2}"/>
              </a:ext>
            </a:extLst>
          </p:cNvPr>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62855" y="1238322"/>
            <a:ext cx="3573042" cy="2682015"/>
          </a:xfrm>
        </p:spPr>
      </p:pic>
      <p:pic>
        <p:nvPicPr>
          <p:cNvPr id="4" name="Рисунок 3">
            <a:extLst>
              <a:ext uri="{FF2B5EF4-FFF2-40B4-BE49-F238E27FC236}">
                <a16:creationId xmlns:a16="http://schemas.microsoft.com/office/drawing/2014/main" id="{B3B8E3CE-92CE-DF65-11A2-23E2E74F4E6F}"/>
              </a:ext>
            </a:extLst>
          </p:cNvPr>
          <p:cNvPicPr>
            <a:picLocks noChangeAspect="1"/>
          </p:cNvPicPr>
          <p:nvPr/>
        </p:nvPicPr>
        <p:blipFill>
          <a:blip r:embed="rId7"/>
          <a:stretch>
            <a:fillRect/>
          </a:stretch>
        </p:blipFill>
        <p:spPr>
          <a:xfrm>
            <a:off x="3283631" y="3840641"/>
            <a:ext cx="3984713" cy="2990794"/>
          </a:xfrm>
          <a:prstGeom prst="rect">
            <a:avLst/>
          </a:prstGeom>
        </p:spPr>
      </p:pic>
    </p:spTree>
    <p:extLst>
      <p:ext uri="{BB962C8B-B14F-4D97-AF65-F5344CB8AC3E}">
        <p14:creationId xmlns:p14="http://schemas.microsoft.com/office/powerpoint/2010/main" val="639467394"/>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depositphotos_2213094-stock-illustration-air-background-with-soap-bub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00" y="24873"/>
            <a:ext cx="9449500" cy="6886576"/>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539552" y="474354"/>
            <a:ext cx="8147248" cy="1226454"/>
          </a:xfrm>
        </p:spPr>
        <p:txBody>
          <a:bodyPr>
            <a:normAutofit fontScale="90000"/>
          </a:bodyPr>
          <a:lstStyle/>
          <a:p>
            <a:r>
              <a:rPr lang="ru-RU" sz="4900" b="1" dirty="0">
                <a:solidFill>
                  <a:srgbClr val="FF0000"/>
                </a:solidFill>
              </a:rPr>
              <a:t> Почва</a:t>
            </a:r>
            <a:br>
              <a:rPr lang="ru-RU" sz="2800" b="1" dirty="0"/>
            </a:br>
            <a:br>
              <a:rPr lang="ru-RU" sz="2800" b="1" dirty="0"/>
            </a:br>
            <a:endParaRPr lang="ru-RU" sz="2800" b="1" dirty="0"/>
          </a:p>
        </p:txBody>
      </p:sp>
      <p:pic>
        <p:nvPicPr>
          <p:cNvPr id="5" name="Рисунок 4">
            <a:extLst>
              <a:ext uri="{FF2B5EF4-FFF2-40B4-BE49-F238E27FC236}">
                <a16:creationId xmlns:a16="http://schemas.microsoft.com/office/drawing/2014/main" id="{8C1634BA-3878-412E-84C9-865C501BAC41}"/>
              </a:ext>
            </a:extLst>
          </p:cNvPr>
          <p:cNvPicPr>
            <a:picLocks noChangeAspect="1"/>
          </p:cNvPicPr>
          <p:nvPr/>
        </p:nvPicPr>
        <p:blipFill>
          <a:blip r:embed="rId4"/>
          <a:stretch>
            <a:fillRect/>
          </a:stretch>
        </p:blipFill>
        <p:spPr>
          <a:xfrm>
            <a:off x="-276818" y="6096934"/>
            <a:ext cx="2420322" cy="737680"/>
          </a:xfrm>
          <a:prstGeom prst="rect">
            <a:avLst/>
          </a:prstGeom>
        </p:spPr>
      </p:pic>
      <p:pic>
        <p:nvPicPr>
          <p:cNvPr id="2" name="Рисунок 1">
            <a:extLst>
              <a:ext uri="{FF2B5EF4-FFF2-40B4-BE49-F238E27FC236}">
                <a16:creationId xmlns:a16="http://schemas.microsoft.com/office/drawing/2014/main" id="{B0D03514-6732-41A0-ABE7-65BF36DB5D0A}"/>
              </a:ext>
            </a:extLst>
          </p:cNvPr>
          <p:cNvPicPr>
            <a:picLocks noChangeAspect="1"/>
          </p:cNvPicPr>
          <p:nvPr/>
        </p:nvPicPr>
        <p:blipFill>
          <a:blip r:embed="rId5"/>
          <a:stretch>
            <a:fillRect/>
          </a:stretch>
        </p:blipFill>
        <p:spPr>
          <a:xfrm>
            <a:off x="8220366" y="0"/>
            <a:ext cx="768163" cy="1554615"/>
          </a:xfrm>
          <a:prstGeom prst="rect">
            <a:avLst/>
          </a:prstGeom>
        </p:spPr>
      </p:pic>
      <p:pic>
        <p:nvPicPr>
          <p:cNvPr id="10" name="Объект 9">
            <a:extLst>
              <a:ext uri="{FF2B5EF4-FFF2-40B4-BE49-F238E27FC236}">
                <a16:creationId xmlns:a16="http://schemas.microsoft.com/office/drawing/2014/main" id="{093CBE64-AD36-1083-DEAB-C929EB315234}"/>
              </a:ext>
            </a:extLst>
          </p:cNvPr>
          <p:cNvPicPr>
            <a:picLocks noGrp="1" noChangeAspect="1"/>
          </p:cNvPicPr>
          <p:nvPr>
            <p:ph sz="half" idx="1"/>
          </p:nvPr>
        </p:nvPicPr>
        <p:blipFill>
          <a:blip r:embed="rId6"/>
          <a:stretch>
            <a:fillRect/>
          </a:stretch>
        </p:blipFill>
        <p:spPr>
          <a:xfrm>
            <a:off x="131479" y="1252071"/>
            <a:ext cx="4243186" cy="3185041"/>
          </a:xfrm>
          <a:prstGeom prst="rect">
            <a:avLst/>
          </a:prstGeom>
        </p:spPr>
      </p:pic>
      <p:pic>
        <p:nvPicPr>
          <p:cNvPr id="11" name="Объект 10">
            <a:extLst>
              <a:ext uri="{FF2B5EF4-FFF2-40B4-BE49-F238E27FC236}">
                <a16:creationId xmlns:a16="http://schemas.microsoft.com/office/drawing/2014/main" id="{61D9B99A-D039-1035-2E73-46F873162E0D}"/>
              </a:ext>
            </a:extLst>
          </p:cNvPr>
          <p:cNvPicPr>
            <a:picLocks noGrp="1" noChangeAspect="1"/>
          </p:cNvPicPr>
          <p:nvPr>
            <p:ph sz="half" idx="2"/>
          </p:nvPr>
        </p:nvPicPr>
        <p:blipFill>
          <a:blip r:embed="rId7"/>
          <a:stretch>
            <a:fillRect/>
          </a:stretch>
        </p:blipFill>
        <p:spPr>
          <a:xfrm>
            <a:off x="4455822" y="1252071"/>
            <a:ext cx="4466041" cy="3349531"/>
          </a:xfrm>
          <a:prstGeom prst="rect">
            <a:avLst/>
          </a:prstGeom>
        </p:spPr>
      </p:pic>
      <p:pic>
        <p:nvPicPr>
          <p:cNvPr id="3" name="Рисунок 2">
            <a:extLst>
              <a:ext uri="{FF2B5EF4-FFF2-40B4-BE49-F238E27FC236}">
                <a16:creationId xmlns:a16="http://schemas.microsoft.com/office/drawing/2014/main" id="{C54339F0-785A-A75C-B506-F832ABA6C026}"/>
              </a:ext>
            </a:extLst>
          </p:cNvPr>
          <p:cNvPicPr>
            <a:picLocks noChangeAspect="1"/>
          </p:cNvPicPr>
          <p:nvPr/>
        </p:nvPicPr>
        <p:blipFill>
          <a:blip r:embed="rId8"/>
          <a:stretch>
            <a:fillRect/>
          </a:stretch>
        </p:blipFill>
        <p:spPr>
          <a:xfrm>
            <a:off x="3059832" y="3827023"/>
            <a:ext cx="4183024" cy="3138649"/>
          </a:xfrm>
          <a:prstGeom prst="rect">
            <a:avLst/>
          </a:prstGeom>
        </p:spPr>
      </p:pic>
    </p:spTree>
    <p:extLst>
      <p:ext uri="{BB962C8B-B14F-4D97-AF65-F5344CB8AC3E}">
        <p14:creationId xmlns:p14="http://schemas.microsoft.com/office/powerpoint/2010/main" val="105899183"/>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Desktop\depositphotos_2213094-stock-illustration-air-background-with-soap-bubbles.jpg">
            <a:extLst>
              <a:ext uri="{FF2B5EF4-FFF2-40B4-BE49-F238E27FC236}">
                <a16:creationId xmlns:a16="http://schemas.microsoft.com/office/drawing/2014/main" id="{C5AB0310-F9B2-28CA-D76B-70174D349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4288"/>
            <a:ext cx="9444038" cy="68865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E05A7F90-50B5-4F55-71D5-3D6E9D7B4AEE}"/>
              </a:ext>
            </a:extLst>
          </p:cNvPr>
          <p:cNvSpPr>
            <a:spLocks noGrp="1"/>
          </p:cNvSpPr>
          <p:nvPr>
            <p:ph type="title"/>
          </p:nvPr>
        </p:nvSpPr>
        <p:spPr/>
        <p:txBody>
          <a:bodyPr/>
          <a:lstStyle/>
          <a:p>
            <a:r>
              <a:rPr lang="ru-RU" b="1" dirty="0">
                <a:solidFill>
                  <a:srgbClr val="FF0000"/>
                </a:solidFill>
                <a:effectLst>
                  <a:outerShdw blurRad="38100" dist="38100" dir="2700000" algn="tl">
                    <a:srgbClr val="000000">
                      <a:alpha val="43137"/>
                    </a:srgbClr>
                  </a:outerShdw>
                </a:effectLst>
              </a:rPr>
              <a:t>Соль + мел= сухой аквариум</a:t>
            </a:r>
          </a:p>
        </p:txBody>
      </p:sp>
      <p:pic>
        <p:nvPicPr>
          <p:cNvPr id="10" name="Объект 9">
            <a:extLst>
              <a:ext uri="{FF2B5EF4-FFF2-40B4-BE49-F238E27FC236}">
                <a16:creationId xmlns:a16="http://schemas.microsoft.com/office/drawing/2014/main" id="{852940C3-A00E-A16F-1D0D-D369DC32C24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47664" y="1449321"/>
            <a:ext cx="6048672" cy="4540284"/>
          </a:xfrm>
        </p:spPr>
      </p:pic>
      <p:pic>
        <p:nvPicPr>
          <p:cNvPr id="7" name="Рисунок 6">
            <a:extLst>
              <a:ext uri="{FF2B5EF4-FFF2-40B4-BE49-F238E27FC236}">
                <a16:creationId xmlns:a16="http://schemas.microsoft.com/office/drawing/2014/main" id="{8FD7BF81-E52B-EB3C-7455-625E2423A1B5}"/>
              </a:ext>
            </a:extLst>
          </p:cNvPr>
          <p:cNvPicPr>
            <a:picLocks noChangeAspect="1"/>
          </p:cNvPicPr>
          <p:nvPr/>
        </p:nvPicPr>
        <p:blipFill>
          <a:blip r:embed="rId4"/>
          <a:stretch>
            <a:fillRect/>
          </a:stretch>
        </p:blipFill>
        <p:spPr>
          <a:xfrm>
            <a:off x="8321285" y="68830"/>
            <a:ext cx="768163" cy="1554615"/>
          </a:xfrm>
          <a:prstGeom prst="rect">
            <a:avLst/>
          </a:prstGeom>
        </p:spPr>
      </p:pic>
      <p:pic>
        <p:nvPicPr>
          <p:cNvPr id="8" name="Рисунок 7">
            <a:extLst>
              <a:ext uri="{FF2B5EF4-FFF2-40B4-BE49-F238E27FC236}">
                <a16:creationId xmlns:a16="http://schemas.microsoft.com/office/drawing/2014/main" id="{A69D38F9-DACC-CA33-BECF-752C436984B1}"/>
              </a:ext>
            </a:extLst>
          </p:cNvPr>
          <p:cNvPicPr>
            <a:picLocks noChangeAspect="1"/>
          </p:cNvPicPr>
          <p:nvPr/>
        </p:nvPicPr>
        <p:blipFill>
          <a:blip r:embed="rId5"/>
          <a:stretch>
            <a:fillRect/>
          </a:stretch>
        </p:blipFill>
        <p:spPr>
          <a:xfrm>
            <a:off x="-310569" y="6021288"/>
            <a:ext cx="2420322" cy="737680"/>
          </a:xfrm>
          <a:prstGeom prst="rect">
            <a:avLst/>
          </a:prstGeom>
        </p:spPr>
      </p:pic>
    </p:spTree>
    <p:extLst>
      <p:ext uri="{BB962C8B-B14F-4D97-AF65-F5344CB8AC3E}">
        <p14:creationId xmlns:p14="http://schemas.microsoft.com/office/powerpoint/2010/main" val="1601187246"/>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55" y="-28576"/>
            <a:ext cx="9470933" cy="6886576"/>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p:txBody>
          <a:bodyPr/>
          <a:lstStyle/>
          <a:p>
            <a:r>
              <a:rPr lang="ru-RU" b="1" dirty="0">
                <a:solidFill>
                  <a:srgbClr val="FF0000"/>
                </a:solidFill>
                <a:effectLst>
                  <a:outerShdw blurRad="38100" dist="38100" dir="2700000" algn="tl">
                    <a:srgbClr val="000000">
                      <a:alpha val="43137"/>
                    </a:srgbClr>
                  </a:outerShdw>
                </a:effectLst>
              </a:rPr>
              <a:t>Выращивание кристаллов</a:t>
            </a:r>
          </a:p>
        </p:txBody>
      </p:sp>
      <p:pic>
        <p:nvPicPr>
          <p:cNvPr id="2" name="Рисунок 1">
            <a:extLst>
              <a:ext uri="{FF2B5EF4-FFF2-40B4-BE49-F238E27FC236}">
                <a16:creationId xmlns:a16="http://schemas.microsoft.com/office/drawing/2014/main" id="{E50BA3A7-F4EC-4312-A07E-271E288DDA88}"/>
              </a:ext>
            </a:extLst>
          </p:cNvPr>
          <p:cNvPicPr>
            <a:picLocks noChangeAspect="1"/>
          </p:cNvPicPr>
          <p:nvPr/>
        </p:nvPicPr>
        <p:blipFill>
          <a:blip r:embed="rId3"/>
          <a:stretch>
            <a:fillRect/>
          </a:stretch>
        </p:blipFill>
        <p:spPr>
          <a:xfrm>
            <a:off x="-296982" y="6077603"/>
            <a:ext cx="2420322" cy="737680"/>
          </a:xfrm>
          <a:prstGeom prst="rect">
            <a:avLst/>
          </a:prstGeom>
        </p:spPr>
      </p:pic>
      <p:pic>
        <p:nvPicPr>
          <p:cNvPr id="3" name="Рисунок 2">
            <a:extLst>
              <a:ext uri="{FF2B5EF4-FFF2-40B4-BE49-F238E27FC236}">
                <a16:creationId xmlns:a16="http://schemas.microsoft.com/office/drawing/2014/main" id="{0FA13893-3A6C-4472-B40B-3174890285D0}"/>
              </a:ext>
            </a:extLst>
          </p:cNvPr>
          <p:cNvPicPr>
            <a:picLocks noChangeAspect="1"/>
          </p:cNvPicPr>
          <p:nvPr/>
        </p:nvPicPr>
        <p:blipFill>
          <a:blip r:embed="rId4"/>
          <a:stretch>
            <a:fillRect/>
          </a:stretch>
        </p:blipFill>
        <p:spPr>
          <a:xfrm>
            <a:off x="8209173" y="68830"/>
            <a:ext cx="768163" cy="1554615"/>
          </a:xfrm>
          <a:prstGeom prst="rect">
            <a:avLst/>
          </a:prstGeom>
        </p:spPr>
      </p:pic>
      <p:pic>
        <p:nvPicPr>
          <p:cNvPr id="10" name="Объект 9">
            <a:extLst>
              <a:ext uri="{FF2B5EF4-FFF2-40B4-BE49-F238E27FC236}">
                <a16:creationId xmlns:a16="http://schemas.microsoft.com/office/drawing/2014/main" id="{9815C70D-5891-BDB7-D3F2-D4E32C3B4930}"/>
              </a:ext>
            </a:extLst>
          </p:cNvPr>
          <p:cNvPicPr>
            <a:picLocks noGrp="1" noChangeAspect="1"/>
          </p:cNvPicPr>
          <p:nvPr>
            <p:ph sz="half" idx="1"/>
          </p:nvPr>
        </p:nvPicPr>
        <p:blipFill>
          <a:blip r:embed="rId5"/>
          <a:stretch>
            <a:fillRect/>
          </a:stretch>
        </p:blipFill>
        <p:spPr>
          <a:xfrm>
            <a:off x="-36641" y="1268760"/>
            <a:ext cx="4038600" cy="3026056"/>
          </a:xfrm>
          <a:prstGeom prst="rect">
            <a:avLst/>
          </a:prstGeom>
        </p:spPr>
      </p:pic>
      <p:pic>
        <p:nvPicPr>
          <p:cNvPr id="11" name="Объект 10">
            <a:extLst>
              <a:ext uri="{FF2B5EF4-FFF2-40B4-BE49-F238E27FC236}">
                <a16:creationId xmlns:a16="http://schemas.microsoft.com/office/drawing/2014/main" id="{794549E4-3704-75C6-51F0-B500DA47617B}"/>
              </a:ext>
            </a:extLst>
          </p:cNvPr>
          <p:cNvPicPr>
            <a:picLocks noGrp="1" noChangeAspect="1"/>
          </p:cNvPicPr>
          <p:nvPr>
            <p:ph sz="half" idx="2"/>
          </p:nvPr>
        </p:nvPicPr>
        <p:blipFill rotWithShape="1">
          <a:blip r:embed="rId6"/>
          <a:srcRect l="21396" r="14416"/>
          <a:stretch/>
        </p:blipFill>
        <p:spPr>
          <a:xfrm>
            <a:off x="3047711" y="3171225"/>
            <a:ext cx="2592288" cy="3028949"/>
          </a:xfrm>
          <a:prstGeom prst="rect">
            <a:avLst/>
          </a:prstGeom>
        </p:spPr>
      </p:pic>
      <p:pic>
        <p:nvPicPr>
          <p:cNvPr id="12" name="Рисунок 11">
            <a:extLst>
              <a:ext uri="{FF2B5EF4-FFF2-40B4-BE49-F238E27FC236}">
                <a16:creationId xmlns:a16="http://schemas.microsoft.com/office/drawing/2014/main" id="{50EFF6AC-14F1-3D44-CB58-3682677DBD3A}"/>
              </a:ext>
            </a:extLst>
          </p:cNvPr>
          <p:cNvPicPr>
            <a:picLocks noChangeAspect="1"/>
          </p:cNvPicPr>
          <p:nvPr/>
        </p:nvPicPr>
        <p:blipFill rotWithShape="1">
          <a:blip r:embed="rId7"/>
          <a:srcRect l="26783" r="19681"/>
          <a:stretch/>
        </p:blipFill>
        <p:spPr>
          <a:xfrm>
            <a:off x="6119664" y="2617567"/>
            <a:ext cx="3024336" cy="4240433"/>
          </a:xfrm>
          <a:prstGeom prst="rect">
            <a:avLst/>
          </a:prstGeom>
        </p:spPr>
      </p:pic>
    </p:spTree>
    <p:extLst>
      <p:ext uri="{BB962C8B-B14F-4D97-AF65-F5344CB8AC3E}">
        <p14:creationId xmlns:p14="http://schemas.microsoft.com/office/powerpoint/2010/main" val="2266474590"/>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829E823-1579-4C4B-8C39-FF0509AA1EF5}"/>
              </a:ext>
            </a:extLst>
          </p:cNvPr>
          <p:cNvPicPr>
            <a:picLocks noChangeAspect="1"/>
          </p:cNvPicPr>
          <p:nvPr/>
        </p:nvPicPr>
        <p:blipFill>
          <a:blip r:embed="rId2"/>
          <a:stretch>
            <a:fillRect/>
          </a:stretch>
        </p:blipFill>
        <p:spPr>
          <a:xfrm>
            <a:off x="0" y="0"/>
            <a:ext cx="9144000" cy="6858000"/>
          </a:xfrm>
          <a:prstGeom prst="rect">
            <a:avLst/>
          </a:prstGeom>
        </p:spPr>
      </p:pic>
      <p:sp>
        <p:nvSpPr>
          <p:cNvPr id="2" name="Заголовок 1">
            <a:extLst>
              <a:ext uri="{FF2B5EF4-FFF2-40B4-BE49-F238E27FC236}">
                <a16:creationId xmlns:a16="http://schemas.microsoft.com/office/drawing/2014/main" id="{A38FA5DC-370A-4E9B-9A55-3A78B51CB8CE}"/>
              </a:ext>
            </a:extLst>
          </p:cNvPr>
          <p:cNvSpPr>
            <a:spLocks noGrp="1"/>
          </p:cNvSpPr>
          <p:nvPr>
            <p:ph type="title"/>
          </p:nvPr>
        </p:nvSpPr>
        <p:spPr>
          <a:xfrm>
            <a:off x="457200" y="274638"/>
            <a:ext cx="8229600" cy="706090"/>
          </a:xfrm>
        </p:spPr>
        <p:txBody>
          <a:bodyPr>
            <a:normAutofit fontScale="90000"/>
          </a:bodyPr>
          <a:lstStyle/>
          <a:p>
            <a:br>
              <a:rPr lang="ru-RU" sz="4900" b="1" dirty="0">
                <a:solidFill>
                  <a:srgbClr val="FF0000"/>
                </a:solidFill>
              </a:rPr>
            </a:br>
            <a:r>
              <a:rPr lang="ru-RU" sz="4900" b="1" dirty="0">
                <a:solidFill>
                  <a:srgbClr val="FF0000"/>
                </a:solidFill>
              </a:rPr>
              <a:t>Магнит</a:t>
            </a:r>
            <a:br>
              <a:rPr lang="ru-RU" dirty="0"/>
            </a:br>
            <a:endParaRPr lang="ru-RU" dirty="0"/>
          </a:p>
        </p:txBody>
      </p:sp>
      <p:pic>
        <p:nvPicPr>
          <p:cNvPr id="9" name="Рисунок 8">
            <a:extLst>
              <a:ext uri="{FF2B5EF4-FFF2-40B4-BE49-F238E27FC236}">
                <a16:creationId xmlns:a16="http://schemas.microsoft.com/office/drawing/2014/main" id="{685B35FA-3A4F-4348-9A01-6B273DD875E6}"/>
              </a:ext>
            </a:extLst>
          </p:cNvPr>
          <p:cNvPicPr>
            <a:picLocks noChangeAspect="1"/>
          </p:cNvPicPr>
          <p:nvPr/>
        </p:nvPicPr>
        <p:blipFill>
          <a:blip r:embed="rId3"/>
          <a:stretch>
            <a:fillRect/>
          </a:stretch>
        </p:blipFill>
        <p:spPr>
          <a:xfrm>
            <a:off x="0" y="6059360"/>
            <a:ext cx="2420322" cy="737680"/>
          </a:xfrm>
          <a:prstGeom prst="rect">
            <a:avLst/>
          </a:prstGeom>
        </p:spPr>
      </p:pic>
      <p:pic>
        <p:nvPicPr>
          <p:cNvPr id="3" name="Рисунок 2">
            <a:extLst>
              <a:ext uri="{FF2B5EF4-FFF2-40B4-BE49-F238E27FC236}">
                <a16:creationId xmlns:a16="http://schemas.microsoft.com/office/drawing/2014/main" id="{2B90E846-8A05-4154-9772-4E3B2AC7D7D7}"/>
              </a:ext>
            </a:extLst>
          </p:cNvPr>
          <p:cNvPicPr>
            <a:picLocks noChangeAspect="1"/>
          </p:cNvPicPr>
          <p:nvPr/>
        </p:nvPicPr>
        <p:blipFill>
          <a:blip r:embed="rId4"/>
          <a:stretch>
            <a:fillRect/>
          </a:stretch>
        </p:blipFill>
        <p:spPr>
          <a:xfrm>
            <a:off x="8302718" y="56781"/>
            <a:ext cx="768163" cy="1554615"/>
          </a:xfrm>
          <a:prstGeom prst="rect">
            <a:avLst/>
          </a:prstGeom>
        </p:spPr>
      </p:pic>
      <p:pic>
        <p:nvPicPr>
          <p:cNvPr id="12" name="Объект 11">
            <a:extLst>
              <a:ext uri="{FF2B5EF4-FFF2-40B4-BE49-F238E27FC236}">
                <a16:creationId xmlns:a16="http://schemas.microsoft.com/office/drawing/2014/main" id="{99B4AF7E-7133-3246-05DB-112CDB68D442}"/>
              </a:ext>
            </a:extLst>
          </p:cNvPr>
          <p:cNvPicPr>
            <a:picLocks noGrp="1" noChangeAspect="1"/>
          </p:cNvPicPr>
          <p:nvPr>
            <p:ph sz="half" idx="1"/>
          </p:nvPr>
        </p:nvPicPr>
        <p:blipFill>
          <a:blip r:embed="rId5"/>
          <a:stretch>
            <a:fillRect/>
          </a:stretch>
        </p:blipFill>
        <p:spPr>
          <a:xfrm>
            <a:off x="342251" y="1658883"/>
            <a:ext cx="3004245" cy="3989040"/>
          </a:xfrm>
          <a:prstGeom prst="rect">
            <a:avLst/>
          </a:prstGeom>
        </p:spPr>
      </p:pic>
      <p:pic>
        <p:nvPicPr>
          <p:cNvPr id="13" name="Объект 12">
            <a:extLst>
              <a:ext uri="{FF2B5EF4-FFF2-40B4-BE49-F238E27FC236}">
                <a16:creationId xmlns:a16="http://schemas.microsoft.com/office/drawing/2014/main" id="{8C6EAB08-44A0-AFB1-CB76-ABB85CC5836F}"/>
              </a:ext>
            </a:extLst>
          </p:cNvPr>
          <p:cNvPicPr>
            <a:picLocks noGrp="1" noChangeAspect="1"/>
          </p:cNvPicPr>
          <p:nvPr>
            <p:ph sz="half" idx="2"/>
          </p:nvPr>
        </p:nvPicPr>
        <p:blipFill>
          <a:blip r:embed="rId6"/>
          <a:stretch>
            <a:fillRect/>
          </a:stretch>
        </p:blipFill>
        <p:spPr>
          <a:xfrm>
            <a:off x="5004048" y="1282192"/>
            <a:ext cx="3826893" cy="2882128"/>
          </a:xfrm>
          <a:prstGeom prst="rect">
            <a:avLst/>
          </a:prstGeom>
        </p:spPr>
      </p:pic>
      <p:pic>
        <p:nvPicPr>
          <p:cNvPr id="4" name="Рисунок 3">
            <a:extLst>
              <a:ext uri="{FF2B5EF4-FFF2-40B4-BE49-F238E27FC236}">
                <a16:creationId xmlns:a16="http://schemas.microsoft.com/office/drawing/2014/main" id="{30F5DF99-CE8D-4087-AD59-92804C737483}"/>
              </a:ext>
            </a:extLst>
          </p:cNvPr>
          <p:cNvPicPr>
            <a:picLocks noChangeAspect="1"/>
          </p:cNvPicPr>
          <p:nvPr/>
        </p:nvPicPr>
        <p:blipFill>
          <a:blip r:embed="rId7"/>
          <a:stretch>
            <a:fillRect/>
          </a:stretch>
        </p:blipFill>
        <p:spPr>
          <a:xfrm>
            <a:off x="3299774" y="3775545"/>
            <a:ext cx="4038600" cy="3043582"/>
          </a:xfrm>
          <a:prstGeom prst="rect">
            <a:avLst/>
          </a:prstGeom>
        </p:spPr>
      </p:pic>
    </p:spTree>
    <p:extLst>
      <p:ext uri="{BB962C8B-B14F-4D97-AF65-F5344CB8AC3E}">
        <p14:creationId xmlns:p14="http://schemas.microsoft.com/office/powerpoint/2010/main" val="1342208437"/>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619F045-EA10-41B1-86BC-AAD556E0405A}"/>
              </a:ext>
            </a:extLst>
          </p:cNvPr>
          <p:cNvPicPr>
            <a:picLocks noChangeAspect="1"/>
          </p:cNvPicPr>
          <p:nvPr/>
        </p:nvPicPr>
        <p:blipFill>
          <a:blip r:embed="rId2"/>
          <a:stretch>
            <a:fillRect/>
          </a:stretch>
        </p:blipFill>
        <p:spPr>
          <a:xfrm>
            <a:off x="0" y="0"/>
            <a:ext cx="9144000" cy="6858000"/>
          </a:xfrm>
          <a:prstGeom prst="rect">
            <a:avLst/>
          </a:prstGeom>
        </p:spPr>
      </p:pic>
      <p:sp>
        <p:nvSpPr>
          <p:cNvPr id="2" name="Заголовок 1">
            <a:extLst>
              <a:ext uri="{FF2B5EF4-FFF2-40B4-BE49-F238E27FC236}">
                <a16:creationId xmlns:a16="http://schemas.microsoft.com/office/drawing/2014/main" id="{9EE79ED6-6FF1-4CB8-B472-939DA06C0E7C}"/>
              </a:ext>
            </a:extLst>
          </p:cNvPr>
          <p:cNvSpPr>
            <a:spLocks noGrp="1"/>
          </p:cNvSpPr>
          <p:nvPr>
            <p:ph type="title"/>
          </p:nvPr>
        </p:nvSpPr>
        <p:spPr/>
        <p:txBody>
          <a:bodyPr/>
          <a:lstStyle/>
          <a:p>
            <a:r>
              <a:rPr lang="ru-RU" b="1" dirty="0">
                <a:solidFill>
                  <a:srgbClr val="FF0000"/>
                </a:solidFill>
              </a:rPr>
              <a:t>Воздух</a:t>
            </a:r>
          </a:p>
        </p:txBody>
      </p:sp>
      <p:pic>
        <p:nvPicPr>
          <p:cNvPr id="10" name="Рисунок 9">
            <a:extLst>
              <a:ext uri="{FF2B5EF4-FFF2-40B4-BE49-F238E27FC236}">
                <a16:creationId xmlns:a16="http://schemas.microsoft.com/office/drawing/2014/main" id="{939D76AA-7335-45B8-8AC5-800E2A08CB8F}"/>
              </a:ext>
            </a:extLst>
          </p:cNvPr>
          <p:cNvPicPr>
            <a:picLocks noChangeAspect="1"/>
          </p:cNvPicPr>
          <p:nvPr/>
        </p:nvPicPr>
        <p:blipFill>
          <a:blip r:embed="rId3"/>
          <a:stretch>
            <a:fillRect/>
          </a:stretch>
        </p:blipFill>
        <p:spPr>
          <a:xfrm>
            <a:off x="0" y="6053823"/>
            <a:ext cx="2420322" cy="737680"/>
          </a:xfrm>
          <a:prstGeom prst="rect">
            <a:avLst/>
          </a:prstGeom>
        </p:spPr>
      </p:pic>
      <p:pic>
        <p:nvPicPr>
          <p:cNvPr id="3" name="Рисунок 2">
            <a:extLst>
              <a:ext uri="{FF2B5EF4-FFF2-40B4-BE49-F238E27FC236}">
                <a16:creationId xmlns:a16="http://schemas.microsoft.com/office/drawing/2014/main" id="{51B5E147-57A4-4AC3-BC66-72B221BB1541}"/>
              </a:ext>
            </a:extLst>
          </p:cNvPr>
          <p:cNvPicPr>
            <a:picLocks noChangeAspect="1"/>
          </p:cNvPicPr>
          <p:nvPr/>
        </p:nvPicPr>
        <p:blipFill>
          <a:blip r:embed="rId4"/>
          <a:stretch>
            <a:fillRect/>
          </a:stretch>
        </p:blipFill>
        <p:spPr>
          <a:xfrm>
            <a:off x="8364343" y="25423"/>
            <a:ext cx="768163" cy="1554615"/>
          </a:xfrm>
          <a:prstGeom prst="rect">
            <a:avLst/>
          </a:prstGeom>
        </p:spPr>
      </p:pic>
      <p:pic>
        <p:nvPicPr>
          <p:cNvPr id="13" name="Объект 12">
            <a:extLst>
              <a:ext uri="{FF2B5EF4-FFF2-40B4-BE49-F238E27FC236}">
                <a16:creationId xmlns:a16="http://schemas.microsoft.com/office/drawing/2014/main" id="{F6AF00FC-8008-09D4-3456-EECEA65A9898}"/>
              </a:ext>
            </a:extLst>
          </p:cNvPr>
          <p:cNvPicPr>
            <a:picLocks noGrp="1" noChangeAspect="1"/>
          </p:cNvPicPr>
          <p:nvPr>
            <p:ph sz="half" idx="2"/>
          </p:nvPr>
        </p:nvPicPr>
        <p:blipFill>
          <a:blip r:embed="rId5"/>
          <a:stretch>
            <a:fillRect/>
          </a:stretch>
        </p:blipFill>
        <p:spPr>
          <a:xfrm>
            <a:off x="6406998" y="3624456"/>
            <a:ext cx="2385182" cy="3167047"/>
          </a:xfrm>
          <a:prstGeom prst="rect">
            <a:avLst/>
          </a:prstGeom>
        </p:spPr>
      </p:pic>
      <p:pic>
        <p:nvPicPr>
          <p:cNvPr id="4" name="Объект 12">
            <a:extLst>
              <a:ext uri="{FF2B5EF4-FFF2-40B4-BE49-F238E27FC236}">
                <a16:creationId xmlns:a16="http://schemas.microsoft.com/office/drawing/2014/main" id="{B740B379-5867-5E6A-83E0-D742E4AC1EF8}"/>
              </a:ext>
            </a:extLst>
          </p:cNvPr>
          <p:cNvPicPr>
            <a:picLocks noChangeAspect="1"/>
          </p:cNvPicPr>
          <p:nvPr/>
        </p:nvPicPr>
        <p:blipFill>
          <a:blip r:embed="rId6"/>
          <a:stretch>
            <a:fillRect/>
          </a:stretch>
        </p:blipFill>
        <p:spPr>
          <a:xfrm>
            <a:off x="-59250" y="980728"/>
            <a:ext cx="3330115" cy="4421730"/>
          </a:xfrm>
          <a:prstGeom prst="rect">
            <a:avLst/>
          </a:prstGeom>
        </p:spPr>
      </p:pic>
      <p:pic>
        <p:nvPicPr>
          <p:cNvPr id="12" name="Объект 11">
            <a:extLst>
              <a:ext uri="{FF2B5EF4-FFF2-40B4-BE49-F238E27FC236}">
                <a16:creationId xmlns:a16="http://schemas.microsoft.com/office/drawing/2014/main" id="{6866C82C-66DE-597F-EF35-76ABD08C4BD1}"/>
              </a:ext>
            </a:extLst>
          </p:cNvPr>
          <p:cNvPicPr>
            <a:picLocks noGrp="1" noChangeAspect="1"/>
          </p:cNvPicPr>
          <p:nvPr>
            <p:ph sz="half" idx="1"/>
          </p:nvPr>
        </p:nvPicPr>
        <p:blipFill rotWithShape="1">
          <a:blip r:embed="rId7"/>
          <a:srcRect l="24295" t="14200" r="23655" b="18786"/>
          <a:stretch/>
        </p:blipFill>
        <p:spPr>
          <a:xfrm>
            <a:off x="2824372" y="3124985"/>
            <a:ext cx="3566533" cy="3458242"/>
          </a:xfrm>
          <a:prstGeom prst="rect">
            <a:avLst/>
          </a:prstGeom>
        </p:spPr>
      </p:pic>
    </p:spTree>
    <p:extLst>
      <p:ext uri="{BB962C8B-B14F-4D97-AF65-F5344CB8AC3E}">
        <p14:creationId xmlns:p14="http://schemas.microsoft.com/office/powerpoint/2010/main" val="45740837"/>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29D6A49-7DC4-4560-8302-71650483B61C}"/>
              </a:ext>
            </a:extLst>
          </p:cNvPr>
          <p:cNvPicPr>
            <a:picLocks noChangeAspect="1"/>
          </p:cNvPicPr>
          <p:nvPr/>
        </p:nvPicPr>
        <p:blipFill>
          <a:blip r:embed="rId2"/>
          <a:stretch>
            <a:fillRect/>
          </a:stretch>
        </p:blipFill>
        <p:spPr>
          <a:xfrm>
            <a:off x="0" y="0"/>
            <a:ext cx="9144000" cy="6858000"/>
          </a:xfrm>
          <a:prstGeom prst="rect">
            <a:avLst/>
          </a:prstGeom>
        </p:spPr>
      </p:pic>
      <p:sp>
        <p:nvSpPr>
          <p:cNvPr id="2" name="Заголовок 1">
            <a:extLst>
              <a:ext uri="{FF2B5EF4-FFF2-40B4-BE49-F238E27FC236}">
                <a16:creationId xmlns:a16="http://schemas.microsoft.com/office/drawing/2014/main" id="{ACD26B75-AA6F-49EC-B991-5019F386EA86}"/>
              </a:ext>
            </a:extLst>
          </p:cNvPr>
          <p:cNvSpPr>
            <a:spLocks noGrp="1"/>
          </p:cNvSpPr>
          <p:nvPr>
            <p:ph type="title"/>
          </p:nvPr>
        </p:nvSpPr>
        <p:spPr/>
        <p:txBody>
          <a:bodyPr/>
          <a:lstStyle/>
          <a:p>
            <a:r>
              <a:rPr lang="ru-RU" b="1" dirty="0">
                <a:solidFill>
                  <a:srgbClr val="FF0000"/>
                </a:solidFill>
              </a:rPr>
              <a:t>Выращивание фасоли</a:t>
            </a:r>
          </a:p>
        </p:txBody>
      </p:sp>
      <p:pic>
        <p:nvPicPr>
          <p:cNvPr id="10" name="Объект 9">
            <a:extLst>
              <a:ext uri="{FF2B5EF4-FFF2-40B4-BE49-F238E27FC236}">
                <a16:creationId xmlns:a16="http://schemas.microsoft.com/office/drawing/2014/main" id="{8EBB9D38-1D8F-438F-8133-DD1BF60FB635}"/>
              </a:ext>
            </a:extLst>
          </p:cNvPr>
          <p:cNvPicPr>
            <a:picLocks noGrp="1" noChangeAspect="1"/>
          </p:cNvPicPr>
          <p:nvPr>
            <p:ph sz="half" idx="2"/>
          </p:nvPr>
        </p:nvPicPr>
        <p:blipFill>
          <a:blip r:embed="rId3"/>
          <a:stretch>
            <a:fillRect/>
          </a:stretch>
        </p:blipFill>
        <p:spPr>
          <a:xfrm>
            <a:off x="2023133" y="1259579"/>
            <a:ext cx="1959824" cy="2610814"/>
          </a:xfrm>
          <a:prstGeom prst="rect">
            <a:avLst/>
          </a:prstGeom>
        </p:spPr>
      </p:pic>
      <p:pic>
        <p:nvPicPr>
          <p:cNvPr id="17" name="Рисунок 16">
            <a:extLst>
              <a:ext uri="{FF2B5EF4-FFF2-40B4-BE49-F238E27FC236}">
                <a16:creationId xmlns:a16="http://schemas.microsoft.com/office/drawing/2014/main" id="{2626D172-4E84-4E92-A1A4-3C627D8C31DE}"/>
              </a:ext>
            </a:extLst>
          </p:cNvPr>
          <p:cNvPicPr>
            <a:picLocks noChangeAspect="1"/>
          </p:cNvPicPr>
          <p:nvPr/>
        </p:nvPicPr>
        <p:blipFill>
          <a:blip r:embed="rId4"/>
          <a:stretch>
            <a:fillRect/>
          </a:stretch>
        </p:blipFill>
        <p:spPr>
          <a:xfrm>
            <a:off x="0" y="6074600"/>
            <a:ext cx="2420322" cy="737680"/>
          </a:xfrm>
          <a:prstGeom prst="rect">
            <a:avLst/>
          </a:prstGeom>
        </p:spPr>
      </p:pic>
      <p:pic>
        <p:nvPicPr>
          <p:cNvPr id="3" name="Рисунок 2">
            <a:extLst>
              <a:ext uri="{FF2B5EF4-FFF2-40B4-BE49-F238E27FC236}">
                <a16:creationId xmlns:a16="http://schemas.microsoft.com/office/drawing/2014/main" id="{7080570A-040A-433E-8F48-48E405C7AD94}"/>
              </a:ext>
            </a:extLst>
          </p:cNvPr>
          <p:cNvPicPr>
            <a:picLocks noChangeAspect="1"/>
          </p:cNvPicPr>
          <p:nvPr/>
        </p:nvPicPr>
        <p:blipFill>
          <a:blip r:embed="rId5"/>
          <a:stretch>
            <a:fillRect/>
          </a:stretch>
        </p:blipFill>
        <p:spPr>
          <a:xfrm>
            <a:off x="8366278" y="188640"/>
            <a:ext cx="768163" cy="1554615"/>
          </a:xfrm>
          <a:prstGeom prst="rect">
            <a:avLst/>
          </a:prstGeom>
        </p:spPr>
      </p:pic>
      <p:sp>
        <p:nvSpPr>
          <p:cNvPr id="6" name="Объект 5">
            <a:extLst>
              <a:ext uri="{FF2B5EF4-FFF2-40B4-BE49-F238E27FC236}">
                <a16:creationId xmlns:a16="http://schemas.microsoft.com/office/drawing/2014/main" id="{0B9C24A9-20C5-B358-BB5F-FD5BEBF1DF2B}"/>
              </a:ext>
            </a:extLst>
          </p:cNvPr>
          <p:cNvSpPr>
            <a:spLocks noGrp="1"/>
          </p:cNvSpPr>
          <p:nvPr>
            <p:ph sz="half" idx="1"/>
          </p:nvPr>
        </p:nvSpPr>
        <p:spPr/>
        <p:txBody>
          <a:bodyPr/>
          <a:lstStyle/>
          <a:p>
            <a:r>
              <a:rPr lang="ru-RU" dirty="0"/>
              <a:t>Свет</a:t>
            </a:r>
          </a:p>
          <a:p>
            <a:r>
              <a:rPr lang="ru-RU" dirty="0"/>
              <a:t>Вода</a:t>
            </a:r>
          </a:p>
          <a:p>
            <a:r>
              <a:rPr lang="ru-RU" dirty="0"/>
              <a:t>Воздух</a:t>
            </a:r>
          </a:p>
          <a:p>
            <a:r>
              <a:rPr lang="ru-RU" dirty="0"/>
              <a:t>Тепло</a:t>
            </a:r>
          </a:p>
        </p:txBody>
      </p:sp>
      <p:pic>
        <p:nvPicPr>
          <p:cNvPr id="4" name="Рисунок 3">
            <a:extLst>
              <a:ext uri="{FF2B5EF4-FFF2-40B4-BE49-F238E27FC236}">
                <a16:creationId xmlns:a16="http://schemas.microsoft.com/office/drawing/2014/main" id="{B4B84476-866A-DB16-7CB1-C10152BA7FFD}"/>
              </a:ext>
            </a:extLst>
          </p:cNvPr>
          <p:cNvPicPr>
            <a:picLocks noChangeAspect="1"/>
          </p:cNvPicPr>
          <p:nvPr/>
        </p:nvPicPr>
        <p:blipFill rotWithShape="1">
          <a:blip r:embed="rId6"/>
          <a:srcRect l="10094" r="14626"/>
          <a:stretch/>
        </p:blipFill>
        <p:spPr>
          <a:xfrm>
            <a:off x="5796136" y="2224813"/>
            <a:ext cx="3120833" cy="4444369"/>
          </a:xfrm>
          <a:prstGeom prst="rect">
            <a:avLst/>
          </a:prstGeom>
        </p:spPr>
      </p:pic>
      <p:sp>
        <p:nvSpPr>
          <p:cNvPr id="12" name="TextBox 11">
            <a:extLst>
              <a:ext uri="{FF2B5EF4-FFF2-40B4-BE49-F238E27FC236}">
                <a16:creationId xmlns:a16="http://schemas.microsoft.com/office/drawing/2014/main" id="{744583A6-40CF-00F0-D8A9-C1CD5A7B2674}"/>
              </a:ext>
            </a:extLst>
          </p:cNvPr>
          <p:cNvSpPr txBox="1"/>
          <p:nvPr/>
        </p:nvSpPr>
        <p:spPr>
          <a:xfrm>
            <a:off x="3472610" y="4657635"/>
            <a:ext cx="1673358" cy="1815882"/>
          </a:xfrm>
          <a:prstGeom prst="rect">
            <a:avLst/>
          </a:prstGeom>
          <a:noFill/>
        </p:spPr>
        <p:txBody>
          <a:bodyPr wrap="square">
            <a:spAutoFit/>
          </a:bodyPr>
          <a:lstStyle/>
          <a:p>
            <a:r>
              <a:rPr lang="ru-RU" sz="2800" dirty="0"/>
              <a:t>Свет</a:t>
            </a:r>
          </a:p>
          <a:p>
            <a:r>
              <a:rPr lang="ru-RU" sz="2800" dirty="0"/>
              <a:t>Вода</a:t>
            </a:r>
          </a:p>
          <a:p>
            <a:r>
              <a:rPr lang="ru-RU" sz="2800" dirty="0"/>
              <a:t>Тепло</a:t>
            </a:r>
          </a:p>
          <a:p>
            <a:r>
              <a:rPr lang="ru-RU" sz="2800" dirty="0"/>
              <a:t>воздух</a:t>
            </a:r>
          </a:p>
        </p:txBody>
      </p:sp>
      <mc:AlternateContent xmlns:mc="http://schemas.openxmlformats.org/markup-compatibility/2006" xmlns:p14="http://schemas.microsoft.com/office/powerpoint/2010/main">
        <mc:Choice Requires="p14">
          <p:contentPart p14:bwMode="auto" r:id="rId7">
            <p14:nvContentPartPr>
              <p14:cNvPr id="13" name="Рукописный ввод 12">
                <a:extLst>
                  <a:ext uri="{FF2B5EF4-FFF2-40B4-BE49-F238E27FC236}">
                    <a16:creationId xmlns:a16="http://schemas.microsoft.com/office/drawing/2014/main" id="{7CBA3BA9-35D4-FB25-3A6D-A8552D41EC84}"/>
                  </a:ext>
                </a:extLst>
              </p14:cNvPr>
              <p14:cNvContentPartPr/>
              <p14:nvPr/>
            </p14:nvContentPartPr>
            <p14:xfrm>
              <a:off x="3430578" y="4756375"/>
              <a:ext cx="1830960" cy="1830960"/>
            </p14:xfrm>
          </p:contentPart>
        </mc:Choice>
        <mc:Fallback xmlns="">
          <p:pic>
            <p:nvPicPr>
              <p:cNvPr id="13" name="Рукописный ввод 12">
                <a:extLst>
                  <a:ext uri="{FF2B5EF4-FFF2-40B4-BE49-F238E27FC236}">
                    <a16:creationId xmlns:a16="http://schemas.microsoft.com/office/drawing/2014/main" id="{7CBA3BA9-35D4-FB25-3A6D-A8552D41EC84}"/>
                  </a:ext>
                </a:extLst>
              </p:cNvPr>
              <p:cNvPicPr/>
              <p:nvPr/>
            </p:nvPicPr>
            <p:blipFill>
              <a:blip r:embed="rId8"/>
              <a:stretch>
                <a:fillRect/>
              </a:stretch>
            </p:blipFill>
            <p:spPr>
              <a:xfrm>
                <a:off x="3421578" y="4747375"/>
                <a:ext cx="1848600" cy="1848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Рукописный ввод 13">
                <a:extLst>
                  <a:ext uri="{FF2B5EF4-FFF2-40B4-BE49-F238E27FC236}">
                    <a16:creationId xmlns:a16="http://schemas.microsoft.com/office/drawing/2014/main" id="{03D8B86F-8115-1549-5CC6-8C86127D07A0}"/>
                  </a:ext>
                </a:extLst>
              </p14:cNvPr>
              <p14:cNvContentPartPr/>
              <p14:nvPr/>
            </p14:nvContentPartPr>
            <p14:xfrm>
              <a:off x="-971142" y="5471695"/>
              <a:ext cx="360" cy="360"/>
            </p14:xfrm>
          </p:contentPart>
        </mc:Choice>
        <mc:Fallback xmlns="">
          <p:pic>
            <p:nvPicPr>
              <p:cNvPr id="14" name="Рукописный ввод 13">
                <a:extLst>
                  <a:ext uri="{FF2B5EF4-FFF2-40B4-BE49-F238E27FC236}">
                    <a16:creationId xmlns:a16="http://schemas.microsoft.com/office/drawing/2014/main" id="{03D8B86F-8115-1549-5CC6-8C86127D07A0}"/>
                  </a:ext>
                </a:extLst>
              </p:cNvPr>
              <p:cNvPicPr/>
              <p:nvPr/>
            </p:nvPicPr>
            <p:blipFill>
              <a:blip r:embed="rId10"/>
              <a:stretch>
                <a:fillRect/>
              </a:stretch>
            </p:blipFill>
            <p:spPr>
              <a:xfrm>
                <a:off x="-980142" y="5462695"/>
                <a:ext cx="18000" cy="18000"/>
              </a:xfrm>
              <a:prstGeom prst="rect">
                <a:avLst/>
              </a:prstGeom>
            </p:spPr>
          </p:pic>
        </mc:Fallback>
      </mc:AlternateContent>
    </p:spTree>
    <p:extLst>
      <p:ext uri="{BB962C8B-B14F-4D97-AF65-F5344CB8AC3E}">
        <p14:creationId xmlns:p14="http://schemas.microsoft.com/office/powerpoint/2010/main" val="2558888342"/>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C733840-A186-8F4F-6922-D772D8D2AE89}"/>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a16="http://schemas.microsoft.com/office/drawing/2014/main" id="{FBBC00C5-9860-7D76-F4CC-D8654EDAD929}"/>
              </a:ext>
            </a:extLst>
          </p:cNvPr>
          <p:cNvSpPr>
            <a:spLocks noGrp="1"/>
          </p:cNvSpPr>
          <p:nvPr>
            <p:ph type="title"/>
          </p:nvPr>
        </p:nvSpPr>
        <p:spPr/>
        <p:txBody>
          <a:bodyPr>
            <a:normAutofit fontScale="90000"/>
          </a:bodyPr>
          <a:lstStyle/>
          <a:p>
            <a:r>
              <a:rPr lang="ru-RU" dirty="0">
                <a:solidFill>
                  <a:srgbClr val="FF0000"/>
                </a:solidFill>
              </a:rPr>
              <a:t>Движение воды </a:t>
            </a:r>
            <a:br>
              <a:rPr lang="ru-RU" dirty="0">
                <a:solidFill>
                  <a:srgbClr val="FF0000"/>
                </a:solidFill>
              </a:rPr>
            </a:br>
            <a:r>
              <a:rPr lang="ru-RU" dirty="0">
                <a:solidFill>
                  <a:srgbClr val="FF0000"/>
                </a:solidFill>
              </a:rPr>
              <a:t>питание растений</a:t>
            </a:r>
          </a:p>
        </p:txBody>
      </p:sp>
      <p:pic>
        <p:nvPicPr>
          <p:cNvPr id="11" name="Объект 10">
            <a:extLst>
              <a:ext uri="{FF2B5EF4-FFF2-40B4-BE49-F238E27FC236}">
                <a16:creationId xmlns:a16="http://schemas.microsoft.com/office/drawing/2014/main" id="{08145762-EB8B-ED68-BE9C-F23B73AFE02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3336876"/>
            <a:ext cx="4511740" cy="3383805"/>
          </a:xfrm>
        </p:spPr>
      </p:pic>
      <p:pic>
        <p:nvPicPr>
          <p:cNvPr id="6" name="Рисунок 5">
            <a:extLst>
              <a:ext uri="{FF2B5EF4-FFF2-40B4-BE49-F238E27FC236}">
                <a16:creationId xmlns:a16="http://schemas.microsoft.com/office/drawing/2014/main" id="{A199919B-2A92-F183-75C4-E970BE1662FA}"/>
              </a:ext>
            </a:extLst>
          </p:cNvPr>
          <p:cNvPicPr>
            <a:picLocks noChangeAspect="1"/>
          </p:cNvPicPr>
          <p:nvPr/>
        </p:nvPicPr>
        <p:blipFill>
          <a:blip r:embed="rId4"/>
          <a:stretch>
            <a:fillRect/>
          </a:stretch>
        </p:blipFill>
        <p:spPr>
          <a:xfrm>
            <a:off x="8366109" y="68830"/>
            <a:ext cx="768163" cy="1554615"/>
          </a:xfrm>
          <a:prstGeom prst="rect">
            <a:avLst/>
          </a:prstGeom>
        </p:spPr>
      </p:pic>
      <p:pic>
        <p:nvPicPr>
          <p:cNvPr id="7" name="Рисунок 6">
            <a:extLst>
              <a:ext uri="{FF2B5EF4-FFF2-40B4-BE49-F238E27FC236}">
                <a16:creationId xmlns:a16="http://schemas.microsoft.com/office/drawing/2014/main" id="{B7E720D9-6AC5-B633-CED9-DA20A3EC7814}"/>
              </a:ext>
            </a:extLst>
          </p:cNvPr>
          <p:cNvPicPr>
            <a:picLocks noChangeAspect="1"/>
          </p:cNvPicPr>
          <p:nvPr/>
        </p:nvPicPr>
        <p:blipFill>
          <a:blip r:embed="rId5"/>
          <a:stretch>
            <a:fillRect/>
          </a:stretch>
        </p:blipFill>
        <p:spPr>
          <a:xfrm>
            <a:off x="33576" y="5983001"/>
            <a:ext cx="2420322" cy="737680"/>
          </a:xfrm>
          <a:prstGeom prst="rect">
            <a:avLst/>
          </a:prstGeom>
        </p:spPr>
      </p:pic>
      <p:pic>
        <p:nvPicPr>
          <p:cNvPr id="4" name="Рисунок 3">
            <a:extLst>
              <a:ext uri="{FF2B5EF4-FFF2-40B4-BE49-F238E27FC236}">
                <a16:creationId xmlns:a16="http://schemas.microsoft.com/office/drawing/2014/main" id="{DBA3E4E7-CEAA-5483-DA76-62C525AED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96" y="1454736"/>
            <a:ext cx="4511741" cy="3383805"/>
          </a:xfrm>
          <a:prstGeom prst="rect">
            <a:avLst/>
          </a:prstGeom>
        </p:spPr>
      </p:pic>
    </p:spTree>
    <p:extLst>
      <p:ext uri="{BB962C8B-B14F-4D97-AF65-F5344CB8AC3E}">
        <p14:creationId xmlns:p14="http://schemas.microsoft.com/office/powerpoint/2010/main" val="2592212941"/>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30C551B-338F-A534-82F2-E5E1C228DA55}"/>
              </a:ext>
            </a:extLst>
          </p:cNvPr>
          <p:cNvPicPr>
            <a:picLocks noChangeAspect="1"/>
          </p:cNvPicPr>
          <p:nvPr/>
        </p:nvPicPr>
        <p:blipFill>
          <a:blip r:embed="rId2"/>
          <a:stretch>
            <a:fillRect/>
          </a:stretch>
        </p:blipFill>
        <p:spPr>
          <a:xfrm>
            <a:off x="0" y="1"/>
            <a:ext cx="9144000" cy="6857999"/>
          </a:xfrm>
          <a:prstGeom prst="rect">
            <a:avLst/>
          </a:prstGeom>
        </p:spPr>
      </p:pic>
      <p:sp>
        <p:nvSpPr>
          <p:cNvPr id="2" name="Заголовок 1">
            <a:extLst>
              <a:ext uri="{FF2B5EF4-FFF2-40B4-BE49-F238E27FC236}">
                <a16:creationId xmlns:a16="http://schemas.microsoft.com/office/drawing/2014/main" id="{0CD0A095-0215-D37C-C059-B9E1038B5904}"/>
              </a:ext>
            </a:extLst>
          </p:cNvPr>
          <p:cNvSpPr>
            <a:spLocks noGrp="1"/>
          </p:cNvSpPr>
          <p:nvPr>
            <p:ph type="title"/>
          </p:nvPr>
        </p:nvSpPr>
        <p:spPr/>
        <p:txBody>
          <a:bodyPr>
            <a:normAutofit fontScale="90000"/>
          </a:bodyPr>
          <a:lstStyle/>
          <a:p>
            <a:r>
              <a:rPr lang="ru-RU" b="1" dirty="0">
                <a:solidFill>
                  <a:srgbClr val="FF0000"/>
                </a:solidFill>
                <a:effectLst>
                  <a:outerShdw blurRad="38100" dist="38100" dir="2700000" algn="tl">
                    <a:srgbClr val="000000">
                      <a:alpha val="43137"/>
                    </a:srgbClr>
                  </a:outerShdw>
                </a:effectLst>
              </a:rPr>
              <a:t>Самостоятельная деятельность в уголке экспериментирования</a:t>
            </a:r>
          </a:p>
        </p:txBody>
      </p:sp>
      <p:pic>
        <p:nvPicPr>
          <p:cNvPr id="12" name="Рисунок 11">
            <a:extLst>
              <a:ext uri="{FF2B5EF4-FFF2-40B4-BE49-F238E27FC236}">
                <a16:creationId xmlns:a16="http://schemas.microsoft.com/office/drawing/2014/main" id="{0733B172-DE19-6449-3DEB-12746F749958}"/>
              </a:ext>
            </a:extLst>
          </p:cNvPr>
          <p:cNvPicPr>
            <a:picLocks noChangeAspect="1"/>
          </p:cNvPicPr>
          <p:nvPr/>
        </p:nvPicPr>
        <p:blipFill>
          <a:blip r:embed="rId3"/>
          <a:stretch>
            <a:fillRect/>
          </a:stretch>
        </p:blipFill>
        <p:spPr>
          <a:xfrm>
            <a:off x="4600770" y="1708171"/>
            <a:ext cx="4041776" cy="3043963"/>
          </a:xfrm>
          <a:prstGeom prst="rect">
            <a:avLst/>
          </a:prstGeom>
        </p:spPr>
      </p:pic>
      <p:pic>
        <p:nvPicPr>
          <p:cNvPr id="10" name="Объект 9">
            <a:extLst>
              <a:ext uri="{FF2B5EF4-FFF2-40B4-BE49-F238E27FC236}">
                <a16:creationId xmlns:a16="http://schemas.microsoft.com/office/drawing/2014/main" id="{38D03C47-2AEB-A3B4-EB03-53387DD6132E}"/>
              </a:ext>
            </a:extLst>
          </p:cNvPr>
          <p:cNvPicPr>
            <a:picLocks noGrp="1" noChangeAspect="1"/>
          </p:cNvPicPr>
          <p:nvPr>
            <p:ph sz="half" idx="2"/>
          </p:nvPr>
        </p:nvPicPr>
        <p:blipFill>
          <a:blip r:embed="rId4"/>
          <a:stretch>
            <a:fillRect/>
          </a:stretch>
        </p:blipFill>
        <p:spPr>
          <a:xfrm>
            <a:off x="636347" y="3972189"/>
            <a:ext cx="3746701" cy="2821734"/>
          </a:xfrm>
          <a:prstGeom prst="rect">
            <a:avLst/>
          </a:prstGeom>
        </p:spPr>
      </p:pic>
      <p:pic>
        <p:nvPicPr>
          <p:cNvPr id="11" name="Объект 10">
            <a:extLst>
              <a:ext uri="{FF2B5EF4-FFF2-40B4-BE49-F238E27FC236}">
                <a16:creationId xmlns:a16="http://schemas.microsoft.com/office/drawing/2014/main" id="{C584588D-78D7-3EA2-0B52-9F37A2913DE7}"/>
              </a:ext>
            </a:extLst>
          </p:cNvPr>
          <p:cNvPicPr>
            <a:picLocks noGrp="1" noChangeAspect="1"/>
          </p:cNvPicPr>
          <p:nvPr>
            <p:ph sz="quarter" idx="4"/>
          </p:nvPr>
        </p:nvPicPr>
        <p:blipFill>
          <a:blip r:embed="rId5"/>
          <a:stretch>
            <a:fillRect/>
          </a:stretch>
        </p:blipFill>
        <p:spPr>
          <a:xfrm>
            <a:off x="888235" y="1580583"/>
            <a:ext cx="3680610" cy="2771959"/>
          </a:xfrm>
          <a:prstGeom prst="rect">
            <a:avLst/>
          </a:prstGeom>
        </p:spPr>
      </p:pic>
      <p:pic>
        <p:nvPicPr>
          <p:cNvPr id="8" name="Рисунок 7">
            <a:extLst>
              <a:ext uri="{FF2B5EF4-FFF2-40B4-BE49-F238E27FC236}">
                <a16:creationId xmlns:a16="http://schemas.microsoft.com/office/drawing/2014/main" id="{D25E95CB-1A6B-AB44-EE1C-463432ACBA34}"/>
              </a:ext>
            </a:extLst>
          </p:cNvPr>
          <p:cNvPicPr>
            <a:picLocks noChangeAspect="1"/>
          </p:cNvPicPr>
          <p:nvPr/>
        </p:nvPicPr>
        <p:blipFill>
          <a:blip r:embed="rId6"/>
          <a:stretch>
            <a:fillRect/>
          </a:stretch>
        </p:blipFill>
        <p:spPr>
          <a:xfrm>
            <a:off x="8366574" y="25968"/>
            <a:ext cx="768163" cy="1554615"/>
          </a:xfrm>
          <a:prstGeom prst="rect">
            <a:avLst/>
          </a:prstGeom>
        </p:spPr>
      </p:pic>
      <p:pic>
        <p:nvPicPr>
          <p:cNvPr id="9" name="Рисунок 8">
            <a:extLst>
              <a:ext uri="{FF2B5EF4-FFF2-40B4-BE49-F238E27FC236}">
                <a16:creationId xmlns:a16="http://schemas.microsoft.com/office/drawing/2014/main" id="{F276502F-DDB4-915E-6A10-69F5E14E1039}"/>
              </a:ext>
            </a:extLst>
          </p:cNvPr>
          <p:cNvPicPr>
            <a:picLocks noChangeAspect="1"/>
          </p:cNvPicPr>
          <p:nvPr/>
        </p:nvPicPr>
        <p:blipFill>
          <a:blip r:embed="rId7"/>
          <a:stretch>
            <a:fillRect/>
          </a:stretch>
        </p:blipFill>
        <p:spPr>
          <a:xfrm>
            <a:off x="89376" y="6056243"/>
            <a:ext cx="2420322" cy="737680"/>
          </a:xfrm>
          <a:prstGeom prst="rect">
            <a:avLst/>
          </a:prstGeom>
        </p:spPr>
      </p:pic>
      <p:pic>
        <p:nvPicPr>
          <p:cNvPr id="13" name="Рисунок 12">
            <a:extLst>
              <a:ext uri="{FF2B5EF4-FFF2-40B4-BE49-F238E27FC236}">
                <a16:creationId xmlns:a16="http://schemas.microsoft.com/office/drawing/2014/main" id="{5B322E0F-22A2-5C2A-2615-28772DD60D7D}"/>
              </a:ext>
            </a:extLst>
          </p:cNvPr>
          <p:cNvPicPr>
            <a:picLocks noChangeAspect="1"/>
          </p:cNvPicPr>
          <p:nvPr/>
        </p:nvPicPr>
        <p:blipFill>
          <a:blip r:embed="rId8"/>
          <a:stretch>
            <a:fillRect/>
          </a:stretch>
        </p:blipFill>
        <p:spPr>
          <a:xfrm>
            <a:off x="5356227" y="4380810"/>
            <a:ext cx="3155396" cy="2376408"/>
          </a:xfrm>
          <a:prstGeom prst="rect">
            <a:avLst/>
          </a:prstGeom>
        </p:spPr>
      </p:pic>
    </p:spTree>
    <p:extLst>
      <p:ext uri="{BB962C8B-B14F-4D97-AF65-F5344CB8AC3E}">
        <p14:creationId xmlns:p14="http://schemas.microsoft.com/office/powerpoint/2010/main" val="1056791680"/>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4288"/>
            <a:ext cx="9744076" cy="68865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b="1" dirty="0">
                <a:solidFill>
                  <a:srgbClr val="FF0000"/>
                </a:solidFill>
              </a:rPr>
              <a:t>Спасибо за внимание!</a:t>
            </a:r>
          </a:p>
        </p:txBody>
      </p:sp>
      <p:pic>
        <p:nvPicPr>
          <p:cNvPr id="1026" name="Picture 2" descr="C:\Users\admin\Desktop\img19.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0583" t="12287" r="18696" b="5991"/>
          <a:stretch/>
        </p:blipFill>
        <p:spPr bwMode="auto">
          <a:xfrm>
            <a:off x="1443499" y="1417638"/>
            <a:ext cx="5958626" cy="451105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5BC5D7C9-6C7C-44E9-B07F-0B8BE04736DC}"/>
              </a:ext>
            </a:extLst>
          </p:cNvPr>
          <p:cNvPicPr>
            <a:picLocks noChangeAspect="1"/>
          </p:cNvPicPr>
          <p:nvPr/>
        </p:nvPicPr>
        <p:blipFill>
          <a:blip r:embed="rId4"/>
          <a:stretch>
            <a:fillRect/>
          </a:stretch>
        </p:blipFill>
        <p:spPr>
          <a:xfrm>
            <a:off x="-277523" y="6007366"/>
            <a:ext cx="2420322" cy="737680"/>
          </a:xfrm>
          <a:prstGeom prst="rect">
            <a:avLst/>
          </a:prstGeom>
        </p:spPr>
      </p:pic>
      <p:pic>
        <p:nvPicPr>
          <p:cNvPr id="6" name="Рисунок 5">
            <a:extLst>
              <a:ext uri="{FF2B5EF4-FFF2-40B4-BE49-F238E27FC236}">
                <a16:creationId xmlns:a16="http://schemas.microsoft.com/office/drawing/2014/main" id="{BA9396DD-CC47-490D-A817-47A7C4F37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8423" y="95005"/>
            <a:ext cx="766259" cy="1559247"/>
          </a:xfrm>
          <a:prstGeom prst="rect">
            <a:avLst/>
          </a:prstGeom>
        </p:spPr>
      </p:pic>
    </p:spTree>
    <p:extLst>
      <p:ext uri="{BB962C8B-B14F-4D97-AF65-F5344CB8AC3E}">
        <p14:creationId xmlns:p14="http://schemas.microsoft.com/office/powerpoint/2010/main" val="4113675650"/>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6B8919E-8BB6-4F14-B5BE-974030710910}"/>
              </a:ext>
            </a:extLst>
          </p:cNvPr>
          <p:cNvPicPr>
            <a:picLocks noChangeAspect="1"/>
          </p:cNvPicPr>
          <p:nvPr/>
        </p:nvPicPr>
        <p:blipFill>
          <a:blip r:embed="rId2"/>
          <a:stretch>
            <a:fillRect/>
          </a:stretch>
        </p:blipFill>
        <p:spPr>
          <a:xfrm>
            <a:off x="0" y="0"/>
            <a:ext cx="9144000" cy="6741367"/>
          </a:xfrm>
          <a:prstGeom prst="rect">
            <a:avLst/>
          </a:prstGeom>
        </p:spPr>
      </p:pic>
      <p:sp>
        <p:nvSpPr>
          <p:cNvPr id="2" name="Заголовок 1">
            <a:extLst>
              <a:ext uri="{FF2B5EF4-FFF2-40B4-BE49-F238E27FC236}">
                <a16:creationId xmlns:a16="http://schemas.microsoft.com/office/drawing/2014/main" id="{ECAFC897-6C93-4B94-9FE5-3E008FD6D1D9}"/>
              </a:ext>
            </a:extLst>
          </p:cNvPr>
          <p:cNvSpPr>
            <a:spLocks noGrp="1"/>
          </p:cNvSpPr>
          <p:nvPr>
            <p:ph type="title"/>
          </p:nvPr>
        </p:nvSpPr>
        <p:spPr/>
        <p:txBody>
          <a:bodyPr/>
          <a:lstStyle/>
          <a:p>
            <a:r>
              <a:rPr lang="ru-RU" dirty="0"/>
              <a:t>Учиться должно быть интересно!</a:t>
            </a:r>
          </a:p>
        </p:txBody>
      </p:sp>
      <p:pic>
        <p:nvPicPr>
          <p:cNvPr id="5" name="Объект 4">
            <a:extLst>
              <a:ext uri="{FF2B5EF4-FFF2-40B4-BE49-F238E27FC236}">
                <a16:creationId xmlns:a16="http://schemas.microsoft.com/office/drawing/2014/main" id="{9ACDC2CA-C346-4464-A5C1-A0366806FC87}"/>
              </a:ext>
            </a:extLst>
          </p:cNvPr>
          <p:cNvPicPr>
            <a:picLocks noGrp="1" noChangeAspect="1"/>
          </p:cNvPicPr>
          <p:nvPr>
            <p:ph idx="1"/>
          </p:nvPr>
        </p:nvPicPr>
        <p:blipFill>
          <a:blip r:embed="rId3"/>
          <a:stretch>
            <a:fillRect/>
          </a:stretch>
        </p:blipFill>
        <p:spPr>
          <a:xfrm>
            <a:off x="123286" y="1259597"/>
            <a:ext cx="4319775" cy="2955042"/>
          </a:xfrm>
          <a:prstGeom prst="rect">
            <a:avLst/>
          </a:prstGeom>
        </p:spPr>
      </p:pic>
      <p:pic>
        <p:nvPicPr>
          <p:cNvPr id="6" name="Рисунок 5">
            <a:extLst>
              <a:ext uri="{FF2B5EF4-FFF2-40B4-BE49-F238E27FC236}">
                <a16:creationId xmlns:a16="http://schemas.microsoft.com/office/drawing/2014/main" id="{907EF007-DD34-4263-9BEB-7C47CE44EAEF}"/>
              </a:ext>
            </a:extLst>
          </p:cNvPr>
          <p:cNvPicPr>
            <a:picLocks noChangeAspect="1"/>
          </p:cNvPicPr>
          <p:nvPr/>
        </p:nvPicPr>
        <p:blipFill>
          <a:blip r:embed="rId4"/>
          <a:stretch>
            <a:fillRect/>
          </a:stretch>
        </p:blipFill>
        <p:spPr>
          <a:xfrm>
            <a:off x="4632198" y="1377648"/>
            <a:ext cx="4161635" cy="2836991"/>
          </a:xfrm>
          <a:prstGeom prst="rect">
            <a:avLst/>
          </a:prstGeom>
        </p:spPr>
      </p:pic>
      <p:pic>
        <p:nvPicPr>
          <p:cNvPr id="8" name="Рисунок 7">
            <a:extLst>
              <a:ext uri="{FF2B5EF4-FFF2-40B4-BE49-F238E27FC236}">
                <a16:creationId xmlns:a16="http://schemas.microsoft.com/office/drawing/2014/main" id="{8CF9CFDE-6C1E-4CD1-9551-98CCE73856A4}"/>
              </a:ext>
            </a:extLst>
          </p:cNvPr>
          <p:cNvPicPr>
            <a:picLocks noChangeAspect="1"/>
          </p:cNvPicPr>
          <p:nvPr/>
        </p:nvPicPr>
        <p:blipFill>
          <a:blip r:embed="rId5"/>
          <a:stretch>
            <a:fillRect/>
          </a:stretch>
        </p:blipFill>
        <p:spPr>
          <a:xfrm>
            <a:off x="2548882" y="3986030"/>
            <a:ext cx="4426080" cy="3029975"/>
          </a:xfrm>
          <a:prstGeom prst="rect">
            <a:avLst/>
          </a:prstGeom>
        </p:spPr>
      </p:pic>
      <p:pic>
        <p:nvPicPr>
          <p:cNvPr id="3" name="Рисунок 2">
            <a:extLst>
              <a:ext uri="{FF2B5EF4-FFF2-40B4-BE49-F238E27FC236}">
                <a16:creationId xmlns:a16="http://schemas.microsoft.com/office/drawing/2014/main" id="{14579F55-3E99-488D-92C8-49BE83B403B7}"/>
              </a:ext>
            </a:extLst>
          </p:cNvPr>
          <p:cNvPicPr>
            <a:picLocks noChangeAspect="1"/>
          </p:cNvPicPr>
          <p:nvPr/>
        </p:nvPicPr>
        <p:blipFill>
          <a:blip r:embed="rId6"/>
          <a:stretch>
            <a:fillRect/>
          </a:stretch>
        </p:blipFill>
        <p:spPr>
          <a:xfrm>
            <a:off x="5274" y="6214522"/>
            <a:ext cx="2420322" cy="737680"/>
          </a:xfrm>
          <a:prstGeom prst="rect">
            <a:avLst/>
          </a:prstGeom>
        </p:spPr>
      </p:pic>
      <p:pic>
        <p:nvPicPr>
          <p:cNvPr id="7" name="Рисунок 6">
            <a:extLst>
              <a:ext uri="{FF2B5EF4-FFF2-40B4-BE49-F238E27FC236}">
                <a16:creationId xmlns:a16="http://schemas.microsoft.com/office/drawing/2014/main" id="{2EF0306A-7F96-4E51-9E13-C3F8EE80ADFE}"/>
              </a:ext>
            </a:extLst>
          </p:cNvPr>
          <p:cNvPicPr>
            <a:picLocks noChangeAspect="1"/>
          </p:cNvPicPr>
          <p:nvPr/>
        </p:nvPicPr>
        <p:blipFill>
          <a:blip r:embed="rId7"/>
          <a:stretch>
            <a:fillRect/>
          </a:stretch>
        </p:blipFill>
        <p:spPr>
          <a:xfrm>
            <a:off x="8398761" y="68830"/>
            <a:ext cx="768163" cy="1554615"/>
          </a:xfrm>
          <a:prstGeom prst="rect">
            <a:avLst/>
          </a:prstGeom>
        </p:spPr>
      </p:pic>
    </p:spTree>
    <p:extLst>
      <p:ext uri="{BB962C8B-B14F-4D97-AF65-F5344CB8AC3E}">
        <p14:creationId xmlns:p14="http://schemas.microsoft.com/office/powerpoint/2010/main" val="2976346204"/>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21655" cy="68865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2074242"/>
          </a:xfrm>
        </p:spPr>
        <p:txBody>
          <a:bodyPr>
            <a:normAutofit fontScale="90000"/>
          </a:bodyPr>
          <a:lstStyle/>
          <a:p>
            <a:r>
              <a:rPr lang="ru-RU" b="1" i="1" dirty="0">
                <a:solidFill>
                  <a:srgbClr val="000000"/>
                </a:solidFill>
                <a:latin typeface="Arial" pitchFamily="34" charset="0"/>
                <a:ea typeface="Times New Roman" pitchFamily="18" charset="0"/>
                <a:cs typeface="Arial" pitchFamily="34" charset="0"/>
              </a:rPr>
              <a:t>Расскажи – и я забуду,</a:t>
            </a:r>
            <a:br>
              <a:rPr lang="ru-RU" b="1" i="1" dirty="0">
                <a:solidFill>
                  <a:srgbClr val="000000"/>
                </a:solidFill>
                <a:latin typeface="Arial" pitchFamily="34" charset="0"/>
                <a:ea typeface="Times New Roman" pitchFamily="18" charset="0"/>
                <a:cs typeface="Arial" pitchFamily="34" charset="0"/>
              </a:rPr>
            </a:br>
            <a:r>
              <a:rPr lang="ru-RU" b="1" i="1" dirty="0">
                <a:solidFill>
                  <a:srgbClr val="000000"/>
                </a:solidFill>
                <a:latin typeface="Arial" pitchFamily="34" charset="0"/>
                <a:ea typeface="Times New Roman" pitchFamily="18" charset="0"/>
                <a:cs typeface="Arial" pitchFamily="34" charset="0"/>
              </a:rPr>
              <a:t>покажи – и я запомню,</a:t>
            </a:r>
            <a:br>
              <a:rPr lang="ru-RU" b="1" i="1" dirty="0">
                <a:solidFill>
                  <a:srgbClr val="000000"/>
                </a:solidFill>
                <a:latin typeface="Arial" pitchFamily="34" charset="0"/>
                <a:ea typeface="Times New Roman" pitchFamily="18" charset="0"/>
                <a:cs typeface="Arial" pitchFamily="34" charset="0"/>
              </a:rPr>
            </a:br>
            <a:r>
              <a:rPr lang="ru-RU" b="1" i="1" dirty="0">
                <a:solidFill>
                  <a:srgbClr val="000000"/>
                </a:solidFill>
                <a:latin typeface="Arial" pitchFamily="34" charset="0"/>
                <a:ea typeface="Times New Roman" pitchFamily="18" charset="0"/>
                <a:cs typeface="Arial" pitchFamily="34" charset="0"/>
              </a:rPr>
              <a:t>дай попробовать – и я пойму.</a:t>
            </a:r>
            <a:br>
              <a:rPr lang="ru-RU" i="1" dirty="0">
                <a:solidFill>
                  <a:srgbClr val="000000"/>
                </a:solidFill>
                <a:latin typeface="Arial" pitchFamily="34" charset="0"/>
                <a:ea typeface="Times New Roman" pitchFamily="18" charset="0"/>
                <a:cs typeface="Arial" pitchFamily="34" charset="0"/>
              </a:rPr>
            </a:br>
            <a:r>
              <a:rPr lang="ru-RU" i="1" dirty="0">
                <a:solidFill>
                  <a:srgbClr val="000000"/>
                </a:solidFill>
                <a:latin typeface="Arial" pitchFamily="34" charset="0"/>
                <a:ea typeface="Times New Roman" pitchFamily="18" charset="0"/>
                <a:cs typeface="Arial" pitchFamily="34" charset="0"/>
              </a:rPr>
              <a:t>           </a:t>
            </a:r>
            <a:endParaRPr lang="ru-RU" dirty="0"/>
          </a:p>
        </p:txBody>
      </p:sp>
      <p:pic>
        <p:nvPicPr>
          <p:cNvPr id="3" name="Рисунок 2">
            <a:extLst>
              <a:ext uri="{FF2B5EF4-FFF2-40B4-BE49-F238E27FC236}">
                <a16:creationId xmlns:a16="http://schemas.microsoft.com/office/drawing/2014/main" id="{7DAD1BDC-2A04-4CFE-8B4D-1BFA32A4257E}"/>
              </a:ext>
            </a:extLst>
          </p:cNvPr>
          <p:cNvPicPr>
            <a:picLocks noChangeAspect="1"/>
          </p:cNvPicPr>
          <p:nvPr/>
        </p:nvPicPr>
        <p:blipFill>
          <a:blip r:embed="rId3"/>
          <a:stretch>
            <a:fillRect/>
          </a:stretch>
        </p:blipFill>
        <p:spPr>
          <a:xfrm>
            <a:off x="22345" y="6121585"/>
            <a:ext cx="2420322" cy="737680"/>
          </a:xfrm>
          <a:prstGeom prst="rect">
            <a:avLst/>
          </a:prstGeom>
        </p:spPr>
      </p:pic>
      <p:pic>
        <p:nvPicPr>
          <p:cNvPr id="5" name="Рисунок 4">
            <a:extLst>
              <a:ext uri="{FF2B5EF4-FFF2-40B4-BE49-F238E27FC236}">
                <a16:creationId xmlns:a16="http://schemas.microsoft.com/office/drawing/2014/main" id="{72C9609D-0BD4-462F-BBD7-FBC7F21C16E1}"/>
              </a:ext>
            </a:extLst>
          </p:cNvPr>
          <p:cNvPicPr>
            <a:picLocks noChangeAspect="1"/>
          </p:cNvPicPr>
          <p:nvPr/>
        </p:nvPicPr>
        <p:blipFill>
          <a:blip r:embed="rId4"/>
          <a:stretch>
            <a:fillRect/>
          </a:stretch>
        </p:blipFill>
        <p:spPr>
          <a:xfrm>
            <a:off x="8329490" y="15239"/>
            <a:ext cx="768163" cy="1554615"/>
          </a:xfrm>
          <a:prstGeom prst="rect">
            <a:avLst/>
          </a:prstGeom>
        </p:spPr>
      </p:pic>
      <p:pic>
        <p:nvPicPr>
          <p:cNvPr id="10" name="Объект 9">
            <a:extLst>
              <a:ext uri="{FF2B5EF4-FFF2-40B4-BE49-F238E27FC236}">
                <a16:creationId xmlns:a16="http://schemas.microsoft.com/office/drawing/2014/main" id="{E68C152F-73D2-7119-69B4-96016506052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054836" y="2502086"/>
            <a:ext cx="5441701" cy="4081276"/>
          </a:xfrm>
        </p:spPr>
      </p:pic>
    </p:spTree>
    <p:extLst>
      <p:ext uri="{BB962C8B-B14F-4D97-AF65-F5344CB8AC3E}">
        <p14:creationId xmlns:p14="http://schemas.microsoft.com/office/powerpoint/2010/main" val="2836731942"/>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depositphotos_2213094-stock-illustration-air-background-with-soap-bubbles.jpg">
            <a:extLst>
              <a:ext uri="{FF2B5EF4-FFF2-40B4-BE49-F238E27FC236}">
                <a16:creationId xmlns:a16="http://schemas.microsoft.com/office/drawing/2014/main" id="{69FFD7A4-CE9C-314C-1FE0-2E85A5A40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4"/>
            <a:ext cx="9144000" cy="68865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90728AB8-D314-72A9-DF51-72B7D30186F2}"/>
              </a:ext>
            </a:extLst>
          </p:cNvPr>
          <p:cNvSpPr>
            <a:spLocks noGrp="1"/>
          </p:cNvSpPr>
          <p:nvPr>
            <p:ph type="title"/>
          </p:nvPr>
        </p:nvSpPr>
        <p:spPr/>
        <p:txBody>
          <a:bodyPr/>
          <a:lstStyle/>
          <a:p>
            <a:r>
              <a:rPr lang="ru-RU" dirty="0">
                <a:solidFill>
                  <a:srgbClr val="FF0000"/>
                </a:solidFill>
              </a:rPr>
              <a:t>Тема проекта</a:t>
            </a:r>
          </a:p>
        </p:txBody>
      </p:sp>
      <p:sp>
        <p:nvSpPr>
          <p:cNvPr id="3" name="Объект 2">
            <a:extLst>
              <a:ext uri="{FF2B5EF4-FFF2-40B4-BE49-F238E27FC236}">
                <a16:creationId xmlns:a16="http://schemas.microsoft.com/office/drawing/2014/main" id="{F9B0F6D1-4D4C-E361-BE31-B93EB9169AC2}"/>
              </a:ext>
            </a:extLst>
          </p:cNvPr>
          <p:cNvSpPr>
            <a:spLocks noGrp="1"/>
          </p:cNvSpPr>
          <p:nvPr>
            <p:ph idx="1"/>
          </p:nvPr>
        </p:nvSpPr>
        <p:spPr/>
        <p:txBody>
          <a:bodyPr/>
          <a:lstStyle/>
          <a:p>
            <a:pPr marL="0" indent="0" algn="ctr">
              <a:buNone/>
            </a:pPr>
            <a:r>
              <a:rPr lang="ru-RU" dirty="0"/>
              <a:t>«Опыты и эксперименты с живой и неживой природой , как средства формирования естественно-научной картины мира у детей старшего дошкольного возраста»</a:t>
            </a:r>
          </a:p>
        </p:txBody>
      </p:sp>
      <p:pic>
        <p:nvPicPr>
          <p:cNvPr id="5" name="Рисунок 4">
            <a:extLst>
              <a:ext uri="{FF2B5EF4-FFF2-40B4-BE49-F238E27FC236}">
                <a16:creationId xmlns:a16="http://schemas.microsoft.com/office/drawing/2014/main" id="{55318509-5265-5F4B-45FE-1BDA8C413F28}"/>
              </a:ext>
            </a:extLst>
          </p:cNvPr>
          <p:cNvPicPr>
            <a:picLocks noChangeAspect="1"/>
          </p:cNvPicPr>
          <p:nvPr/>
        </p:nvPicPr>
        <p:blipFill>
          <a:blip r:embed="rId3"/>
          <a:stretch>
            <a:fillRect/>
          </a:stretch>
        </p:blipFill>
        <p:spPr>
          <a:xfrm>
            <a:off x="8375837" y="58769"/>
            <a:ext cx="768163" cy="1554615"/>
          </a:xfrm>
          <a:prstGeom prst="rect">
            <a:avLst/>
          </a:prstGeom>
        </p:spPr>
      </p:pic>
      <p:pic>
        <p:nvPicPr>
          <p:cNvPr id="6" name="Рисунок 5">
            <a:extLst>
              <a:ext uri="{FF2B5EF4-FFF2-40B4-BE49-F238E27FC236}">
                <a16:creationId xmlns:a16="http://schemas.microsoft.com/office/drawing/2014/main" id="{A4114ABE-D153-2FE8-DC1A-81A36B795A49}"/>
              </a:ext>
            </a:extLst>
          </p:cNvPr>
          <p:cNvPicPr>
            <a:picLocks noChangeAspect="1"/>
          </p:cNvPicPr>
          <p:nvPr/>
        </p:nvPicPr>
        <p:blipFill>
          <a:blip r:embed="rId4"/>
          <a:stretch>
            <a:fillRect/>
          </a:stretch>
        </p:blipFill>
        <p:spPr>
          <a:xfrm>
            <a:off x="0" y="6110296"/>
            <a:ext cx="2420322" cy="737680"/>
          </a:xfrm>
          <a:prstGeom prst="rect">
            <a:avLst/>
          </a:prstGeom>
        </p:spPr>
      </p:pic>
      <p:pic>
        <p:nvPicPr>
          <p:cNvPr id="8" name="Рисунок 7">
            <a:extLst>
              <a:ext uri="{FF2B5EF4-FFF2-40B4-BE49-F238E27FC236}">
                <a16:creationId xmlns:a16="http://schemas.microsoft.com/office/drawing/2014/main" id="{E9443E9D-9127-C134-EF7B-E9367895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3700136"/>
            <a:ext cx="3167261" cy="2377461"/>
          </a:xfrm>
          <a:prstGeom prst="rect">
            <a:avLst/>
          </a:prstGeom>
        </p:spPr>
      </p:pic>
      <p:pic>
        <p:nvPicPr>
          <p:cNvPr id="9" name="Рисунок 8">
            <a:extLst>
              <a:ext uri="{FF2B5EF4-FFF2-40B4-BE49-F238E27FC236}">
                <a16:creationId xmlns:a16="http://schemas.microsoft.com/office/drawing/2014/main" id="{3A3B55CB-26F7-459B-A232-7A6B0983D69A}"/>
              </a:ext>
            </a:extLst>
          </p:cNvPr>
          <p:cNvPicPr>
            <a:picLocks noChangeAspect="1"/>
          </p:cNvPicPr>
          <p:nvPr/>
        </p:nvPicPr>
        <p:blipFill>
          <a:blip r:embed="rId6"/>
          <a:stretch>
            <a:fillRect/>
          </a:stretch>
        </p:blipFill>
        <p:spPr>
          <a:xfrm>
            <a:off x="4919065" y="3773486"/>
            <a:ext cx="3743382" cy="2809876"/>
          </a:xfrm>
          <a:prstGeom prst="rect">
            <a:avLst/>
          </a:prstGeom>
        </p:spPr>
      </p:pic>
    </p:spTree>
    <p:extLst>
      <p:ext uri="{BB962C8B-B14F-4D97-AF65-F5344CB8AC3E}">
        <p14:creationId xmlns:p14="http://schemas.microsoft.com/office/powerpoint/2010/main" val="2012758043"/>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FABC440-5473-0058-3768-DC46293615E4}"/>
              </a:ext>
            </a:extLst>
          </p:cNvPr>
          <p:cNvPicPr>
            <a:picLocks noChangeAspect="1"/>
          </p:cNvPicPr>
          <p:nvPr/>
        </p:nvPicPr>
        <p:blipFill>
          <a:blip r:embed="rId2"/>
          <a:stretch>
            <a:fillRect/>
          </a:stretch>
        </p:blipFill>
        <p:spPr>
          <a:xfrm>
            <a:off x="0" y="-1"/>
            <a:ext cx="9144000" cy="6858001"/>
          </a:xfrm>
          <a:prstGeom prst="rect">
            <a:avLst/>
          </a:prstGeom>
        </p:spPr>
      </p:pic>
      <p:sp>
        <p:nvSpPr>
          <p:cNvPr id="2" name="Заголовок 1">
            <a:extLst>
              <a:ext uri="{FF2B5EF4-FFF2-40B4-BE49-F238E27FC236}">
                <a16:creationId xmlns:a16="http://schemas.microsoft.com/office/drawing/2014/main" id="{00C169B6-ABCC-D999-68E7-BF5262D55302}"/>
              </a:ext>
            </a:extLst>
          </p:cNvPr>
          <p:cNvSpPr>
            <a:spLocks noGrp="1"/>
          </p:cNvSpPr>
          <p:nvPr>
            <p:ph type="title"/>
          </p:nvPr>
        </p:nvSpPr>
        <p:spPr/>
        <p:txBody>
          <a:bodyPr>
            <a:normAutofit fontScale="90000"/>
          </a:bodyPr>
          <a:lstStyle/>
          <a:p>
            <a:r>
              <a:rPr lang="ru-RU" b="1" dirty="0">
                <a:solidFill>
                  <a:srgbClr val="FF0000"/>
                </a:solidFill>
                <a:effectLst>
                  <a:outerShdw blurRad="38100" dist="38100" dir="2700000" algn="tl">
                    <a:srgbClr val="000000">
                      <a:alpha val="43137"/>
                    </a:srgbClr>
                  </a:outerShdw>
                </a:effectLst>
              </a:rPr>
              <a:t>Цель опытно-экспериментальной деятельности</a:t>
            </a:r>
          </a:p>
        </p:txBody>
      </p:sp>
      <p:sp>
        <p:nvSpPr>
          <p:cNvPr id="3" name="Объект 2">
            <a:extLst>
              <a:ext uri="{FF2B5EF4-FFF2-40B4-BE49-F238E27FC236}">
                <a16:creationId xmlns:a16="http://schemas.microsoft.com/office/drawing/2014/main" id="{74CE0008-63E9-FC2C-8F7A-C5AA90AEC7AE}"/>
              </a:ext>
            </a:extLst>
          </p:cNvPr>
          <p:cNvSpPr>
            <a:spLocks noGrp="1"/>
          </p:cNvSpPr>
          <p:nvPr>
            <p:ph sz="half" idx="1"/>
          </p:nvPr>
        </p:nvSpPr>
        <p:spPr>
          <a:xfrm>
            <a:off x="730424" y="1600200"/>
            <a:ext cx="7297960" cy="1180728"/>
          </a:xfrm>
        </p:spPr>
        <p:txBody>
          <a:bodyPr>
            <a:noAutofit/>
          </a:bodyPr>
          <a:lstStyle/>
          <a:p>
            <a:pPr marL="0" indent="0" algn="ctr">
              <a:buNone/>
            </a:pPr>
            <a:r>
              <a:rPr lang="ru-RU" sz="3600" dirty="0">
                <a:solidFill>
                  <a:srgbClr val="002060"/>
                </a:solidFill>
                <a:effectLst>
                  <a:outerShdw blurRad="38100" dist="38100" dir="2700000" algn="tl">
                    <a:srgbClr val="000000">
                      <a:alpha val="43137"/>
                    </a:srgbClr>
                  </a:outerShdw>
                </a:effectLst>
              </a:rPr>
              <a:t>развитие свободной творческой личности. </a:t>
            </a:r>
          </a:p>
        </p:txBody>
      </p:sp>
      <p:pic>
        <p:nvPicPr>
          <p:cNvPr id="7" name="Рисунок 6">
            <a:extLst>
              <a:ext uri="{FF2B5EF4-FFF2-40B4-BE49-F238E27FC236}">
                <a16:creationId xmlns:a16="http://schemas.microsoft.com/office/drawing/2014/main" id="{C59EC9AD-458F-9D3C-0B29-5CC51C30DBBA}"/>
              </a:ext>
            </a:extLst>
          </p:cNvPr>
          <p:cNvPicPr>
            <a:picLocks noChangeAspect="1"/>
          </p:cNvPicPr>
          <p:nvPr/>
        </p:nvPicPr>
        <p:blipFill>
          <a:blip r:embed="rId3"/>
          <a:stretch>
            <a:fillRect/>
          </a:stretch>
        </p:blipFill>
        <p:spPr>
          <a:xfrm>
            <a:off x="5533764" y="2299299"/>
            <a:ext cx="3593323" cy="2694992"/>
          </a:xfrm>
          <a:prstGeom prst="rect">
            <a:avLst/>
          </a:prstGeom>
        </p:spPr>
      </p:pic>
      <p:pic>
        <p:nvPicPr>
          <p:cNvPr id="9" name="Рисунок 8">
            <a:extLst>
              <a:ext uri="{FF2B5EF4-FFF2-40B4-BE49-F238E27FC236}">
                <a16:creationId xmlns:a16="http://schemas.microsoft.com/office/drawing/2014/main" id="{6D571CC4-A70F-6375-0AFB-235EDB5549DF}"/>
              </a:ext>
            </a:extLst>
          </p:cNvPr>
          <p:cNvPicPr>
            <a:picLocks noChangeAspect="1"/>
          </p:cNvPicPr>
          <p:nvPr/>
        </p:nvPicPr>
        <p:blipFill>
          <a:blip r:embed="rId4"/>
          <a:stretch>
            <a:fillRect/>
          </a:stretch>
        </p:blipFill>
        <p:spPr>
          <a:xfrm>
            <a:off x="3378427" y="3757360"/>
            <a:ext cx="2210595" cy="2935230"/>
          </a:xfrm>
          <a:prstGeom prst="rect">
            <a:avLst/>
          </a:prstGeom>
        </p:spPr>
      </p:pic>
      <p:pic>
        <p:nvPicPr>
          <p:cNvPr id="12" name="Рисунок 11">
            <a:extLst>
              <a:ext uri="{FF2B5EF4-FFF2-40B4-BE49-F238E27FC236}">
                <a16:creationId xmlns:a16="http://schemas.microsoft.com/office/drawing/2014/main" id="{E95907BF-1C7F-10F9-FEA4-95FBC440C15F}"/>
              </a:ext>
            </a:extLst>
          </p:cNvPr>
          <p:cNvPicPr>
            <a:picLocks noChangeAspect="1"/>
          </p:cNvPicPr>
          <p:nvPr/>
        </p:nvPicPr>
        <p:blipFill>
          <a:blip r:embed="rId5"/>
          <a:stretch>
            <a:fillRect/>
          </a:stretch>
        </p:blipFill>
        <p:spPr>
          <a:xfrm>
            <a:off x="24767" y="2717902"/>
            <a:ext cx="3328893" cy="2507073"/>
          </a:xfrm>
          <a:prstGeom prst="rect">
            <a:avLst/>
          </a:prstGeom>
        </p:spPr>
      </p:pic>
    </p:spTree>
    <p:extLst>
      <p:ext uri="{BB962C8B-B14F-4D97-AF65-F5344CB8AC3E}">
        <p14:creationId xmlns:p14="http://schemas.microsoft.com/office/powerpoint/2010/main" val="1579267076"/>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6873"/>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p:txBody>
          <a:bodyPr>
            <a:normAutofit fontScale="90000"/>
          </a:bodyPr>
          <a:lstStyle/>
          <a:p>
            <a:r>
              <a:rPr lang="ru-RU" b="1" dirty="0">
                <a:solidFill>
                  <a:srgbClr val="FF0000"/>
                </a:solidFill>
              </a:rPr>
              <a:t>Лаборатория</a:t>
            </a:r>
            <a:r>
              <a:rPr lang="ru-RU" dirty="0"/>
              <a:t>  </a:t>
            </a:r>
            <a:r>
              <a:rPr lang="en-US" b="1" dirty="0">
                <a:solidFill>
                  <a:srgbClr val="FF0000"/>
                </a:solidFill>
              </a:rPr>
              <a:t>STEM</a:t>
            </a:r>
            <a:r>
              <a:rPr lang="ru-RU" b="1" dirty="0">
                <a:solidFill>
                  <a:srgbClr val="FF0000"/>
                </a:solidFill>
              </a:rPr>
              <a:t>- образования</a:t>
            </a:r>
          </a:p>
        </p:txBody>
      </p:sp>
      <p:pic>
        <p:nvPicPr>
          <p:cNvPr id="2" name="Рисунок 1">
            <a:extLst>
              <a:ext uri="{FF2B5EF4-FFF2-40B4-BE49-F238E27FC236}">
                <a16:creationId xmlns:a16="http://schemas.microsoft.com/office/drawing/2014/main" id="{CA5BD136-FC6E-427E-BE00-A55D29F8C042}"/>
              </a:ext>
            </a:extLst>
          </p:cNvPr>
          <p:cNvPicPr>
            <a:picLocks noChangeAspect="1"/>
          </p:cNvPicPr>
          <p:nvPr/>
        </p:nvPicPr>
        <p:blipFill>
          <a:blip r:embed="rId3"/>
          <a:stretch>
            <a:fillRect/>
          </a:stretch>
        </p:blipFill>
        <p:spPr>
          <a:xfrm>
            <a:off x="56972" y="6060023"/>
            <a:ext cx="2420322" cy="737680"/>
          </a:xfrm>
          <a:prstGeom prst="rect">
            <a:avLst/>
          </a:prstGeom>
        </p:spPr>
      </p:pic>
      <p:pic>
        <p:nvPicPr>
          <p:cNvPr id="11" name="Рисунок 10">
            <a:extLst>
              <a:ext uri="{FF2B5EF4-FFF2-40B4-BE49-F238E27FC236}">
                <a16:creationId xmlns:a16="http://schemas.microsoft.com/office/drawing/2014/main" id="{F56097D1-07AE-4C02-B3C2-545E82ADD263}"/>
              </a:ext>
            </a:extLst>
          </p:cNvPr>
          <p:cNvPicPr>
            <a:picLocks noChangeAspect="1"/>
          </p:cNvPicPr>
          <p:nvPr/>
        </p:nvPicPr>
        <p:blipFill>
          <a:blip r:embed="rId4"/>
          <a:stretch>
            <a:fillRect/>
          </a:stretch>
        </p:blipFill>
        <p:spPr>
          <a:xfrm>
            <a:off x="8375837" y="68830"/>
            <a:ext cx="768163" cy="1554615"/>
          </a:xfrm>
          <a:prstGeom prst="rect">
            <a:avLst/>
          </a:prstGeom>
        </p:spPr>
      </p:pic>
      <p:pic>
        <p:nvPicPr>
          <p:cNvPr id="3" name="Объект 2">
            <a:extLst>
              <a:ext uri="{FF2B5EF4-FFF2-40B4-BE49-F238E27FC236}">
                <a16:creationId xmlns:a16="http://schemas.microsoft.com/office/drawing/2014/main" id="{6D481640-C6D6-384D-3B47-7673D1FEC246}"/>
              </a:ext>
            </a:extLst>
          </p:cNvPr>
          <p:cNvPicPr>
            <a:picLocks noGrp="1" noChangeAspect="1"/>
          </p:cNvPicPr>
          <p:nvPr>
            <p:ph sz="half" idx="2"/>
          </p:nvPr>
        </p:nvPicPr>
        <p:blipFill>
          <a:blip r:embed="rId5"/>
          <a:stretch>
            <a:fillRect/>
          </a:stretch>
        </p:blipFill>
        <p:spPr>
          <a:xfrm>
            <a:off x="1552486" y="1303597"/>
            <a:ext cx="6366151" cy="4774613"/>
          </a:xfrm>
          <a:prstGeom prst="rect">
            <a:avLst/>
          </a:prstGeom>
        </p:spPr>
      </p:pic>
    </p:spTree>
    <p:extLst>
      <p:ext uri="{BB962C8B-B14F-4D97-AF65-F5344CB8AC3E}">
        <p14:creationId xmlns:p14="http://schemas.microsoft.com/office/powerpoint/2010/main" val="3319507936"/>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1D7AA53-C39F-B7CC-6CB7-50A88C569514}"/>
              </a:ext>
            </a:extLst>
          </p:cNvPr>
          <p:cNvPicPr>
            <a:picLocks noChangeAspect="1"/>
          </p:cNvPicPr>
          <p:nvPr/>
        </p:nvPicPr>
        <p:blipFill>
          <a:blip r:embed="rId2"/>
          <a:stretch>
            <a:fillRect/>
          </a:stretch>
        </p:blipFill>
        <p:spPr>
          <a:xfrm>
            <a:off x="-37301" y="0"/>
            <a:ext cx="9143998" cy="6857999"/>
          </a:xfrm>
          <a:prstGeom prst="rect">
            <a:avLst/>
          </a:prstGeom>
        </p:spPr>
      </p:pic>
      <p:sp>
        <p:nvSpPr>
          <p:cNvPr id="2" name="Заголовок 1">
            <a:extLst>
              <a:ext uri="{FF2B5EF4-FFF2-40B4-BE49-F238E27FC236}">
                <a16:creationId xmlns:a16="http://schemas.microsoft.com/office/drawing/2014/main" id="{12CCD70C-A991-2C14-8D78-A106A63795E8}"/>
              </a:ext>
            </a:extLst>
          </p:cNvPr>
          <p:cNvSpPr>
            <a:spLocks noGrp="1"/>
          </p:cNvSpPr>
          <p:nvPr>
            <p:ph type="title"/>
          </p:nvPr>
        </p:nvSpPr>
        <p:spPr/>
        <p:txBody>
          <a:bodyPr/>
          <a:lstStyle/>
          <a:p>
            <a:r>
              <a:rPr lang="ru-RU" b="1" dirty="0">
                <a:solidFill>
                  <a:srgbClr val="FF0000"/>
                </a:solidFill>
                <a:effectLst>
                  <a:outerShdw blurRad="38100" dist="38100" dir="2700000" algn="tl">
                    <a:srgbClr val="000000">
                      <a:alpha val="43137"/>
                    </a:srgbClr>
                  </a:outerShdw>
                </a:effectLst>
              </a:rPr>
              <a:t>Экспериментирование</a:t>
            </a:r>
          </a:p>
        </p:txBody>
      </p:sp>
      <p:sp>
        <p:nvSpPr>
          <p:cNvPr id="3" name="Объект 2">
            <a:extLst>
              <a:ext uri="{FF2B5EF4-FFF2-40B4-BE49-F238E27FC236}">
                <a16:creationId xmlns:a16="http://schemas.microsoft.com/office/drawing/2014/main" id="{D10E40D3-D0F7-4123-5C05-FA9C957AB832}"/>
              </a:ext>
            </a:extLst>
          </p:cNvPr>
          <p:cNvSpPr>
            <a:spLocks noGrp="1"/>
          </p:cNvSpPr>
          <p:nvPr>
            <p:ph sz="half" idx="1"/>
          </p:nvPr>
        </p:nvSpPr>
        <p:spPr>
          <a:xfrm>
            <a:off x="457200" y="1600200"/>
            <a:ext cx="4191000" cy="4349080"/>
          </a:xfrm>
        </p:spPr>
        <p:txBody>
          <a:bodyPr>
            <a:normAutofit/>
          </a:bodyPr>
          <a:lstStyle/>
          <a:p>
            <a:endParaRPr lang="ru-RU" dirty="0"/>
          </a:p>
          <a:p>
            <a:endParaRPr lang="ru-RU" dirty="0"/>
          </a:p>
        </p:txBody>
      </p:sp>
      <p:pic>
        <p:nvPicPr>
          <p:cNvPr id="7" name="Объект 6">
            <a:extLst>
              <a:ext uri="{FF2B5EF4-FFF2-40B4-BE49-F238E27FC236}">
                <a16:creationId xmlns:a16="http://schemas.microsoft.com/office/drawing/2014/main" id="{BEC86588-02ED-00A9-1FC4-DBE11E3A69C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743" t="11089" r="2791" b="7287"/>
          <a:stretch/>
        </p:blipFill>
        <p:spPr>
          <a:xfrm>
            <a:off x="4759673" y="3650171"/>
            <a:ext cx="3721348" cy="2808072"/>
          </a:xfrm>
        </p:spPr>
      </p:pic>
      <p:pic>
        <p:nvPicPr>
          <p:cNvPr id="8" name="Рисунок 7">
            <a:extLst>
              <a:ext uri="{FF2B5EF4-FFF2-40B4-BE49-F238E27FC236}">
                <a16:creationId xmlns:a16="http://schemas.microsoft.com/office/drawing/2014/main" id="{6F2DE871-E5E2-E1C3-533B-B9EC60898E01}"/>
              </a:ext>
            </a:extLst>
          </p:cNvPr>
          <p:cNvPicPr>
            <a:picLocks noChangeAspect="1"/>
          </p:cNvPicPr>
          <p:nvPr/>
        </p:nvPicPr>
        <p:blipFill>
          <a:blip r:embed="rId4"/>
          <a:stretch>
            <a:fillRect/>
          </a:stretch>
        </p:blipFill>
        <p:spPr>
          <a:xfrm>
            <a:off x="5072355" y="1087017"/>
            <a:ext cx="3251696" cy="2438772"/>
          </a:xfrm>
          <a:prstGeom prst="rect">
            <a:avLst/>
          </a:prstGeom>
        </p:spPr>
      </p:pic>
      <p:pic>
        <p:nvPicPr>
          <p:cNvPr id="9" name="Рисунок 8">
            <a:extLst>
              <a:ext uri="{FF2B5EF4-FFF2-40B4-BE49-F238E27FC236}">
                <a16:creationId xmlns:a16="http://schemas.microsoft.com/office/drawing/2014/main" id="{B50EF61F-7D5E-1449-9679-534650C74012}"/>
              </a:ext>
            </a:extLst>
          </p:cNvPr>
          <p:cNvPicPr>
            <a:picLocks noChangeAspect="1"/>
          </p:cNvPicPr>
          <p:nvPr/>
        </p:nvPicPr>
        <p:blipFill rotWithShape="1">
          <a:blip r:embed="rId5"/>
          <a:srcRect b="30329"/>
          <a:stretch/>
        </p:blipFill>
        <p:spPr>
          <a:xfrm>
            <a:off x="344561" y="1385316"/>
            <a:ext cx="3907847" cy="2043684"/>
          </a:xfrm>
          <a:prstGeom prst="rect">
            <a:avLst/>
          </a:prstGeom>
        </p:spPr>
      </p:pic>
      <p:pic>
        <p:nvPicPr>
          <p:cNvPr id="10" name="Рисунок 9">
            <a:extLst>
              <a:ext uri="{FF2B5EF4-FFF2-40B4-BE49-F238E27FC236}">
                <a16:creationId xmlns:a16="http://schemas.microsoft.com/office/drawing/2014/main" id="{AB6A0DC4-F30F-1A4D-A27A-1630FCA035F5}"/>
              </a:ext>
            </a:extLst>
          </p:cNvPr>
          <p:cNvPicPr>
            <a:picLocks noChangeAspect="1"/>
          </p:cNvPicPr>
          <p:nvPr/>
        </p:nvPicPr>
        <p:blipFill>
          <a:blip r:embed="rId6"/>
          <a:stretch>
            <a:fillRect/>
          </a:stretch>
        </p:blipFill>
        <p:spPr>
          <a:xfrm>
            <a:off x="894677" y="3630612"/>
            <a:ext cx="3460776" cy="2597745"/>
          </a:xfrm>
          <a:prstGeom prst="rect">
            <a:avLst/>
          </a:prstGeom>
        </p:spPr>
      </p:pic>
    </p:spTree>
    <p:extLst>
      <p:ext uri="{BB962C8B-B14F-4D97-AF65-F5344CB8AC3E}">
        <p14:creationId xmlns:p14="http://schemas.microsoft.com/office/powerpoint/2010/main" val="4005198063"/>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AC4856F-35A7-AE5B-BCB1-292D50895C6D}"/>
              </a:ext>
            </a:extLst>
          </p:cNvPr>
          <p:cNvPicPr>
            <a:picLocks noChangeAspect="1"/>
          </p:cNvPicPr>
          <p:nvPr/>
        </p:nvPicPr>
        <p:blipFill>
          <a:blip r:embed="rId2"/>
          <a:stretch>
            <a:fillRect/>
          </a:stretch>
        </p:blipFill>
        <p:spPr>
          <a:xfrm>
            <a:off x="0" y="0"/>
            <a:ext cx="9144000" cy="6857999"/>
          </a:xfrm>
          <a:prstGeom prst="rect">
            <a:avLst/>
          </a:prstGeom>
        </p:spPr>
      </p:pic>
      <p:sp>
        <p:nvSpPr>
          <p:cNvPr id="2" name="Заголовок 1">
            <a:extLst>
              <a:ext uri="{FF2B5EF4-FFF2-40B4-BE49-F238E27FC236}">
                <a16:creationId xmlns:a16="http://schemas.microsoft.com/office/drawing/2014/main" id="{FDB8FC1D-100A-D50A-300F-49836A64C0D5}"/>
              </a:ext>
            </a:extLst>
          </p:cNvPr>
          <p:cNvSpPr>
            <a:spLocks noGrp="1"/>
          </p:cNvSpPr>
          <p:nvPr>
            <p:ph type="title"/>
          </p:nvPr>
        </p:nvSpPr>
        <p:spPr/>
        <p:txBody>
          <a:bodyPr/>
          <a:lstStyle/>
          <a:p>
            <a:r>
              <a:rPr lang="ru-RU" dirty="0">
                <a:solidFill>
                  <a:srgbClr val="FF0000"/>
                </a:solidFill>
              </a:rPr>
              <a:t>Журнал наблюдений </a:t>
            </a:r>
          </a:p>
        </p:txBody>
      </p:sp>
      <p:pic>
        <p:nvPicPr>
          <p:cNvPr id="9" name="Объект 8">
            <a:extLst>
              <a:ext uri="{FF2B5EF4-FFF2-40B4-BE49-F238E27FC236}">
                <a16:creationId xmlns:a16="http://schemas.microsoft.com/office/drawing/2014/main" id="{3DB81429-2902-7261-CACC-64E24B8D973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35961" y="1324797"/>
            <a:ext cx="3045786" cy="4061048"/>
          </a:xfrm>
        </p:spPr>
      </p:pic>
      <p:pic>
        <p:nvPicPr>
          <p:cNvPr id="6" name="Рисунок 5">
            <a:extLst>
              <a:ext uri="{FF2B5EF4-FFF2-40B4-BE49-F238E27FC236}">
                <a16:creationId xmlns:a16="http://schemas.microsoft.com/office/drawing/2014/main" id="{A0F991C8-57A8-B73E-3536-1C8F7E218EAE}"/>
              </a:ext>
            </a:extLst>
          </p:cNvPr>
          <p:cNvPicPr>
            <a:picLocks noChangeAspect="1"/>
          </p:cNvPicPr>
          <p:nvPr/>
        </p:nvPicPr>
        <p:blipFill>
          <a:blip r:embed="rId4"/>
          <a:stretch>
            <a:fillRect/>
          </a:stretch>
        </p:blipFill>
        <p:spPr>
          <a:xfrm>
            <a:off x="8318629" y="68830"/>
            <a:ext cx="768163" cy="1554615"/>
          </a:xfrm>
          <a:prstGeom prst="rect">
            <a:avLst/>
          </a:prstGeom>
        </p:spPr>
      </p:pic>
      <p:pic>
        <p:nvPicPr>
          <p:cNvPr id="7" name="Рисунок 6">
            <a:extLst>
              <a:ext uri="{FF2B5EF4-FFF2-40B4-BE49-F238E27FC236}">
                <a16:creationId xmlns:a16="http://schemas.microsoft.com/office/drawing/2014/main" id="{69834BD9-90DD-5904-5A91-2104F4962363}"/>
              </a:ext>
            </a:extLst>
          </p:cNvPr>
          <p:cNvPicPr>
            <a:picLocks noChangeAspect="1"/>
          </p:cNvPicPr>
          <p:nvPr/>
        </p:nvPicPr>
        <p:blipFill>
          <a:blip r:embed="rId5"/>
          <a:stretch>
            <a:fillRect/>
          </a:stretch>
        </p:blipFill>
        <p:spPr>
          <a:xfrm>
            <a:off x="0" y="6120319"/>
            <a:ext cx="2420322" cy="737680"/>
          </a:xfrm>
          <a:prstGeom prst="rect">
            <a:avLst/>
          </a:prstGeom>
        </p:spPr>
      </p:pic>
      <p:pic>
        <p:nvPicPr>
          <p:cNvPr id="14" name="Объект 13">
            <a:extLst>
              <a:ext uri="{FF2B5EF4-FFF2-40B4-BE49-F238E27FC236}">
                <a16:creationId xmlns:a16="http://schemas.microsoft.com/office/drawing/2014/main" id="{58A5CD9D-4C4F-7942-505B-8F3EFA9DCB74}"/>
              </a:ext>
            </a:extLst>
          </p:cNvPr>
          <p:cNvPicPr>
            <a:picLocks noGrp="1" noChangeAspect="1"/>
          </p:cNvPicPr>
          <p:nvPr>
            <p:ph sz="half" idx="2"/>
          </p:nvPr>
        </p:nvPicPr>
        <p:blipFill>
          <a:blip r:embed="rId6"/>
          <a:stretch>
            <a:fillRect/>
          </a:stretch>
        </p:blipFill>
        <p:spPr>
          <a:xfrm>
            <a:off x="3680042" y="2650505"/>
            <a:ext cx="5393887" cy="4112360"/>
          </a:xfrm>
          <a:prstGeom prst="rect">
            <a:avLst/>
          </a:prstGeom>
        </p:spPr>
      </p:pic>
    </p:spTree>
    <p:extLst>
      <p:ext uri="{BB962C8B-B14F-4D97-AF65-F5344CB8AC3E}">
        <p14:creationId xmlns:p14="http://schemas.microsoft.com/office/powerpoint/2010/main" val="4207146100"/>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depositphotos_2213094-stock-illustration-air-background-with-soap-bub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08" y="0"/>
            <a:ext cx="9444038" cy="6886576"/>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3"/>
          <p:cNvSpPr>
            <a:spLocks noGrp="1"/>
          </p:cNvSpPr>
          <p:nvPr>
            <p:ph type="title"/>
          </p:nvPr>
        </p:nvSpPr>
        <p:spPr>
          <a:xfrm>
            <a:off x="457200" y="274638"/>
            <a:ext cx="8229600" cy="1894968"/>
          </a:xfrm>
        </p:spPr>
        <p:txBody>
          <a:bodyPr>
            <a:normAutofit fontScale="90000"/>
          </a:bodyPr>
          <a:lstStyle/>
          <a:p>
            <a:r>
              <a:rPr lang="ru-RU" b="1" dirty="0">
                <a:solidFill>
                  <a:srgbClr val="FF0000"/>
                </a:solidFill>
              </a:rPr>
              <a:t>Организация экспериментальной деятельности-</a:t>
            </a:r>
            <a:br>
              <a:rPr lang="ru-RU" b="1" dirty="0">
                <a:solidFill>
                  <a:srgbClr val="FF0000"/>
                </a:solidFill>
              </a:rPr>
            </a:br>
            <a:r>
              <a:rPr lang="ru-RU" b="1" dirty="0">
                <a:solidFill>
                  <a:srgbClr val="FF0000"/>
                </a:solidFill>
              </a:rPr>
              <a:t>2 половина дня</a:t>
            </a:r>
            <a:br>
              <a:rPr lang="ru-RU" b="1" dirty="0">
                <a:solidFill>
                  <a:srgbClr val="FF0000"/>
                </a:solidFill>
              </a:rPr>
            </a:br>
            <a:endParaRPr lang="ru-RU" b="1" dirty="0">
              <a:solidFill>
                <a:srgbClr val="FF0000"/>
              </a:solidFill>
            </a:endParaRPr>
          </a:p>
        </p:txBody>
      </p:sp>
      <p:pic>
        <p:nvPicPr>
          <p:cNvPr id="2" name="Рисунок 1">
            <a:extLst>
              <a:ext uri="{FF2B5EF4-FFF2-40B4-BE49-F238E27FC236}">
                <a16:creationId xmlns:a16="http://schemas.microsoft.com/office/drawing/2014/main" id="{F44C8648-FD8B-4042-8947-2BFAFF797AD9}"/>
              </a:ext>
            </a:extLst>
          </p:cNvPr>
          <p:cNvPicPr>
            <a:picLocks noChangeAspect="1"/>
          </p:cNvPicPr>
          <p:nvPr/>
        </p:nvPicPr>
        <p:blipFill>
          <a:blip r:embed="rId3"/>
          <a:stretch>
            <a:fillRect/>
          </a:stretch>
        </p:blipFill>
        <p:spPr>
          <a:xfrm>
            <a:off x="-229562" y="6134608"/>
            <a:ext cx="2420322" cy="737680"/>
          </a:xfrm>
          <a:prstGeom prst="rect">
            <a:avLst/>
          </a:prstGeom>
        </p:spPr>
      </p:pic>
      <p:pic>
        <p:nvPicPr>
          <p:cNvPr id="5" name="Рисунок 4">
            <a:extLst>
              <a:ext uri="{FF2B5EF4-FFF2-40B4-BE49-F238E27FC236}">
                <a16:creationId xmlns:a16="http://schemas.microsoft.com/office/drawing/2014/main" id="{1AEA1886-158F-4CD9-8119-F32C2EB5CCAF}"/>
              </a:ext>
            </a:extLst>
          </p:cNvPr>
          <p:cNvPicPr>
            <a:picLocks noChangeAspect="1"/>
          </p:cNvPicPr>
          <p:nvPr/>
        </p:nvPicPr>
        <p:blipFill>
          <a:blip r:embed="rId4"/>
          <a:stretch>
            <a:fillRect/>
          </a:stretch>
        </p:blipFill>
        <p:spPr>
          <a:xfrm>
            <a:off x="8375837" y="68830"/>
            <a:ext cx="768163" cy="1554615"/>
          </a:xfrm>
          <a:prstGeom prst="rect">
            <a:avLst/>
          </a:prstGeom>
        </p:spPr>
      </p:pic>
      <p:pic>
        <p:nvPicPr>
          <p:cNvPr id="8" name="Объект 7">
            <a:extLst>
              <a:ext uri="{FF2B5EF4-FFF2-40B4-BE49-F238E27FC236}">
                <a16:creationId xmlns:a16="http://schemas.microsoft.com/office/drawing/2014/main" id="{620F3992-86F0-B402-6D8C-BB7F57F0CA4C}"/>
              </a:ext>
            </a:extLst>
          </p:cNvPr>
          <p:cNvPicPr>
            <a:picLocks noGrp="1" noChangeAspect="1"/>
          </p:cNvPicPr>
          <p:nvPr>
            <p:ph sz="half" idx="1"/>
          </p:nvPr>
        </p:nvPicPr>
        <p:blipFill>
          <a:blip r:embed="rId5"/>
          <a:stretch>
            <a:fillRect/>
          </a:stretch>
        </p:blipFill>
        <p:spPr>
          <a:xfrm>
            <a:off x="24550" y="2060848"/>
            <a:ext cx="4038600" cy="3028950"/>
          </a:xfrm>
          <a:prstGeom prst="rect">
            <a:avLst/>
          </a:prstGeom>
        </p:spPr>
      </p:pic>
      <p:pic>
        <p:nvPicPr>
          <p:cNvPr id="9" name="Рисунок 8">
            <a:extLst>
              <a:ext uri="{FF2B5EF4-FFF2-40B4-BE49-F238E27FC236}">
                <a16:creationId xmlns:a16="http://schemas.microsoft.com/office/drawing/2014/main" id="{222E4656-496F-A701-A4C6-24F9D5FC2FD3}"/>
              </a:ext>
            </a:extLst>
          </p:cNvPr>
          <p:cNvPicPr>
            <a:picLocks noChangeAspect="1"/>
          </p:cNvPicPr>
          <p:nvPr/>
        </p:nvPicPr>
        <p:blipFill rotWithShape="1">
          <a:blip r:embed="rId6"/>
          <a:srcRect l="432" t="15819" r="-432" b="-58"/>
          <a:stretch/>
        </p:blipFill>
        <p:spPr>
          <a:xfrm>
            <a:off x="5172748" y="2022498"/>
            <a:ext cx="3565418" cy="3998790"/>
          </a:xfrm>
          <a:prstGeom prst="rect">
            <a:avLst/>
          </a:prstGeom>
        </p:spPr>
      </p:pic>
      <p:pic>
        <p:nvPicPr>
          <p:cNvPr id="3" name="Рисунок 2">
            <a:extLst>
              <a:ext uri="{FF2B5EF4-FFF2-40B4-BE49-F238E27FC236}">
                <a16:creationId xmlns:a16="http://schemas.microsoft.com/office/drawing/2014/main" id="{938FF647-8170-471E-893D-EB0D932C4C4A}"/>
              </a:ext>
            </a:extLst>
          </p:cNvPr>
          <p:cNvPicPr>
            <a:picLocks noChangeAspect="1"/>
          </p:cNvPicPr>
          <p:nvPr/>
        </p:nvPicPr>
        <p:blipFill>
          <a:blip r:embed="rId7"/>
          <a:stretch>
            <a:fillRect/>
          </a:stretch>
        </p:blipFill>
        <p:spPr>
          <a:xfrm>
            <a:off x="3057737" y="4021893"/>
            <a:ext cx="2115011" cy="2816224"/>
          </a:xfrm>
          <a:prstGeom prst="rect">
            <a:avLst/>
          </a:prstGeom>
        </p:spPr>
      </p:pic>
    </p:spTree>
    <p:extLst>
      <p:ext uri="{BB962C8B-B14F-4D97-AF65-F5344CB8AC3E}">
        <p14:creationId xmlns:p14="http://schemas.microsoft.com/office/powerpoint/2010/main" val="3286672184"/>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8342</TotalTime>
  <Words>174</Words>
  <Application>Microsoft Office PowerPoint</Application>
  <PresentationFormat>Экран (4:3)</PresentationFormat>
  <Paragraphs>40</Paragraphs>
  <Slides>19</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Calibri</vt:lpstr>
      <vt:lpstr>Times New Roman</vt:lpstr>
      <vt:lpstr>Verdana</vt:lpstr>
      <vt:lpstr>Wingdings 2</vt:lpstr>
      <vt:lpstr>Тема Office</vt:lpstr>
      <vt:lpstr>Муниципальное бюджетное дошкольное образовательное учреждение  «Детский сад «Аленушка» с. Чистенькое»  Симферопольского района Республики Крым      </vt:lpstr>
      <vt:lpstr>Учиться должно быть интересно!</vt:lpstr>
      <vt:lpstr>Расскажи – и я забуду, покажи – и я запомню, дай попробовать – и я пойму.            </vt:lpstr>
      <vt:lpstr>Тема проекта</vt:lpstr>
      <vt:lpstr>Цель опытно-экспериментальной деятельности</vt:lpstr>
      <vt:lpstr>Лаборатория  STEM- образования</vt:lpstr>
      <vt:lpstr>Экспериментирование</vt:lpstr>
      <vt:lpstr>Журнал наблюдений </vt:lpstr>
      <vt:lpstr>Организация экспериментальной деятельности- 2 половина дня </vt:lpstr>
      <vt:lpstr> ВОДА</vt:lpstr>
      <vt:lpstr> Почва  </vt:lpstr>
      <vt:lpstr>Соль + мел= сухой аквариум</vt:lpstr>
      <vt:lpstr>Выращивание кристаллов</vt:lpstr>
      <vt:lpstr> Магнит </vt:lpstr>
      <vt:lpstr>Воздух</vt:lpstr>
      <vt:lpstr>Выращивание фасоли</vt:lpstr>
      <vt:lpstr>Движение воды  питание растений</vt:lpstr>
      <vt:lpstr>Самостоятельная деятельность в уголке экспериментирования</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«Детский сад «Аленушка» с. Чистенькое» Симферопольского района Республики Крым (МБДОУ «Детский сад «Аленушка» с. Чистенькое») ИНН 9109010042 КПП 9109019001 ОГРН 1159102026686 ОКПО 00831149 297570, Россия, Республика Крым, Симферопольский район, с. Чистенькое, Севастопольское шоссе, дом 12</dc:title>
  <dc:creator>admin</dc:creator>
  <cp:lastModifiedBy>Eva</cp:lastModifiedBy>
  <cp:revision>65</cp:revision>
  <dcterms:created xsi:type="dcterms:W3CDTF">2018-12-17T19:45:42Z</dcterms:created>
  <dcterms:modified xsi:type="dcterms:W3CDTF">2023-10-30T07:06:51Z</dcterms:modified>
</cp:coreProperties>
</file>