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3" r:id="rId12"/>
    <p:sldId id="272" r:id="rId13"/>
    <p:sldId id="275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D0B77-20AE-4BC8-899D-D64069713318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ABE1D-A3B0-44EE-BE97-402951DBF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64D18-D2D2-41BE-8421-D8A2ED4C676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55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21461" y="1701165"/>
            <a:ext cx="324373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50644" y="1797496"/>
            <a:ext cx="365950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71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71BB"/>
                </a:solidFill>
                <a:latin typeface="Microsoft Sans Serif"/>
                <a:cs typeface="Microsoft Sans Serif"/>
              </a:defRPr>
            </a:lvl1pPr>
          </a:lstStyle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C829D65-F696-43C0-BE03-7D65C6C17936}"/>
              </a:ext>
            </a:extLst>
          </p:cNvPr>
          <p:cNvGrpSpPr/>
          <p:nvPr/>
        </p:nvGrpSpPr>
        <p:grpSpPr>
          <a:xfrm>
            <a:off x="-1229" y="28491"/>
            <a:ext cx="7630065" cy="6851632"/>
            <a:chOff x="190205" y="-7159"/>
            <a:chExt cx="7239225" cy="5112381"/>
          </a:xfrm>
          <a:solidFill>
            <a:srgbClr val="0066CC"/>
          </a:solidFill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3B5FE1E5-525D-4365-8EB4-032963E1122D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grpFill/>
          </p:spPr>
        </p:sp>
      </p:grpSp>
      <p:sp>
        <p:nvSpPr>
          <p:cNvPr id="20" name="TextBox 10">
            <a:extLst>
              <a:ext uri="{FF2B5EF4-FFF2-40B4-BE49-F238E27FC236}">
                <a16:creationId xmlns:a16="http://schemas.microsoft.com/office/drawing/2014/main" id="{6ED1C5D0-E75F-4D80-8312-AAFEA21B233A}"/>
              </a:ext>
            </a:extLst>
          </p:cNvPr>
          <p:cNvSpPr txBox="1"/>
          <p:nvPr/>
        </p:nvSpPr>
        <p:spPr>
          <a:xfrm>
            <a:off x="3813803" y="5156200"/>
            <a:ext cx="3320228" cy="218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680"/>
              </a:lnSpc>
            </a:pPr>
            <a:endParaRPr lang="en-US" sz="1600" spc="18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6930A4C3-44D3-4212-AC44-43DEE766B48A}"/>
              </a:ext>
            </a:extLst>
          </p:cNvPr>
          <p:cNvSpPr txBox="1"/>
          <p:nvPr/>
        </p:nvSpPr>
        <p:spPr>
          <a:xfrm>
            <a:off x="190500" y="2528134"/>
            <a:ext cx="7239000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endParaRPr lang="en-US" sz="3500" b="1" dirty="0">
              <a:solidFill>
                <a:srgbClr val="FFFFFF"/>
              </a:solidFill>
              <a:latin typeface="Montserrat Classic Bold" panose="020B060402020202020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BFE1C5-FD84-45C7-9F67-156ABFA8E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490" y="127001"/>
            <a:ext cx="755089" cy="109768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5536" y="2828836"/>
            <a:ext cx="7200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«Нормативно-правовые и организационно-методические аспекты процедуры аттестации педагогических работников Республики Крым» </a:t>
            </a:r>
          </a:p>
          <a:p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 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</a:rPr>
              <a:t>2022 г.</a:t>
            </a:r>
          </a:p>
          <a:p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67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Изменения в нормативной базе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8388424" y="764704"/>
            <a:ext cx="637075" cy="8112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0924" t="3355" r="22689" b="6071"/>
          <a:stretch>
            <a:fillRect/>
          </a:stretch>
        </p:blipFill>
        <p:spPr bwMode="auto">
          <a:xfrm>
            <a:off x="179512" y="1484784"/>
            <a:ext cx="532859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940152" y="1628800"/>
            <a:ext cx="2736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 Форме 1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Экспертно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заключени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уровне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профессиональной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педагогического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работника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образовательного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latin typeface="Times New Roman" pitchFamily="18" charset="0"/>
                <a:cs typeface="Times New Roman" pitchFamily="18" charset="0"/>
              </a:rPr>
              <a:t>учреждения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строки 3.1, 3.2 раздела 3 считать утратившими силу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43759" y="6471310"/>
            <a:ext cx="103823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0071BB"/>
                </a:solidFill>
                <a:latin typeface="Microsoft Sans Serif"/>
                <a:cs typeface="Microsoft Sans Serif"/>
              </a:rPr>
              <a:t>3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2869" y="119536"/>
            <a:ext cx="5735003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120" dirty="0">
                <a:solidFill>
                  <a:srgbClr val="0071BB"/>
                </a:solidFill>
              </a:rPr>
              <a:t>ДЕЙСТВУЮЩАЯ</a:t>
            </a:r>
            <a:r>
              <a:rPr sz="2800" spc="270" dirty="0">
                <a:solidFill>
                  <a:srgbClr val="0071BB"/>
                </a:solidFill>
              </a:rPr>
              <a:t> </a:t>
            </a:r>
            <a:r>
              <a:rPr sz="2800" spc="110" dirty="0">
                <a:solidFill>
                  <a:srgbClr val="0071BB"/>
                </a:solidFill>
              </a:rPr>
              <a:t>МОДЕЛЬ</a:t>
            </a:r>
            <a:r>
              <a:rPr sz="2800" spc="245" dirty="0">
                <a:solidFill>
                  <a:srgbClr val="0071BB"/>
                </a:solidFill>
              </a:rPr>
              <a:t> </a:t>
            </a:r>
            <a:r>
              <a:rPr sz="2800" spc="114" dirty="0">
                <a:solidFill>
                  <a:srgbClr val="0071BB"/>
                </a:solidFill>
              </a:rPr>
              <a:t>АТТЕСТАЦИИ</a:t>
            </a:r>
            <a:endParaRPr sz="28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622" y="3145282"/>
            <a:ext cx="4111371" cy="170560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825" y="1922370"/>
            <a:ext cx="472231" cy="91623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58088" y="4541901"/>
            <a:ext cx="166782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Соответствие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должности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86509" y="3883152"/>
            <a:ext cx="1590199" cy="521937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3825">
              <a:lnSpc>
                <a:spcPct val="100000"/>
              </a:lnSpc>
              <a:spcBef>
                <a:spcPts val="229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Первая кв.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категория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1521" y="1052736"/>
            <a:ext cx="4211856" cy="3867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9156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71BB"/>
                </a:solidFill>
                <a:latin typeface="Arial"/>
                <a:cs typeface="Arial"/>
              </a:rPr>
              <a:t>ГОРИЗОНТАЛЬНЫЙ </a:t>
            </a: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РОСТ </a:t>
            </a:r>
            <a:r>
              <a:rPr sz="1800" b="1" spc="-5" dirty="0">
                <a:solidFill>
                  <a:srgbClr val="0071BB"/>
                </a:solidFill>
                <a:latin typeface="Arial"/>
                <a:cs typeface="Arial"/>
              </a:rPr>
              <a:t>ПЕДАГОГА </a:t>
            </a:r>
            <a:r>
              <a:rPr sz="1800" b="1" spc="-49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В</a:t>
            </a:r>
            <a:r>
              <a:rPr sz="1800" b="1" spc="-1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ПРОФЕССИИ</a:t>
            </a:r>
            <a:endParaRPr sz="1800" dirty="0">
              <a:latin typeface="Arial"/>
              <a:cs typeface="Arial"/>
            </a:endParaRPr>
          </a:p>
          <a:p>
            <a:pPr marL="869950">
              <a:lnSpc>
                <a:spcPct val="100000"/>
              </a:lnSpc>
              <a:spcBef>
                <a:spcPts val="1735"/>
              </a:spcBef>
            </a:pP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Приказ</a:t>
            </a:r>
            <a:r>
              <a:rPr sz="1600" b="1" spc="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от</a:t>
            </a:r>
            <a:r>
              <a:rPr sz="1600" b="1" spc="1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7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апреля</a:t>
            </a:r>
            <a:r>
              <a:rPr sz="1600" b="1" spc="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2014</a:t>
            </a:r>
            <a:r>
              <a:rPr sz="1600" b="1" spc="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г.</a:t>
            </a:r>
            <a:r>
              <a:rPr sz="1600" b="1" spc="1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№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276</a:t>
            </a:r>
            <a:endParaRPr sz="1600" dirty="0">
              <a:latin typeface="Arial"/>
              <a:cs typeface="Arial"/>
            </a:endParaRPr>
          </a:p>
          <a:p>
            <a:pPr marL="880744" marR="324485">
              <a:lnSpc>
                <a:spcPct val="100000"/>
              </a:lnSpc>
              <a:spcBef>
                <a:spcPts val="685"/>
              </a:spcBef>
            </a:pPr>
            <a:r>
              <a:rPr sz="1400" spc="-5" dirty="0">
                <a:latin typeface="Microsoft Sans Serif"/>
                <a:cs typeface="Microsoft Sans Serif"/>
              </a:rPr>
              <a:t>«Об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утверждении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порядка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проведения аттестации </a:t>
            </a:r>
            <a:r>
              <a:rPr sz="1400" spc="-36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педагогических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работников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организаций,</a:t>
            </a:r>
            <a:endParaRPr sz="1400" dirty="0">
              <a:latin typeface="Microsoft Sans Serif"/>
              <a:cs typeface="Microsoft Sans Serif"/>
            </a:endParaRPr>
          </a:p>
          <a:p>
            <a:pPr marL="880744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осуществляющих</a:t>
            </a:r>
            <a:r>
              <a:rPr sz="1400" spc="-10" dirty="0">
                <a:latin typeface="Microsoft Sans Serif"/>
                <a:cs typeface="Microsoft Sans Serif"/>
              </a:rPr>
              <a:t> образовательную</a:t>
            </a:r>
            <a:r>
              <a:rPr sz="1400" spc="-5" dirty="0">
                <a:latin typeface="Microsoft Sans Serif"/>
                <a:cs typeface="Microsoft Sans Serif"/>
              </a:rPr>
              <a:t> деятельность»</a:t>
            </a:r>
            <a:endParaRPr sz="1400" dirty="0">
              <a:latin typeface="Microsoft Sans Serif"/>
              <a:cs typeface="Microsoft Sans Serif"/>
            </a:endParaRPr>
          </a:p>
          <a:p>
            <a:pPr marL="40005">
              <a:lnSpc>
                <a:spcPct val="100000"/>
              </a:lnSpc>
              <a:spcBef>
                <a:spcPts val="765"/>
              </a:spcBef>
            </a:pP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А</a:t>
            </a:r>
            <a:r>
              <a:rPr sz="1800" b="1" spc="-2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71BB"/>
                </a:solidFill>
                <a:latin typeface="Arial"/>
                <a:cs typeface="Arial"/>
              </a:rPr>
              <a:t>что</a:t>
            </a:r>
            <a:r>
              <a:rPr sz="1800" b="1" spc="2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71BB"/>
                </a:solidFill>
                <a:latin typeface="Arial"/>
                <a:cs typeface="Arial"/>
              </a:rPr>
              <a:t>дальше?</a:t>
            </a:r>
            <a:endParaRPr sz="1800" dirty="0">
              <a:latin typeface="Arial"/>
              <a:cs typeface="Arial"/>
            </a:endParaRPr>
          </a:p>
          <a:p>
            <a:pPr marL="3468370">
              <a:lnSpc>
                <a:spcPct val="100000"/>
              </a:lnSpc>
              <a:spcBef>
                <a:spcPts val="670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Высшая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кв.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категория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9512" y="5113783"/>
            <a:ext cx="4324765" cy="1504899"/>
          </a:xfrm>
          <a:prstGeom prst="rect">
            <a:avLst/>
          </a:prstGeom>
          <a:ln w="28955">
            <a:solidFill>
              <a:srgbClr val="0071BB"/>
            </a:solidFill>
          </a:ln>
        </p:spPr>
        <p:txBody>
          <a:bodyPr vert="horz" wrap="square" lIns="0" tIns="10350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815"/>
              </a:spcBef>
            </a:pPr>
            <a:r>
              <a:rPr sz="1600" b="1" spc="-15" dirty="0">
                <a:solidFill>
                  <a:srgbClr val="001F5F"/>
                </a:solidFill>
                <a:latin typeface="Arial"/>
                <a:cs typeface="Arial"/>
              </a:rPr>
              <a:t>СТАТУС</a:t>
            </a:r>
            <a:r>
              <a:rPr sz="1600" b="1" spc="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Arial"/>
                <a:cs typeface="Arial"/>
              </a:rPr>
              <a:t>ОЧЕНЬ</a:t>
            </a:r>
            <a:r>
              <a:rPr sz="16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Arial"/>
                <a:cs typeface="Arial"/>
              </a:rPr>
              <a:t>ХОРОШЕГО</a:t>
            </a:r>
            <a:r>
              <a:rPr sz="1600" b="1" spc="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Arial"/>
                <a:cs typeface="Arial"/>
              </a:rPr>
              <a:t>ПЕДАГОГА</a:t>
            </a:r>
            <a:endParaRPr sz="1600" dirty="0">
              <a:latin typeface="Arial"/>
              <a:cs typeface="Arial"/>
            </a:endParaRPr>
          </a:p>
          <a:p>
            <a:pPr marL="377190" indent="-287020">
              <a:lnSpc>
                <a:spcPct val="100000"/>
              </a:lnSpc>
              <a:spcBef>
                <a:spcPts val="595"/>
              </a:spcBef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стабильные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положительные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результаты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обучающихся</a:t>
            </a:r>
            <a:endParaRPr sz="1400" dirty="0">
              <a:latin typeface="Microsoft Sans Serif"/>
              <a:cs typeface="Microsoft Sans Serif"/>
            </a:endParaRPr>
          </a:p>
          <a:p>
            <a:pPr marL="377190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400" spc="-20" dirty="0">
                <a:latin typeface="Microsoft Sans Serif"/>
                <a:cs typeface="Microsoft Sans Serif"/>
              </a:rPr>
              <a:t>вклад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повышение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качества </a:t>
            </a:r>
            <a:r>
              <a:rPr sz="1400" spc="-10" dirty="0">
                <a:latin typeface="Microsoft Sans Serif"/>
                <a:cs typeface="Microsoft Sans Serif"/>
              </a:rPr>
              <a:t>образования</a:t>
            </a:r>
            <a:endParaRPr sz="1400" dirty="0">
              <a:latin typeface="Microsoft Sans Serif"/>
              <a:cs typeface="Microsoft Sans Serif"/>
            </a:endParaRPr>
          </a:p>
          <a:p>
            <a:pPr marL="377190" indent="-287020">
              <a:lnSpc>
                <a:spcPct val="100000"/>
              </a:lnSpc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участие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работе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методических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объединений</a:t>
            </a:r>
            <a:endParaRPr sz="1400" dirty="0">
              <a:latin typeface="Microsoft Sans Serif"/>
              <a:cs typeface="Microsoft Sans Serif"/>
            </a:endParaRPr>
          </a:p>
          <a:p>
            <a:pPr marL="377190" indent="-287020">
              <a:lnSpc>
                <a:spcPct val="100000"/>
              </a:lnSpc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400" spc="-5" dirty="0">
                <a:latin typeface="Microsoft Sans Serif"/>
                <a:cs typeface="Microsoft Sans Serif"/>
              </a:rPr>
              <a:t>участие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1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профессиональных</a:t>
            </a:r>
            <a:r>
              <a:rPr sz="1400" spc="-25" dirty="0">
                <a:latin typeface="Microsoft Sans Serif"/>
                <a:cs typeface="Microsoft Sans Serif"/>
              </a:rPr>
              <a:t> конкурсах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80013" y="1126997"/>
            <a:ext cx="0" cy="5598160"/>
          </a:xfrm>
          <a:custGeom>
            <a:avLst/>
            <a:gdLst/>
            <a:ahLst/>
            <a:cxnLst/>
            <a:rect l="l" t="t" r="r" b="b"/>
            <a:pathLst>
              <a:path h="5598159">
                <a:moveTo>
                  <a:pt x="0" y="0"/>
                </a:moveTo>
                <a:lnTo>
                  <a:pt x="0" y="5597550"/>
                </a:lnTo>
              </a:path>
            </a:pathLst>
          </a:custGeom>
          <a:ln w="28956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847749" y="1088212"/>
            <a:ext cx="411673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МЕТОДИСТ</a:t>
            </a:r>
            <a:r>
              <a:rPr sz="1800" b="1" spc="-3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И</a:t>
            </a:r>
            <a:r>
              <a:rPr sz="1800" b="1" spc="-3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71BB"/>
                </a:solidFill>
                <a:latin typeface="Arial"/>
                <a:cs typeface="Arial"/>
              </a:rPr>
              <a:t>НАСТАВНИК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В</a:t>
            </a:r>
            <a:r>
              <a:rPr sz="1800" b="1" spc="-3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71BB"/>
                </a:solidFill>
                <a:latin typeface="Arial"/>
                <a:cs typeface="Arial"/>
              </a:rPr>
              <a:t>ШКОЛЕ</a:t>
            </a:r>
            <a:r>
              <a:rPr sz="1800" b="1" spc="-4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71BB"/>
                </a:solidFill>
                <a:latin typeface="Arial"/>
                <a:cs typeface="Arial"/>
              </a:rPr>
              <a:t>СЕГОДНЯ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838318" y="1700808"/>
            <a:ext cx="3930015" cy="288541"/>
          </a:xfrm>
          <a:prstGeom prst="rect">
            <a:avLst/>
          </a:prstGeom>
          <a:solidFill>
            <a:srgbClr val="0071BB"/>
          </a:solidFill>
        </p:spPr>
        <p:txBody>
          <a:bodyPr vert="horz" wrap="square" lIns="0" tIns="419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33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ОПЫТНЫЙ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ПЕДАГОГ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97564" y="2060848"/>
            <a:ext cx="1892141" cy="1860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83185" indent="-28702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5" dirty="0">
                <a:latin typeface="Microsoft Sans Serif"/>
                <a:cs typeface="Microsoft Sans Serif"/>
              </a:rPr>
              <a:t>Оказывает</a:t>
            </a:r>
            <a:r>
              <a:rPr sz="1200" spc="-75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методическую </a:t>
            </a:r>
            <a:r>
              <a:rPr sz="1200" spc="-35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поддержку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педагогам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54927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5" dirty="0">
                <a:latin typeface="Microsoft Sans Serif"/>
                <a:cs typeface="Microsoft Sans Serif"/>
              </a:rPr>
              <a:t>По</a:t>
            </a:r>
            <a:r>
              <a:rPr sz="1200" spc="-25" dirty="0">
                <a:latin typeface="Microsoft Sans Serif"/>
                <a:cs typeface="Microsoft Sans Serif"/>
              </a:rPr>
              <a:t>м</a:t>
            </a:r>
            <a:r>
              <a:rPr sz="1200" spc="-10" dirty="0">
                <a:latin typeface="Microsoft Sans Serif"/>
                <a:cs typeface="Microsoft Sans Serif"/>
              </a:rPr>
              <a:t>огае</a:t>
            </a:r>
            <a:r>
              <a:rPr sz="1200" spc="-5" dirty="0">
                <a:latin typeface="Microsoft Sans Serif"/>
                <a:cs typeface="Microsoft Sans Serif"/>
              </a:rPr>
              <a:t>т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у</a:t>
            </a:r>
            <a:r>
              <a:rPr sz="1200" dirty="0">
                <a:latin typeface="Microsoft Sans Serif"/>
                <a:cs typeface="Microsoft Sans Serif"/>
              </a:rPr>
              <a:t>ст</a:t>
            </a:r>
            <a:r>
              <a:rPr sz="1200" spc="-5" dirty="0">
                <a:latin typeface="Microsoft Sans Serif"/>
                <a:cs typeface="Microsoft Sans Serif"/>
              </a:rPr>
              <a:t>ранять  </a:t>
            </a:r>
            <a:r>
              <a:rPr sz="1200" spc="-15" dirty="0">
                <a:latin typeface="Microsoft Sans Serif"/>
                <a:cs typeface="Microsoft Sans Serif"/>
              </a:rPr>
              <a:t>методические </a:t>
            </a:r>
            <a:r>
              <a:rPr sz="1200" spc="-10" dirty="0">
                <a:latin typeface="Microsoft Sans Serif"/>
                <a:cs typeface="Microsoft Sans Serif"/>
              </a:rPr>
              <a:t> затруднения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dirty="0">
                <a:latin typeface="Microsoft Sans Serif"/>
                <a:cs typeface="Microsoft Sans Serif"/>
              </a:rPr>
              <a:t>Посещает </a:t>
            </a:r>
            <a:r>
              <a:rPr sz="1200" spc="-25" dirty="0">
                <a:latin typeface="Microsoft Sans Serif"/>
                <a:cs typeface="Microsoft Sans Serif"/>
              </a:rPr>
              <a:t>уроки, </a:t>
            </a:r>
            <a:r>
              <a:rPr sz="1200" spc="-15" dirty="0">
                <a:latin typeface="Microsoft Sans Serif"/>
                <a:cs typeface="Microsoft Sans Serif"/>
              </a:rPr>
              <a:t>помогает </a:t>
            </a:r>
            <a:r>
              <a:rPr sz="1200" spc="-360" dirty="0">
                <a:latin typeface="Microsoft Sans Serif"/>
                <a:cs typeface="Microsoft Sans Serif"/>
              </a:rPr>
              <a:t> </a:t>
            </a:r>
            <a:r>
              <a:rPr sz="1200" spc="-5" dirty="0">
                <a:latin typeface="Microsoft Sans Serif"/>
                <a:cs typeface="Microsoft Sans Serif"/>
              </a:rPr>
              <a:t>планировать учебные 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занятия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46189" y="1988840"/>
            <a:ext cx="2050733" cy="204479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419100" indent="-28702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С</a:t>
            </a:r>
            <a:r>
              <a:rPr sz="1200" spc="-15" dirty="0">
                <a:latin typeface="Microsoft Sans Serif"/>
                <a:cs typeface="Microsoft Sans Serif"/>
              </a:rPr>
              <a:t>о</a:t>
            </a:r>
            <a:r>
              <a:rPr sz="1200" spc="-20" dirty="0">
                <a:latin typeface="Microsoft Sans Serif"/>
                <a:cs typeface="Microsoft Sans Serif"/>
              </a:rPr>
              <a:t>п</a:t>
            </a:r>
            <a:r>
              <a:rPr sz="1200" spc="-15" dirty="0">
                <a:latin typeface="Microsoft Sans Serif"/>
                <a:cs typeface="Microsoft Sans Serif"/>
              </a:rPr>
              <a:t>рово</a:t>
            </a:r>
            <a:r>
              <a:rPr sz="1200" spc="-25" dirty="0">
                <a:latin typeface="Microsoft Sans Serif"/>
                <a:cs typeface="Microsoft Sans Serif"/>
              </a:rPr>
              <a:t>ж</a:t>
            </a:r>
            <a:r>
              <a:rPr sz="1200" spc="-5" dirty="0">
                <a:latin typeface="Microsoft Sans Serif"/>
                <a:cs typeface="Microsoft Sans Serif"/>
              </a:rPr>
              <a:t>дае</a:t>
            </a:r>
            <a:r>
              <a:rPr sz="1200" dirty="0">
                <a:latin typeface="Microsoft Sans Serif"/>
                <a:cs typeface="Microsoft Sans Serif"/>
              </a:rPr>
              <a:t>т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40" dirty="0">
                <a:latin typeface="Microsoft Sans Serif"/>
                <a:cs typeface="Microsoft Sans Serif"/>
              </a:rPr>
              <a:t>м</a:t>
            </a:r>
            <a:r>
              <a:rPr sz="1200" dirty="0">
                <a:latin typeface="Microsoft Sans Serif"/>
                <a:cs typeface="Microsoft Sans Serif"/>
              </a:rPr>
              <a:t>оло</a:t>
            </a:r>
            <a:r>
              <a:rPr sz="1200" spc="-5" dirty="0">
                <a:latin typeface="Microsoft Sans Serif"/>
                <a:cs typeface="Microsoft Sans Serif"/>
              </a:rPr>
              <a:t>д</a:t>
            </a:r>
            <a:r>
              <a:rPr sz="1200" dirty="0">
                <a:latin typeface="Microsoft Sans Serif"/>
                <a:cs typeface="Microsoft Sans Serif"/>
              </a:rPr>
              <a:t>ых  </a:t>
            </a:r>
            <a:r>
              <a:rPr sz="1200" spc="-5" dirty="0">
                <a:latin typeface="Microsoft Sans Serif"/>
                <a:cs typeface="Microsoft Sans Serif"/>
              </a:rPr>
              <a:t>учителей</a:t>
            </a:r>
            <a:endParaRPr sz="12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Помогает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закрепиться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</a:t>
            </a:r>
          </a:p>
          <a:p>
            <a:pPr marL="299085">
              <a:lnSpc>
                <a:spcPct val="100000"/>
              </a:lnSpc>
            </a:pPr>
            <a:r>
              <a:rPr sz="1200" spc="-5" dirty="0">
                <a:latin typeface="Microsoft Sans Serif"/>
                <a:cs typeface="Microsoft Sans Serif"/>
              </a:rPr>
              <a:t>профессии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Помогает </a:t>
            </a:r>
            <a:r>
              <a:rPr sz="1200" spc="-15" dirty="0">
                <a:latin typeface="Microsoft Sans Serif"/>
                <a:cs typeface="Microsoft Sans Serif"/>
              </a:rPr>
              <a:t>молодому </a:t>
            </a:r>
            <a:r>
              <a:rPr sz="1200" spc="-5" dirty="0">
                <a:latin typeface="Microsoft Sans Serif"/>
                <a:cs typeface="Microsoft Sans Serif"/>
              </a:rPr>
              <a:t>учителю </a:t>
            </a:r>
            <a:r>
              <a:rPr sz="1200" spc="-36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п</a:t>
            </a:r>
            <a:r>
              <a:rPr sz="1200" spc="-10" dirty="0">
                <a:latin typeface="Microsoft Sans Serif"/>
                <a:cs typeface="Microsoft Sans Serif"/>
              </a:rPr>
              <a:t>одго</a:t>
            </a:r>
            <a:r>
              <a:rPr sz="1200" spc="-5" dirty="0">
                <a:latin typeface="Microsoft Sans Serif"/>
                <a:cs typeface="Microsoft Sans Serif"/>
              </a:rPr>
              <a:t>тов</a:t>
            </a:r>
            <a:r>
              <a:rPr sz="1200" spc="-10" dirty="0">
                <a:latin typeface="Microsoft Sans Serif"/>
                <a:cs typeface="Microsoft Sans Serif"/>
              </a:rPr>
              <a:t>и</a:t>
            </a:r>
            <a:r>
              <a:rPr sz="1200" dirty="0">
                <a:latin typeface="Microsoft Sans Serif"/>
                <a:cs typeface="Microsoft Sans Serif"/>
              </a:rPr>
              <a:t>ть</a:t>
            </a:r>
            <a:r>
              <a:rPr sz="1200" spc="5" dirty="0">
                <a:latin typeface="Microsoft Sans Serif"/>
                <a:cs typeface="Microsoft Sans Serif"/>
              </a:rPr>
              <a:t>с</a:t>
            </a:r>
            <a:r>
              <a:rPr sz="1200" dirty="0">
                <a:latin typeface="Microsoft Sans Serif"/>
                <a:cs typeface="Microsoft Sans Serif"/>
              </a:rPr>
              <a:t>я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spc="-90" dirty="0">
                <a:latin typeface="Microsoft Sans Serif"/>
                <a:cs typeface="Microsoft Sans Serif"/>
              </a:rPr>
              <a:t>к</a:t>
            </a:r>
            <a:r>
              <a:rPr sz="1200" spc="10" dirty="0">
                <a:latin typeface="Microsoft Sans Serif"/>
                <a:cs typeface="Microsoft Sans Serif"/>
              </a:rPr>
              <a:t> </a:t>
            </a:r>
            <a:r>
              <a:rPr sz="1200" spc="-5" dirty="0">
                <a:latin typeface="Microsoft Sans Serif"/>
                <a:cs typeface="Microsoft Sans Serif"/>
              </a:rPr>
              <a:t>а</a:t>
            </a:r>
            <a:r>
              <a:rPr sz="1200" dirty="0">
                <a:latin typeface="Microsoft Sans Serif"/>
                <a:cs typeface="Microsoft Sans Serif"/>
              </a:rPr>
              <a:t>тт</a:t>
            </a:r>
            <a:r>
              <a:rPr sz="1200" spc="-5" dirty="0">
                <a:latin typeface="Microsoft Sans Serif"/>
                <a:cs typeface="Microsoft Sans Serif"/>
              </a:rPr>
              <a:t>е</a:t>
            </a:r>
            <a:r>
              <a:rPr sz="1200" dirty="0">
                <a:latin typeface="Microsoft Sans Serif"/>
                <a:cs typeface="Microsoft Sans Serif"/>
              </a:rPr>
              <a:t>с</a:t>
            </a:r>
            <a:r>
              <a:rPr sz="1200" spc="-10" dirty="0">
                <a:latin typeface="Microsoft Sans Serif"/>
                <a:cs typeface="Microsoft Sans Serif"/>
              </a:rPr>
              <a:t>т</a:t>
            </a:r>
            <a:r>
              <a:rPr sz="1200" spc="-15" dirty="0">
                <a:latin typeface="Microsoft Sans Serif"/>
                <a:cs typeface="Microsoft Sans Serif"/>
              </a:rPr>
              <a:t>а</a:t>
            </a:r>
            <a:r>
              <a:rPr sz="1200" dirty="0">
                <a:latin typeface="Microsoft Sans Serif"/>
                <a:cs typeface="Microsoft Sans Serif"/>
              </a:rPr>
              <a:t>ц</a:t>
            </a:r>
            <a:r>
              <a:rPr sz="1200" spc="-10" dirty="0">
                <a:latin typeface="Microsoft Sans Serif"/>
                <a:cs typeface="Microsoft Sans Serif"/>
              </a:rPr>
              <a:t>и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</a:p>
          <a:p>
            <a:pPr marL="299085" marR="22987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5" dirty="0">
                <a:latin typeface="Microsoft Sans Serif"/>
                <a:cs typeface="Microsoft Sans Serif"/>
              </a:rPr>
              <a:t>Руководит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педагогической </a:t>
            </a:r>
            <a:r>
              <a:rPr sz="1200" spc="-35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практикой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-5" dirty="0">
                <a:latin typeface="Microsoft Sans Serif"/>
                <a:cs typeface="Microsoft Sans Serif"/>
              </a:rPr>
              <a:t>студентов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36604" y="4149080"/>
            <a:ext cx="4127884" cy="963084"/>
          </a:xfrm>
          <a:prstGeom prst="rect">
            <a:avLst/>
          </a:prstGeom>
          <a:ln w="28955">
            <a:solidFill>
              <a:srgbClr val="0071BB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marL="377825" indent="-287020">
              <a:lnSpc>
                <a:spcPct val="100000"/>
              </a:lnSpc>
              <a:spcBef>
                <a:spcPts val="310"/>
              </a:spcBef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200" b="1" spc="-10" dirty="0">
                <a:solidFill>
                  <a:srgbClr val="0071BB"/>
                </a:solidFill>
                <a:latin typeface="Arial"/>
                <a:cs typeface="Arial"/>
              </a:rPr>
              <a:t>Отсутствует</a:t>
            </a:r>
            <a:r>
              <a:rPr sz="1200" b="1" spc="3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0071BB"/>
                </a:solidFill>
                <a:latin typeface="Arial"/>
                <a:cs typeface="Arial"/>
              </a:rPr>
              <a:t>какой-либо</a:t>
            </a:r>
            <a:r>
              <a:rPr sz="1200" b="1" spc="-5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0071BB"/>
                </a:solidFill>
                <a:latin typeface="Arial"/>
                <a:cs typeface="Arial"/>
              </a:rPr>
              <a:t>статус</a:t>
            </a:r>
            <a:endParaRPr sz="1200" dirty="0">
              <a:latin typeface="Arial"/>
              <a:cs typeface="Arial"/>
            </a:endParaRPr>
          </a:p>
          <a:p>
            <a:pPr marL="377825" indent="-287020">
              <a:lnSpc>
                <a:spcPct val="100000"/>
              </a:lnSpc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200" spc="-5" dirty="0">
                <a:latin typeface="Microsoft Sans Serif"/>
                <a:cs typeface="Microsoft Sans Serif"/>
              </a:rPr>
              <a:t>Оплата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30" dirty="0">
                <a:latin typeface="Microsoft Sans Serif"/>
                <a:cs typeface="Microsoft Sans Serif"/>
              </a:rPr>
              <a:t>за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5" dirty="0">
                <a:latin typeface="Microsoft Sans Serif"/>
                <a:cs typeface="Microsoft Sans Serif"/>
              </a:rPr>
              <a:t>эту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важную</a:t>
            </a:r>
            <a:r>
              <a:rPr sz="1200" spc="20" dirty="0">
                <a:latin typeface="Microsoft Sans Serif"/>
                <a:cs typeface="Microsoft Sans Serif"/>
              </a:rPr>
              <a:t> </a:t>
            </a:r>
            <a:r>
              <a:rPr sz="1200" spc="-5" dirty="0">
                <a:latin typeface="Microsoft Sans Serif"/>
                <a:cs typeface="Microsoft Sans Serif"/>
              </a:rPr>
              <a:t>работу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b="1" dirty="0">
                <a:solidFill>
                  <a:srgbClr val="0071BB"/>
                </a:solidFill>
                <a:latin typeface="Arial"/>
                <a:cs typeface="Arial"/>
              </a:rPr>
              <a:t>никак</a:t>
            </a:r>
            <a:r>
              <a:rPr sz="1200" b="1" spc="-3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0071BB"/>
                </a:solidFill>
                <a:latin typeface="Arial"/>
                <a:cs typeface="Arial"/>
              </a:rPr>
              <a:t>не</a:t>
            </a:r>
            <a:endParaRPr sz="1200" dirty="0">
              <a:latin typeface="Arial"/>
              <a:cs typeface="Arial"/>
            </a:endParaRPr>
          </a:p>
          <a:p>
            <a:pPr marL="377825">
              <a:lnSpc>
                <a:spcPct val="100000"/>
              </a:lnSpc>
              <a:spcBef>
                <a:spcPts val="5"/>
              </a:spcBef>
            </a:pPr>
            <a:r>
              <a:rPr sz="1200" b="1" spc="-5" dirty="0">
                <a:solidFill>
                  <a:srgbClr val="0071BB"/>
                </a:solidFill>
                <a:latin typeface="Arial"/>
                <a:cs typeface="Arial"/>
              </a:rPr>
              <a:t>регламентирована</a:t>
            </a:r>
            <a:r>
              <a:rPr sz="1200" spc="-5" dirty="0">
                <a:latin typeface="Microsoft Sans Serif"/>
                <a:cs typeface="Microsoft Sans Serif"/>
              </a:rPr>
              <a:t>,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осуществляется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хаотично</a:t>
            </a:r>
            <a:endParaRPr sz="1200" dirty="0">
              <a:latin typeface="Microsoft Sans Serif"/>
              <a:cs typeface="Microsoft Sans Serif"/>
            </a:endParaRPr>
          </a:p>
          <a:p>
            <a:pPr marL="377825" marR="802005" indent="-287020">
              <a:lnSpc>
                <a:spcPct val="100000"/>
              </a:lnSpc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1200" dirty="0">
                <a:latin typeface="Microsoft Sans Serif"/>
                <a:cs typeface="Microsoft Sans Serif"/>
              </a:rPr>
              <a:t>Этот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5" dirty="0">
                <a:latin typeface="Microsoft Sans Serif"/>
                <a:cs typeface="Microsoft Sans Serif"/>
              </a:rPr>
              <a:t>функционал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40" dirty="0">
                <a:latin typeface="Microsoft Sans Serif"/>
                <a:cs typeface="Microsoft Sans Serif"/>
              </a:rPr>
              <a:t>никак</a:t>
            </a:r>
            <a:r>
              <a:rPr sz="1200" spc="30" dirty="0">
                <a:latin typeface="Microsoft Sans Serif"/>
                <a:cs typeface="Microsoft Sans Serif"/>
              </a:rPr>
              <a:t> </a:t>
            </a:r>
            <a:r>
              <a:rPr sz="1200" b="1" dirty="0">
                <a:solidFill>
                  <a:srgbClr val="0071BB"/>
                </a:solidFill>
                <a:latin typeface="Arial"/>
                <a:cs typeface="Arial"/>
              </a:rPr>
              <a:t>не</a:t>
            </a:r>
            <a:r>
              <a:rPr sz="1200" b="1" spc="-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0071BB"/>
                </a:solidFill>
                <a:latin typeface="Arial"/>
                <a:cs typeface="Arial"/>
              </a:rPr>
              <a:t>отражен</a:t>
            </a:r>
            <a:r>
              <a:rPr sz="1200" b="1" spc="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0071BB"/>
                </a:solidFill>
                <a:latin typeface="Arial"/>
                <a:cs typeface="Arial"/>
              </a:rPr>
              <a:t>в </a:t>
            </a:r>
            <a:r>
              <a:rPr sz="1200" b="1" spc="-15" dirty="0">
                <a:solidFill>
                  <a:srgbClr val="0071BB"/>
                </a:solidFill>
                <a:latin typeface="Arial"/>
                <a:cs typeface="Arial"/>
              </a:rPr>
              <a:t>трудовом </a:t>
            </a:r>
            <a:r>
              <a:rPr sz="1200" b="1" spc="-37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0071BB"/>
                </a:solidFill>
                <a:latin typeface="Arial"/>
                <a:cs typeface="Arial"/>
              </a:rPr>
              <a:t>договоре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 rot="10800000" flipV="1">
            <a:off x="6588224" y="5301208"/>
            <a:ext cx="648176" cy="222721"/>
          </a:xfrm>
          <a:custGeom>
            <a:avLst/>
            <a:gdLst/>
            <a:ahLst/>
            <a:cxnLst/>
            <a:rect l="l" t="t" r="r" b="b"/>
            <a:pathLst>
              <a:path w="864234" h="353695">
                <a:moveTo>
                  <a:pt x="648080" y="0"/>
                </a:moveTo>
                <a:lnTo>
                  <a:pt x="216026" y="0"/>
                </a:lnTo>
                <a:lnTo>
                  <a:pt x="216026" y="176784"/>
                </a:lnTo>
                <a:lnTo>
                  <a:pt x="0" y="176784"/>
                </a:lnTo>
                <a:lnTo>
                  <a:pt x="432053" y="353568"/>
                </a:lnTo>
                <a:lnTo>
                  <a:pt x="864107" y="176784"/>
                </a:lnTo>
                <a:lnTo>
                  <a:pt x="648080" y="176784"/>
                </a:lnTo>
                <a:lnTo>
                  <a:pt x="648080" y="0"/>
                </a:lnTo>
                <a:close/>
              </a:path>
            </a:pathLst>
          </a:custGeom>
          <a:solidFill>
            <a:srgbClr val="0071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788024" y="5589240"/>
            <a:ext cx="4104456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7620" algn="ctr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0071BB"/>
                </a:solidFill>
                <a:latin typeface="Arial"/>
                <a:cs typeface="Arial"/>
              </a:rPr>
              <a:t>СНИЖАЕТСЯ</a:t>
            </a:r>
            <a:r>
              <a:rPr sz="1400" b="1" spc="6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0071BB"/>
                </a:solidFill>
                <a:latin typeface="Arial"/>
                <a:cs typeface="Arial"/>
              </a:rPr>
              <a:t>МОТИВАЦИЯ</a:t>
            </a:r>
            <a:r>
              <a:rPr sz="1400" b="1" spc="2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0071BB"/>
                </a:solidFill>
                <a:latin typeface="Arial"/>
                <a:cs typeface="Arial"/>
              </a:rPr>
              <a:t>БЫТЬ </a:t>
            </a:r>
            <a:r>
              <a:rPr sz="1400" b="1" spc="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0071BB"/>
                </a:solidFill>
                <a:latin typeface="Arial"/>
                <a:cs typeface="Arial"/>
              </a:rPr>
              <a:t>НАСТАВНИКОМ</a:t>
            </a:r>
            <a:r>
              <a:rPr sz="1400" b="1" spc="5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0071BB"/>
                </a:solidFill>
                <a:latin typeface="Arial"/>
                <a:cs typeface="Arial"/>
              </a:rPr>
              <a:t>ИЛИ</a:t>
            </a:r>
            <a:r>
              <a:rPr sz="1400" b="1" spc="1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0071BB"/>
                </a:solidFill>
                <a:latin typeface="Arial"/>
                <a:cs typeface="Arial"/>
              </a:rPr>
              <a:t>МЕТОДИСТОМ</a:t>
            </a:r>
            <a:r>
              <a:rPr sz="1400" b="1" spc="-1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0071BB"/>
                </a:solidFill>
                <a:latin typeface="Arial"/>
                <a:cs typeface="Arial"/>
              </a:rPr>
              <a:t>ТОЛЬКО</a:t>
            </a:r>
            <a:endParaRPr sz="1400" dirty="0">
              <a:latin typeface="Arial"/>
              <a:cs typeface="Arial"/>
            </a:endParaRPr>
          </a:p>
          <a:p>
            <a:pPr marR="635" algn="ctr">
              <a:lnSpc>
                <a:spcPct val="100000"/>
              </a:lnSpc>
              <a:spcBef>
                <a:spcPts val="5"/>
              </a:spcBef>
            </a:pPr>
            <a:r>
              <a:rPr sz="1400" b="1" spc="-5" dirty="0">
                <a:solidFill>
                  <a:srgbClr val="0071BB"/>
                </a:solidFill>
                <a:latin typeface="Arial"/>
                <a:cs typeface="Arial"/>
              </a:rPr>
              <a:t>«НА</a:t>
            </a:r>
            <a:r>
              <a:rPr sz="1400" b="1" spc="-2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0071BB"/>
                </a:solidFill>
                <a:latin typeface="Arial"/>
                <a:cs typeface="Arial"/>
              </a:rPr>
              <a:t>ОБЩЕСТВЕННЫХ </a:t>
            </a:r>
            <a:r>
              <a:rPr sz="1400" b="1" spc="-10" dirty="0">
                <a:solidFill>
                  <a:srgbClr val="0071BB"/>
                </a:solidFill>
                <a:latin typeface="Arial"/>
                <a:cs typeface="Arial"/>
              </a:rPr>
              <a:t>НАЧАЛАХ»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53284" y="6503211"/>
            <a:ext cx="84773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64"/>
              </a:lnSpc>
            </a:pPr>
            <a:r>
              <a:rPr sz="1600" spc="-5" dirty="0">
                <a:solidFill>
                  <a:srgbClr val="0071BB"/>
                </a:solidFill>
                <a:latin typeface="Microsoft Sans Serif"/>
                <a:cs typeface="Microsoft Sans Serif"/>
              </a:rPr>
              <a:t>7</a:t>
            </a:r>
            <a:endParaRPr sz="1600">
              <a:latin typeface="Microsoft Sans Serif"/>
              <a:cs typeface="Microsoft Sans Serif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518198" y="1406398"/>
          <a:ext cx="4866798" cy="5298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5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0710">
                <a:tc>
                  <a:txBody>
                    <a:bodyPr/>
                    <a:lstStyle/>
                    <a:p>
                      <a:pPr marL="295910">
                        <a:lnSpc>
                          <a:spcPct val="100000"/>
                        </a:lnSpc>
                        <a:spcBef>
                          <a:spcPts val="1365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Наименование</a:t>
                      </a:r>
                      <a:r>
                        <a:rPr sz="1200" b="1" spc="1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1733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38275" marR="135255" indent="-129603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Наименование</a:t>
                      </a:r>
                      <a:r>
                        <a:rPr sz="1200" b="1" spc="2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субъекта</a:t>
                      </a:r>
                      <a:r>
                        <a:rPr sz="1200" b="1" spc="3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Российской </a:t>
                      </a:r>
                      <a:r>
                        <a:rPr sz="1200" b="1" spc="-43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Федерации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15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Центральный</a:t>
                      </a:r>
                      <a:r>
                        <a:rPr sz="1200" b="1" spc="2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1.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Воронежская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область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Северо-Западный</a:t>
                      </a:r>
                      <a:r>
                        <a:rPr sz="1200" b="1" spc="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2.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Республика</a:t>
                      </a:r>
                      <a:r>
                        <a:rPr sz="1200" spc="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5" dirty="0">
                          <a:latin typeface="Microsoft Sans Serif"/>
                          <a:cs typeface="Microsoft Sans Serif"/>
                        </a:rPr>
                        <a:t>Карелия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28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Южный</a:t>
                      </a:r>
                      <a:r>
                        <a:rPr sz="1200" b="1" spc="-2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3.</a:t>
                      </a:r>
                      <a:r>
                        <a:rPr sz="12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г.ф.з.</a:t>
                      </a:r>
                      <a:r>
                        <a:rPr sz="12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Севастополь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15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4.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Волгоградская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область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91440" marR="42418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Северо-Кавказский </a:t>
                      </a:r>
                      <a:r>
                        <a:rPr sz="1200" b="1" spc="-43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285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5.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Чеченская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Республика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63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281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Приволжский</a:t>
                      </a:r>
                      <a:r>
                        <a:rPr sz="1200" b="1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6.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Республика</a:t>
                      </a:r>
                      <a:r>
                        <a:rPr sz="12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Татарстан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28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7.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Ульяновская</a:t>
                      </a:r>
                      <a:r>
                        <a:rPr sz="12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область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15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8.</a:t>
                      </a:r>
                      <a:r>
                        <a:rPr sz="12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Чувашская</a:t>
                      </a:r>
                      <a:r>
                        <a:rPr sz="12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Республика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328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Уральский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9.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Ямало-Ненецкий</a:t>
                      </a:r>
                      <a:r>
                        <a:rPr sz="1200" spc="6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АО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323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Сибирский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10.</a:t>
                      </a:r>
                      <a:r>
                        <a:rPr sz="12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Алтайский</a:t>
                      </a:r>
                      <a:r>
                        <a:rPr sz="1200" spc="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край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32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11.</a:t>
                      </a:r>
                      <a:r>
                        <a:rPr sz="12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5" dirty="0">
                          <a:latin typeface="Microsoft Sans Serif"/>
                          <a:cs typeface="Microsoft Sans Serif"/>
                        </a:rPr>
                        <a:t>Кемеровская</a:t>
                      </a:r>
                      <a:r>
                        <a:rPr sz="12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5" dirty="0">
                          <a:latin typeface="Microsoft Sans Serif"/>
                          <a:cs typeface="Microsoft Sans Serif"/>
                        </a:rPr>
                        <a:t>область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323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b="1" spc="-10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Дальневосточный</a:t>
                      </a:r>
                      <a:r>
                        <a:rPr sz="1200" b="1" spc="1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0071BB"/>
                          </a:solidFill>
                          <a:latin typeface="Arial"/>
                          <a:cs typeface="Arial"/>
                        </a:rPr>
                        <a:t>ФО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12.</a:t>
                      </a:r>
                      <a:r>
                        <a:rPr sz="12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0" dirty="0">
                          <a:latin typeface="Microsoft Sans Serif"/>
                          <a:cs typeface="Microsoft Sans Serif"/>
                        </a:rPr>
                        <a:t>Приморский</a:t>
                      </a:r>
                      <a:r>
                        <a:rPr sz="12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край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32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200" spc="-10" dirty="0">
                          <a:latin typeface="Microsoft Sans Serif"/>
                          <a:cs typeface="Microsoft Sans Serif"/>
                        </a:rPr>
                        <a:t>13.</a:t>
                      </a:r>
                      <a:r>
                        <a:rPr sz="12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15" dirty="0">
                          <a:latin typeface="Microsoft Sans Serif"/>
                          <a:cs typeface="Microsoft Sans Serif"/>
                        </a:rPr>
                        <a:t>Хабаровский</a:t>
                      </a:r>
                      <a:r>
                        <a:rPr sz="1200" spc="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30" dirty="0">
                          <a:latin typeface="Microsoft Sans Serif"/>
                          <a:cs typeface="Microsoft Sans Serif"/>
                        </a:rPr>
                        <a:t>край</a:t>
                      </a:r>
                      <a:endParaRPr sz="12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1" y="335279"/>
            <a:ext cx="5389244" cy="931544"/>
          </a:xfrm>
          <a:custGeom>
            <a:avLst/>
            <a:gdLst/>
            <a:ahLst/>
            <a:cxnLst/>
            <a:rect l="l" t="t" r="r" b="b"/>
            <a:pathLst>
              <a:path w="7185659" h="931544">
                <a:moveTo>
                  <a:pt x="7185659" y="0"/>
                </a:moveTo>
                <a:lnTo>
                  <a:pt x="0" y="0"/>
                </a:lnTo>
                <a:lnTo>
                  <a:pt x="0" y="931163"/>
                </a:lnTo>
                <a:lnTo>
                  <a:pt x="7185659" y="931163"/>
                </a:lnTo>
                <a:lnTo>
                  <a:pt x="7185659" y="0"/>
                </a:lnTo>
                <a:close/>
              </a:path>
            </a:pathLst>
          </a:custGeom>
          <a:solidFill>
            <a:srgbClr val="1B31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0" y="295604"/>
            <a:ext cx="5508104" cy="800860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12700" marR="5080">
              <a:lnSpc>
                <a:spcPts val="2810"/>
              </a:lnSpc>
              <a:spcBef>
                <a:spcPts val="645"/>
              </a:spcBef>
            </a:pPr>
            <a:r>
              <a:rPr sz="2800" spc="-25" dirty="0">
                <a:solidFill>
                  <a:schemeClr val="bg1"/>
                </a:solidFill>
              </a:rPr>
              <a:t>УЧАСТНИКИ</a:t>
            </a:r>
            <a:r>
              <a:rPr sz="2800" spc="30" dirty="0">
                <a:solidFill>
                  <a:schemeClr val="bg1"/>
                </a:solidFill>
              </a:rPr>
              <a:t> </a:t>
            </a:r>
            <a:r>
              <a:rPr sz="2800" spc="-5" dirty="0">
                <a:solidFill>
                  <a:schemeClr val="bg1"/>
                </a:solidFill>
              </a:rPr>
              <a:t>– 13 </a:t>
            </a:r>
            <a:r>
              <a:rPr sz="2800" spc="-25" dirty="0">
                <a:solidFill>
                  <a:schemeClr val="bg1"/>
                </a:solidFill>
              </a:rPr>
              <a:t>СУБЪЕКТОВ </a:t>
            </a:r>
            <a:r>
              <a:rPr sz="2800" spc="-760" dirty="0">
                <a:solidFill>
                  <a:schemeClr val="bg1"/>
                </a:solidFill>
              </a:rPr>
              <a:t> </a:t>
            </a:r>
            <a:r>
              <a:rPr sz="2800" spc="-15" dirty="0">
                <a:solidFill>
                  <a:schemeClr val="bg1"/>
                </a:solidFill>
              </a:rPr>
              <a:t>РОССИЙСКОЙ</a:t>
            </a:r>
            <a:r>
              <a:rPr sz="2800" spc="25" dirty="0">
                <a:solidFill>
                  <a:schemeClr val="bg1"/>
                </a:solidFill>
              </a:rPr>
              <a:t> </a:t>
            </a:r>
            <a:r>
              <a:rPr sz="2800" spc="-35" dirty="0">
                <a:solidFill>
                  <a:schemeClr val="bg1"/>
                </a:solidFill>
              </a:rPr>
              <a:t>ФЕДЕРАЦИИ</a:t>
            </a:r>
            <a:endParaRPr sz="2800" dirty="0">
              <a:solidFill>
                <a:schemeClr val="bg1"/>
              </a:solidFill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876162" y="0"/>
            <a:ext cx="3268028" cy="6858000"/>
            <a:chOff x="7834883" y="0"/>
            <a:chExt cx="4357370" cy="6858000"/>
          </a:xfrm>
        </p:grpSpPr>
        <p:sp>
          <p:nvSpPr>
            <p:cNvPr id="7" name="object 7"/>
            <p:cNvSpPr/>
            <p:nvPr/>
          </p:nvSpPr>
          <p:spPr>
            <a:xfrm>
              <a:off x="7851647" y="0"/>
              <a:ext cx="4340860" cy="6858000"/>
            </a:xfrm>
            <a:custGeom>
              <a:avLst/>
              <a:gdLst/>
              <a:ahLst/>
              <a:cxnLst/>
              <a:rect l="l" t="t" r="r" b="b"/>
              <a:pathLst>
                <a:path w="4340859" h="6858000">
                  <a:moveTo>
                    <a:pt x="4340352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340352" y="6858000"/>
                  </a:lnTo>
                  <a:lnTo>
                    <a:pt x="4340352" y="0"/>
                  </a:lnTo>
                  <a:close/>
                </a:path>
              </a:pathLst>
            </a:custGeom>
            <a:solidFill>
              <a:srgbClr val="1B31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834883" y="297179"/>
              <a:ext cx="288290" cy="1127760"/>
            </a:xfrm>
            <a:custGeom>
              <a:avLst/>
              <a:gdLst/>
              <a:ahLst/>
              <a:cxnLst/>
              <a:rect l="l" t="t" r="r" b="b"/>
              <a:pathLst>
                <a:path w="288290" h="1127760">
                  <a:moveTo>
                    <a:pt x="0" y="0"/>
                  </a:moveTo>
                  <a:lnTo>
                    <a:pt x="0" y="1127760"/>
                  </a:lnTo>
                  <a:lnTo>
                    <a:pt x="288036" y="56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198108" y="1514828"/>
            <a:ext cx="2747009" cy="4148572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КРИТЕРИИ</a:t>
            </a:r>
            <a:r>
              <a:rPr sz="18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ОТБОРА</a:t>
            </a:r>
            <a:endParaRPr sz="1800" dirty="0">
              <a:latin typeface="Arial"/>
              <a:cs typeface="Arial"/>
            </a:endParaRPr>
          </a:p>
          <a:p>
            <a:pPr marL="299085" marR="299720" indent="-287020">
              <a:lnSpc>
                <a:spcPct val="100000"/>
              </a:lnSpc>
              <a:spcBef>
                <a:spcPts val="60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имеют</a:t>
            </a:r>
            <a:r>
              <a:rPr sz="12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опыт</a:t>
            </a:r>
            <a:r>
              <a:rPr sz="12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поддержки </a:t>
            </a:r>
            <a:r>
              <a:rPr sz="1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методической</a:t>
            </a:r>
            <a:r>
              <a:rPr sz="12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наставнической </a:t>
            </a:r>
            <a:r>
              <a:rPr sz="12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деятельности</a:t>
            </a:r>
            <a:r>
              <a:rPr sz="12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педагогических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работников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26733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применяются</a:t>
            </a:r>
            <a:r>
              <a:rPr sz="12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различные</a:t>
            </a:r>
            <a:r>
              <a:rPr sz="12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формы </a:t>
            </a:r>
            <a:r>
              <a:rPr sz="12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поддержки</a:t>
            </a:r>
            <a:r>
              <a:rPr sz="12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2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стимулирования</a:t>
            </a:r>
            <a:endParaRPr sz="1200" dirty="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</a:pP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профессионального</a:t>
            </a:r>
            <a:r>
              <a:rPr sz="12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роста</a:t>
            </a:r>
            <a:endParaRPr sz="1200" dirty="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</a:pP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педагогических</a:t>
            </a:r>
            <a:r>
              <a:rPr sz="12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работников</a:t>
            </a:r>
            <a:endParaRPr sz="1200" dirty="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проводятся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конкурсы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136525">
              <a:lnSpc>
                <a:spcPct val="100000"/>
              </a:lnSpc>
            </a:pP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профессионального</a:t>
            </a:r>
            <a:r>
              <a:rPr sz="12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мастерства</a:t>
            </a:r>
            <a:r>
              <a:rPr sz="12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 </a:t>
            </a:r>
            <a:r>
              <a:rPr sz="12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области</a:t>
            </a:r>
            <a:r>
              <a:rPr sz="12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методической</a:t>
            </a:r>
            <a:r>
              <a:rPr sz="12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работы</a:t>
            </a:r>
            <a:r>
              <a:rPr sz="12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наставнической</a:t>
            </a:r>
            <a:r>
              <a:rPr sz="1200" spc="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деятельности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777240" indent="-287020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720" algn="l"/>
              </a:tabLst>
            </a:pP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осуществляется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грантовая </a:t>
            </a:r>
            <a:r>
              <a:rPr sz="12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поддержка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наставнической </a:t>
            </a:r>
            <a:r>
              <a:rPr sz="12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деятельности</a:t>
            </a:r>
            <a:endParaRPr sz="1200" dirty="0">
              <a:latin typeface="Microsoft Sans Serif"/>
              <a:cs typeface="Microsoft Sans Serif"/>
            </a:endParaRPr>
          </a:p>
          <a:p>
            <a:pPr marL="299085" marR="5080" indent="-287020" algn="just">
              <a:lnSpc>
                <a:spcPct val="100000"/>
              </a:lnSpc>
              <a:buClr>
                <a:srgbClr val="FFFFFF"/>
              </a:buClr>
              <a:buFont typeface="Wingdings"/>
              <a:buChar char=""/>
              <a:tabLst>
                <a:tab pos="355600" algn="l"/>
              </a:tabLst>
            </a:pPr>
            <a:r>
              <a:rPr sz="1200" spc="-10" dirty="0" err="1" smtClean="0">
                <a:solidFill>
                  <a:srgbClr val="FFFFFF"/>
                </a:solidFill>
                <a:latin typeface="Microsoft Sans Serif"/>
                <a:cs typeface="Microsoft Sans Serif"/>
              </a:rPr>
              <a:t>успешно</a:t>
            </a:r>
            <a:r>
              <a:rPr sz="1200" spc="-10" dirty="0" smtClean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функционируют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ассоциации</a:t>
            </a:r>
            <a:r>
              <a:rPr sz="12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педагогов-наставников</a:t>
            </a:r>
            <a:endParaRPr sz="1200" dirty="0">
              <a:latin typeface="Microsoft Sans Serif"/>
              <a:cs typeface="Microsoft Sans Serif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11062" y="358141"/>
            <a:ext cx="571500" cy="931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46888"/>
            <a:ext cx="9144000" cy="949960"/>
          </a:xfrm>
          <a:custGeom>
            <a:avLst/>
            <a:gdLst/>
            <a:ahLst/>
            <a:cxnLst/>
            <a:rect l="l" t="t" r="r" b="b"/>
            <a:pathLst>
              <a:path w="9768840" h="949960">
                <a:moveTo>
                  <a:pt x="9768840" y="0"/>
                </a:moveTo>
                <a:lnTo>
                  <a:pt x="0" y="0"/>
                </a:lnTo>
                <a:lnTo>
                  <a:pt x="0" y="949452"/>
                </a:lnTo>
                <a:lnTo>
                  <a:pt x="9768840" y="949452"/>
                </a:lnTo>
                <a:lnTo>
                  <a:pt x="9768840" y="0"/>
                </a:lnTo>
                <a:close/>
              </a:path>
            </a:pathLst>
          </a:custGeom>
          <a:solidFill>
            <a:srgbClr val="1B31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81694" y="5234812"/>
            <a:ext cx="1162526" cy="1623695"/>
          </a:xfrm>
          <a:custGeom>
            <a:avLst/>
            <a:gdLst/>
            <a:ahLst/>
            <a:cxnLst/>
            <a:rect l="l" t="t" r="r" b="b"/>
            <a:pathLst>
              <a:path w="1550034" h="1623695">
                <a:moveTo>
                  <a:pt x="0" y="1623187"/>
                </a:moveTo>
                <a:lnTo>
                  <a:pt x="1734" y="1581814"/>
                </a:lnTo>
                <a:lnTo>
                  <a:pt x="5037" y="1534592"/>
                </a:lnTo>
                <a:lnTo>
                  <a:pt x="9629" y="1487736"/>
                </a:lnTo>
                <a:lnTo>
                  <a:pt x="15494" y="1441266"/>
                </a:lnTo>
                <a:lnTo>
                  <a:pt x="22614" y="1395198"/>
                </a:lnTo>
                <a:lnTo>
                  <a:pt x="30971" y="1349551"/>
                </a:lnTo>
                <a:lnTo>
                  <a:pt x="40547" y="1304341"/>
                </a:lnTo>
                <a:lnTo>
                  <a:pt x="51325" y="1259588"/>
                </a:lnTo>
                <a:lnTo>
                  <a:pt x="63286" y="1215308"/>
                </a:lnTo>
                <a:lnTo>
                  <a:pt x="76413" y="1171519"/>
                </a:lnTo>
                <a:lnTo>
                  <a:pt x="90688" y="1128240"/>
                </a:lnTo>
                <a:lnTo>
                  <a:pt x="106094" y="1085487"/>
                </a:lnTo>
                <a:lnTo>
                  <a:pt x="122613" y="1043279"/>
                </a:lnTo>
                <a:lnTo>
                  <a:pt x="140226" y="1001633"/>
                </a:lnTo>
                <a:lnTo>
                  <a:pt x="158917" y="960568"/>
                </a:lnTo>
                <a:lnTo>
                  <a:pt x="178667" y="920100"/>
                </a:lnTo>
                <a:lnTo>
                  <a:pt x="199459" y="880248"/>
                </a:lnTo>
                <a:lnTo>
                  <a:pt x="221275" y="841029"/>
                </a:lnTo>
                <a:lnTo>
                  <a:pt x="244097" y="802462"/>
                </a:lnTo>
                <a:lnTo>
                  <a:pt x="267908" y="764563"/>
                </a:lnTo>
                <a:lnTo>
                  <a:pt x="292689" y="727351"/>
                </a:lnTo>
                <a:lnTo>
                  <a:pt x="318423" y="690843"/>
                </a:lnTo>
                <a:lnTo>
                  <a:pt x="345093" y="655058"/>
                </a:lnTo>
                <a:lnTo>
                  <a:pt x="372680" y="620012"/>
                </a:lnTo>
                <a:lnTo>
                  <a:pt x="401166" y="585724"/>
                </a:lnTo>
                <a:lnTo>
                  <a:pt x="430535" y="552212"/>
                </a:lnTo>
                <a:lnTo>
                  <a:pt x="460767" y="519493"/>
                </a:lnTo>
                <a:lnTo>
                  <a:pt x="491847" y="487584"/>
                </a:lnTo>
                <a:lnTo>
                  <a:pt x="523755" y="456504"/>
                </a:lnTo>
                <a:lnTo>
                  <a:pt x="556474" y="426271"/>
                </a:lnTo>
                <a:lnTo>
                  <a:pt x="589986" y="396902"/>
                </a:lnTo>
                <a:lnTo>
                  <a:pt x="624273" y="368415"/>
                </a:lnTo>
                <a:lnTo>
                  <a:pt x="659318" y="340827"/>
                </a:lnTo>
                <a:lnTo>
                  <a:pt x="695104" y="314157"/>
                </a:lnTo>
                <a:lnTo>
                  <a:pt x="731611" y="288422"/>
                </a:lnTo>
                <a:lnTo>
                  <a:pt x="768823" y="263641"/>
                </a:lnTo>
                <a:lnTo>
                  <a:pt x="806722" y="239829"/>
                </a:lnTo>
                <a:lnTo>
                  <a:pt x="845289" y="217007"/>
                </a:lnTo>
                <a:lnTo>
                  <a:pt x="884508" y="195190"/>
                </a:lnTo>
                <a:lnTo>
                  <a:pt x="924360" y="174397"/>
                </a:lnTo>
                <a:lnTo>
                  <a:pt x="964828" y="154647"/>
                </a:lnTo>
                <a:lnTo>
                  <a:pt x="1005894" y="135955"/>
                </a:lnTo>
                <a:lnTo>
                  <a:pt x="1047540" y="118341"/>
                </a:lnTo>
                <a:lnTo>
                  <a:pt x="1089749" y="101822"/>
                </a:lnTo>
                <a:lnTo>
                  <a:pt x="1132502" y="86416"/>
                </a:lnTo>
                <a:lnTo>
                  <a:pt x="1175782" y="72140"/>
                </a:lnTo>
                <a:lnTo>
                  <a:pt x="1219572" y="59012"/>
                </a:lnTo>
                <a:lnTo>
                  <a:pt x="1263852" y="47050"/>
                </a:lnTo>
                <a:lnTo>
                  <a:pt x="1308607" y="36272"/>
                </a:lnTo>
                <a:lnTo>
                  <a:pt x="1353818" y="26696"/>
                </a:lnTo>
                <a:lnTo>
                  <a:pt x="1399466" y="18339"/>
                </a:lnTo>
                <a:lnTo>
                  <a:pt x="1445535" y="11218"/>
                </a:lnTo>
                <a:lnTo>
                  <a:pt x="1492007" y="5353"/>
                </a:lnTo>
                <a:lnTo>
                  <a:pt x="1538864" y="760"/>
                </a:lnTo>
                <a:lnTo>
                  <a:pt x="1549741" y="0"/>
                </a:lnTo>
              </a:path>
            </a:pathLst>
          </a:custGeom>
          <a:ln w="38100">
            <a:solidFill>
              <a:srgbClr val="1B3181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063293" y="0"/>
            <a:ext cx="1081088" cy="1457960"/>
          </a:xfrm>
          <a:custGeom>
            <a:avLst/>
            <a:gdLst/>
            <a:ahLst/>
            <a:cxnLst/>
            <a:rect l="l" t="t" r="r" b="b"/>
            <a:pathLst>
              <a:path w="1441450" h="1457960">
                <a:moveTo>
                  <a:pt x="0" y="294131"/>
                </a:moveTo>
                <a:lnTo>
                  <a:pt x="970" y="246169"/>
                </a:lnTo>
                <a:lnTo>
                  <a:pt x="3857" y="198701"/>
                </a:lnTo>
                <a:lnTo>
                  <a:pt x="8622" y="151764"/>
                </a:lnTo>
                <a:lnTo>
                  <a:pt x="15229" y="105395"/>
                </a:lnTo>
                <a:lnTo>
                  <a:pt x="23639" y="59632"/>
                </a:lnTo>
                <a:lnTo>
                  <a:pt x="33816" y="14513"/>
                </a:lnTo>
                <a:lnTo>
                  <a:pt x="37705" y="0"/>
                </a:lnTo>
              </a:path>
              <a:path w="1441450" h="1457960">
                <a:moveTo>
                  <a:pt x="1440942" y="1424396"/>
                </a:moveTo>
                <a:lnTo>
                  <a:pt x="1398073" y="1434066"/>
                </a:lnTo>
                <a:lnTo>
                  <a:pt x="1352310" y="1442476"/>
                </a:lnTo>
                <a:lnTo>
                  <a:pt x="1305941" y="1449083"/>
                </a:lnTo>
                <a:lnTo>
                  <a:pt x="1259004" y="1453848"/>
                </a:lnTo>
                <a:lnTo>
                  <a:pt x="1211536" y="1456735"/>
                </a:lnTo>
                <a:lnTo>
                  <a:pt x="1163574" y="1457705"/>
                </a:lnTo>
                <a:lnTo>
                  <a:pt x="1115611" y="1456735"/>
                </a:lnTo>
                <a:lnTo>
                  <a:pt x="1068143" y="1453848"/>
                </a:lnTo>
                <a:lnTo>
                  <a:pt x="1021206" y="1449083"/>
                </a:lnTo>
                <a:lnTo>
                  <a:pt x="974837" y="1442476"/>
                </a:lnTo>
                <a:lnTo>
                  <a:pt x="929074" y="1434066"/>
                </a:lnTo>
                <a:lnTo>
                  <a:pt x="883955" y="1423889"/>
                </a:lnTo>
                <a:lnTo>
                  <a:pt x="839516" y="1411983"/>
                </a:lnTo>
                <a:lnTo>
                  <a:pt x="795796" y="1398385"/>
                </a:lnTo>
                <a:lnTo>
                  <a:pt x="752831" y="1383134"/>
                </a:lnTo>
                <a:lnTo>
                  <a:pt x="710660" y="1366265"/>
                </a:lnTo>
                <a:lnTo>
                  <a:pt x="669319" y="1347818"/>
                </a:lnTo>
                <a:lnTo>
                  <a:pt x="628846" y="1327829"/>
                </a:lnTo>
                <a:lnTo>
                  <a:pt x="589279" y="1306335"/>
                </a:lnTo>
                <a:lnTo>
                  <a:pt x="550654" y="1283374"/>
                </a:lnTo>
                <a:lnTo>
                  <a:pt x="513010" y="1258984"/>
                </a:lnTo>
                <a:lnTo>
                  <a:pt x="476384" y="1233202"/>
                </a:lnTo>
                <a:lnTo>
                  <a:pt x="440812" y="1206065"/>
                </a:lnTo>
                <a:lnTo>
                  <a:pt x="406334" y="1177611"/>
                </a:lnTo>
                <a:lnTo>
                  <a:pt x="372985" y="1147877"/>
                </a:lnTo>
                <a:lnTo>
                  <a:pt x="340804" y="1116901"/>
                </a:lnTo>
                <a:lnTo>
                  <a:pt x="309828" y="1084720"/>
                </a:lnTo>
                <a:lnTo>
                  <a:pt x="280094" y="1051371"/>
                </a:lnTo>
                <a:lnTo>
                  <a:pt x="251640" y="1016893"/>
                </a:lnTo>
                <a:lnTo>
                  <a:pt x="224503" y="981321"/>
                </a:lnTo>
                <a:lnTo>
                  <a:pt x="198721" y="944695"/>
                </a:lnTo>
                <a:lnTo>
                  <a:pt x="174331" y="907051"/>
                </a:lnTo>
                <a:lnTo>
                  <a:pt x="151370" y="868426"/>
                </a:lnTo>
                <a:lnTo>
                  <a:pt x="129876" y="828859"/>
                </a:lnTo>
                <a:lnTo>
                  <a:pt x="109887" y="788386"/>
                </a:lnTo>
                <a:lnTo>
                  <a:pt x="91440" y="747045"/>
                </a:lnTo>
                <a:lnTo>
                  <a:pt x="74571" y="704874"/>
                </a:lnTo>
                <a:lnTo>
                  <a:pt x="59320" y="661909"/>
                </a:lnTo>
                <a:lnTo>
                  <a:pt x="45722" y="618189"/>
                </a:lnTo>
                <a:lnTo>
                  <a:pt x="33816" y="573750"/>
                </a:lnTo>
                <a:lnTo>
                  <a:pt x="23639" y="528631"/>
                </a:lnTo>
                <a:lnTo>
                  <a:pt x="15229" y="482868"/>
                </a:lnTo>
                <a:lnTo>
                  <a:pt x="8622" y="436499"/>
                </a:lnTo>
                <a:lnTo>
                  <a:pt x="3857" y="389562"/>
                </a:lnTo>
                <a:lnTo>
                  <a:pt x="970" y="342094"/>
                </a:lnTo>
                <a:lnTo>
                  <a:pt x="0" y="294131"/>
                </a:lnTo>
              </a:path>
            </a:pathLst>
          </a:custGeom>
          <a:ln w="38100">
            <a:solidFill>
              <a:srgbClr val="1B3181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2910" y="1478280"/>
            <a:ext cx="4149090" cy="370613"/>
          </a:xfrm>
          <a:prstGeom prst="rect">
            <a:avLst/>
          </a:prstGeom>
          <a:solidFill>
            <a:srgbClr val="0071BB"/>
          </a:solidFill>
        </p:spPr>
        <p:txBody>
          <a:bodyPr vert="horz" wrap="square" lIns="0" tIns="12318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69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ПЕДАГОГ-МЕТОДИСТ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4294967295"/>
          </p:nvPr>
        </p:nvSpPr>
        <p:spPr>
          <a:xfrm>
            <a:off x="8682418" y="6490511"/>
            <a:ext cx="226694" cy="252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64"/>
              </a:lnSpc>
            </a:pPr>
            <a:fld id="{81D60167-4931-47E6-BA6A-407CBD079E47}" type="slidenum">
              <a:rPr spc="-5" dirty="0"/>
              <a:pPr marL="38100">
                <a:lnSpc>
                  <a:spcPts val="1864"/>
                </a:lnSpc>
              </a:pPr>
              <a:t>13</a:t>
            </a:fld>
            <a:endParaRPr spc="-5" dirty="0"/>
          </a:p>
        </p:txBody>
      </p:sp>
      <p:sp>
        <p:nvSpPr>
          <p:cNvPr id="6" name="object 6"/>
          <p:cNvSpPr txBox="1"/>
          <p:nvPr/>
        </p:nvSpPr>
        <p:spPr>
          <a:xfrm>
            <a:off x="5055489" y="1482853"/>
            <a:ext cx="3862388" cy="369973"/>
          </a:xfrm>
          <a:prstGeom prst="rect">
            <a:avLst/>
          </a:prstGeom>
          <a:solidFill>
            <a:srgbClr val="0071BB"/>
          </a:solidFill>
        </p:spPr>
        <p:txBody>
          <a:bodyPr vert="horz" wrap="square" lIns="0" tIns="1225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6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ПЕДАГОГ-НАСТАВНИК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9513" y="1988840"/>
            <a:ext cx="8738840" cy="281487"/>
          </a:xfrm>
          <a:prstGeom prst="rect">
            <a:avLst/>
          </a:prstGeom>
          <a:ln w="19811">
            <a:solidFill>
              <a:srgbClr val="0071BB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1052830" algn="ctr">
              <a:lnSpc>
                <a:spcPct val="100000"/>
              </a:lnSpc>
              <a:spcBef>
                <a:spcPts val="275"/>
              </a:spcBef>
            </a:pP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Наличие</a:t>
            </a:r>
            <a:r>
              <a:rPr sz="1600" b="1" spc="2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действующей</a:t>
            </a:r>
            <a:r>
              <a:rPr sz="1600" b="1" spc="8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высшей</a:t>
            </a:r>
            <a:r>
              <a:rPr sz="1600" b="1" spc="5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квалификационной</a:t>
            </a:r>
            <a:r>
              <a:rPr sz="1600" b="1" spc="4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категории,</a:t>
            </a:r>
            <a:r>
              <a:rPr sz="1600" b="1" spc="5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стаж</a:t>
            </a:r>
            <a:r>
              <a:rPr sz="1600" b="1" spc="5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10</a:t>
            </a:r>
            <a:r>
              <a:rPr sz="1600" b="1" spc="2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 err="1" smtClean="0">
                <a:solidFill>
                  <a:srgbClr val="0071BB"/>
                </a:solidFill>
                <a:latin typeface="Arial"/>
                <a:cs typeface="Arial"/>
              </a:rPr>
              <a:t>лет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1965" y="2651251"/>
            <a:ext cx="4162043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0071BB"/>
                </a:solidFill>
                <a:latin typeface="Arial"/>
                <a:cs typeface="Arial"/>
              </a:rPr>
              <a:t>УСТАНАВЛИВАЕТСЯ</a:t>
            </a:r>
            <a:r>
              <a:rPr sz="1600" b="1" spc="7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НА</a:t>
            </a:r>
            <a:r>
              <a:rPr sz="1600" b="1" spc="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5" dirty="0">
                <a:solidFill>
                  <a:srgbClr val="0071BB"/>
                </a:solidFill>
                <a:latin typeface="Arial"/>
                <a:cs typeface="Arial"/>
              </a:rPr>
              <a:t>ОСНОВАНИИ: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1965" y="2977388"/>
            <a:ext cx="4125754" cy="34846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153670" indent="-178435">
              <a:lnSpc>
                <a:spcPct val="100000"/>
              </a:lnSpc>
              <a:spcBef>
                <a:spcPts val="100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личного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вклада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совершенствование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методов,</a:t>
            </a:r>
            <a:r>
              <a:rPr sz="1000" spc="-10" dirty="0">
                <a:latin typeface="Microsoft Sans Serif"/>
                <a:cs typeface="Microsoft Sans Serif"/>
              </a:rPr>
              <a:t> организационных форм,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средств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приемов </a:t>
            </a:r>
            <a:r>
              <a:rPr sz="1000" spc="-5" dirty="0">
                <a:latin typeface="Microsoft Sans Serif"/>
                <a:cs typeface="Microsoft Sans Serif"/>
              </a:rPr>
              <a:t>обучения,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технологий, 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обеспечивающих</a:t>
            </a:r>
            <a:r>
              <a:rPr sz="1000" spc="-10" dirty="0">
                <a:latin typeface="Microsoft Sans Serif"/>
                <a:cs typeface="Microsoft Sans Serif"/>
              </a:rPr>
              <a:t> достижение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высоких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результатов </a:t>
            </a:r>
            <a:r>
              <a:rPr sz="1000" spc="-5" dirty="0">
                <a:latin typeface="Microsoft Sans Serif"/>
                <a:cs typeface="Microsoft Sans Serif"/>
              </a:rPr>
              <a:t>освоения</a:t>
            </a:r>
            <a:endParaRPr sz="1000" dirty="0">
              <a:latin typeface="Microsoft Sans Serif"/>
              <a:cs typeface="Microsoft Sans Serif"/>
            </a:endParaRPr>
          </a:p>
          <a:p>
            <a:pPr marL="190500">
              <a:lnSpc>
                <a:spcPts val="1405"/>
              </a:lnSpc>
            </a:pPr>
            <a:r>
              <a:rPr sz="1000" spc="-5" dirty="0">
                <a:latin typeface="Microsoft Sans Serif"/>
                <a:cs typeface="Microsoft Sans Serif"/>
              </a:rPr>
              <a:t>обучающимися образовательных</a:t>
            </a:r>
            <a:r>
              <a:rPr sz="1000" spc="-3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программ</a:t>
            </a:r>
            <a:endParaRPr sz="1000" dirty="0">
              <a:latin typeface="Microsoft Sans Serif"/>
              <a:cs typeface="Microsoft Sans Serif"/>
            </a:endParaRPr>
          </a:p>
          <a:p>
            <a:pPr marL="190500" indent="-178435">
              <a:lnSpc>
                <a:spcPct val="100000"/>
              </a:lnSpc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создания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3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(или)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руководства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коллективами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работников</a:t>
            </a:r>
            <a:endParaRPr sz="1000" dirty="0">
              <a:latin typeface="Microsoft Sans Serif"/>
              <a:cs typeface="Microsoft Sans Serif"/>
            </a:endParaRPr>
          </a:p>
          <a:p>
            <a:pPr marL="190500" marR="5080" indent="-178435">
              <a:lnSpc>
                <a:spcPct val="100000"/>
              </a:lnSpc>
              <a:spcBef>
                <a:spcPts val="35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регулярной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3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многолетней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(как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правило,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не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менее</a:t>
            </a:r>
            <a:r>
              <a:rPr sz="1000" dirty="0">
                <a:latin typeface="Microsoft Sans Serif"/>
                <a:cs typeface="Microsoft Sans Serif"/>
              </a:rPr>
              <a:t> 5-10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лет)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методической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поддержки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работников</a:t>
            </a:r>
            <a:r>
              <a:rPr sz="1000" spc="-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образовательной</a:t>
            </a:r>
            <a:r>
              <a:rPr sz="1000" spc="-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организации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(в 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том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числе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молодых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специалистов,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работников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с</a:t>
            </a:r>
          </a:p>
          <a:p>
            <a:pPr marL="190500">
              <a:lnSpc>
                <a:spcPts val="1420"/>
              </a:lnSpc>
            </a:pPr>
            <a:r>
              <a:rPr sz="1000" spc="-5" dirty="0">
                <a:latin typeface="Microsoft Sans Serif"/>
                <a:cs typeface="Microsoft Sans Serif"/>
              </a:rPr>
              <a:t>длительным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перерывом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3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педагогической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деятельности,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endParaRPr sz="1000" dirty="0">
              <a:latin typeface="Microsoft Sans Serif"/>
              <a:cs typeface="Microsoft Sans Serif"/>
            </a:endParaRPr>
          </a:p>
          <a:p>
            <a:pPr marL="190500">
              <a:lnSpc>
                <a:spcPts val="1420"/>
              </a:lnSpc>
            </a:pPr>
            <a:r>
              <a:rPr sz="1000" spc="-10" dirty="0">
                <a:latin typeface="Microsoft Sans Serif"/>
                <a:cs typeface="Microsoft Sans Serif"/>
              </a:rPr>
              <a:t>работников,</a:t>
            </a:r>
            <a:r>
              <a:rPr sz="1000" spc="-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не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имеющих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базового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педагогического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образования)</a:t>
            </a:r>
            <a:endParaRPr sz="1000" dirty="0">
              <a:latin typeface="Microsoft Sans Serif"/>
              <a:cs typeface="Microsoft Sans Serif"/>
            </a:endParaRPr>
          </a:p>
          <a:p>
            <a:pPr marL="190500" marR="283845" indent="-178435">
              <a:lnSpc>
                <a:spcPts val="1400"/>
              </a:lnSpc>
              <a:spcBef>
                <a:spcPts val="120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трансляции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авторских методических </a:t>
            </a:r>
            <a:r>
              <a:rPr sz="1000" spc="-15" dirty="0">
                <a:latin typeface="Microsoft Sans Serif"/>
                <a:cs typeface="Microsoft Sans Serif"/>
              </a:rPr>
              <a:t>разработок, </a:t>
            </a:r>
            <a:r>
              <a:rPr sz="1000" spc="-10" dirty="0">
                <a:latin typeface="Microsoft Sans Serif"/>
                <a:cs typeface="Microsoft Sans Serif"/>
              </a:rPr>
              <a:t>успешно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прошедших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независимую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экспертизу</a:t>
            </a:r>
            <a:endParaRPr sz="1000" dirty="0">
              <a:latin typeface="Microsoft Sans Serif"/>
              <a:cs typeface="Microsoft Sans Serif"/>
            </a:endParaRPr>
          </a:p>
          <a:p>
            <a:pPr marL="190500" indent="-178435">
              <a:lnSpc>
                <a:spcPct val="100000"/>
              </a:lnSpc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000" spc="-15" dirty="0">
                <a:latin typeface="Microsoft Sans Serif"/>
                <a:cs typeface="Microsoft Sans Serif"/>
              </a:rPr>
              <a:t>активного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участия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создании,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деятельности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обеспечении</a:t>
            </a:r>
            <a:endParaRPr sz="1000" dirty="0">
              <a:latin typeface="Microsoft Sans Serif"/>
              <a:cs typeface="Microsoft Sans Serif"/>
            </a:endParaRPr>
          </a:p>
          <a:p>
            <a:pPr marL="190500">
              <a:lnSpc>
                <a:spcPct val="100000"/>
              </a:lnSpc>
            </a:pPr>
            <a:r>
              <a:rPr sz="1000" spc="-10" dirty="0">
                <a:latin typeface="Microsoft Sans Serif"/>
                <a:cs typeface="Microsoft Sans Serif"/>
              </a:rPr>
              <a:t>взаимодействия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предметных,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межпредметных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4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метапредметных</a:t>
            </a:r>
            <a:endParaRPr sz="1000" dirty="0">
              <a:latin typeface="Microsoft Sans Serif"/>
              <a:cs typeface="Microsoft Sans Serif"/>
            </a:endParaRPr>
          </a:p>
          <a:p>
            <a:pPr marL="190500" marR="269875">
              <a:lnSpc>
                <a:spcPts val="1400"/>
              </a:lnSpc>
              <a:spcBef>
                <a:spcPts val="80"/>
              </a:spcBef>
            </a:pPr>
            <a:r>
              <a:rPr sz="1000" spc="-10" dirty="0">
                <a:latin typeface="Microsoft Sans Serif"/>
                <a:cs typeface="Microsoft Sans Serif"/>
              </a:rPr>
              <a:t>методических</a:t>
            </a:r>
            <a:r>
              <a:rPr sz="1000" spc="-5" dirty="0">
                <a:latin typeface="Microsoft Sans Serif"/>
                <a:cs typeface="Microsoft Sans Serif"/>
              </a:rPr>
              <a:t> объединений,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ассоциаций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(союзов),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профессиональных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сообществ</a:t>
            </a:r>
            <a:r>
              <a:rPr sz="1000" spc="-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на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муниципальном,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региональном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уровне</a:t>
            </a:r>
            <a:endParaRPr sz="1000" dirty="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63776" y="2631770"/>
            <a:ext cx="408022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071BB"/>
                </a:solidFill>
                <a:latin typeface="Arial"/>
                <a:cs typeface="Arial"/>
              </a:rPr>
              <a:t>УСТАНАВЛИВАЕТСЯ</a:t>
            </a:r>
            <a:r>
              <a:rPr sz="1600" b="1" spc="40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71BB"/>
                </a:solidFill>
                <a:latin typeface="Arial"/>
                <a:cs typeface="Arial"/>
              </a:rPr>
              <a:t>НА</a:t>
            </a:r>
            <a:r>
              <a:rPr sz="1600" b="1" spc="-25" dirty="0">
                <a:solidFill>
                  <a:srgbClr val="0071BB"/>
                </a:solidFill>
                <a:latin typeface="Arial"/>
                <a:cs typeface="Arial"/>
              </a:rPr>
              <a:t> </a:t>
            </a:r>
            <a:r>
              <a:rPr sz="1600" b="1" spc="-15" dirty="0">
                <a:solidFill>
                  <a:srgbClr val="0071BB"/>
                </a:solidFill>
                <a:latin typeface="Arial"/>
                <a:cs typeface="Arial"/>
              </a:rPr>
              <a:t>ОСНОВАНИИ: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63776" y="2958465"/>
            <a:ext cx="3736658" cy="2832057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84785" marR="424180" indent="-172720">
              <a:lnSpc>
                <a:spcPts val="1400"/>
              </a:lnSpc>
              <a:spcBef>
                <a:spcPts val="180"/>
              </a:spcBef>
              <a:buClr>
                <a:srgbClr val="0071BB"/>
              </a:buClr>
              <a:buFont typeface="Wingdings"/>
              <a:buChar char=""/>
              <a:tabLst>
                <a:tab pos="185420" algn="l"/>
              </a:tabLst>
            </a:pPr>
            <a:r>
              <a:rPr sz="1000" spc="-10" dirty="0">
                <a:latin typeface="Microsoft Sans Serif"/>
                <a:cs typeface="Microsoft Sans Serif"/>
              </a:rPr>
              <a:t>регулярного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2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многолетнего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40" dirty="0">
                <a:latin typeface="Microsoft Sans Serif"/>
                <a:cs typeface="Microsoft Sans Serif"/>
              </a:rPr>
              <a:t>(как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правило,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не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менее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5-10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лет)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руководства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педагогической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практикой</a:t>
            </a:r>
            <a:r>
              <a:rPr sz="1000" spc="-5" dirty="0">
                <a:latin typeface="Microsoft Sans Serif"/>
                <a:cs typeface="Microsoft Sans Serif"/>
              </a:rPr>
              <a:t> студентов</a:t>
            </a:r>
            <a:endParaRPr sz="1000" dirty="0">
              <a:latin typeface="Microsoft Sans Serif"/>
              <a:cs typeface="Microsoft Sans Serif"/>
            </a:endParaRPr>
          </a:p>
          <a:p>
            <a:pPr marL="184785" marR="13970" indent="-172720">
              <a:lnSpc>
                <a:spcPct val="98800"/>
              </a:lnSpc>
              <a:spcBef>
                <a:spcPts val="15"/>
              </a:spcBef>
              <a:buClr>
                <a:srgbClr val="0071BB"/>
              </a:buClr>
              <a:buFont typeface="Wingdings"/>
              <a:buChar char=""/>
              <a:tabLst>
                <a:tab pos="185420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наставничества</a:t>
            </a:r>
            <a:r>
              <a:rPr sz="1000" spc="-1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отношении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r>
              <a:rPr sz="1000" spc="-10" dirty="0">
                <a:latin typeface="Microsoft Sans Serif"/>
                <a:cs typeface="Microsoft Sans Serif"/>
              </a:rPr>
              <a:t> работников 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образовательной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организации,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сопровождения </a:t>
            </a:r>
            <a:r>
              <a:rPr sz="1000" spc="-5" dirty="0">
                <a:latin typeface="Microsoft Sans Serif"/>
                <a:cs typeface="Microsoft Sans Serif"/>
              </a:rPr>
              <a:t>профессиональной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адаптации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молодых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педагогов</a:t>
            </a:r>
            <a:endParaRPr sz="1000" dirty="0">
              <a:latin typeface="Microsoft Sans Serif"/>
              <a:cs typeface="Microsoft Sans Serif"/>
            </a:endParaRPr>
          </a:p>
          <a:p>
            <a:pPr marL="184785" indent="-172720">
              <a:lnSpc>
                <a:spcPct val="100000"/>
              </a:lnSpc>
              <a:spcBef>
                <a:spcPts val="35"/>
              </a:spcBef>
              <a:buClr>
                <a:srgbClr val="0071BB"/>
              </a:buClr>
              <a:buFont typeface="Wingdings"/>
              <a:buChar char=""/>
              <a:tabLst>
                <a:tab pos="185420" algn="l"/>
              </a:tabLst>
            </a:pPr>
            <a:r>
              <a:rPr sz="1000" spc="-15" dirty="0">
                <a:latin typeface="Microsoft Sans Serif"/>
                <a:cs typeface="Microsoft Sans Serif"/>
              </a:rPr>
              <a:t>подготовки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педагогических</a:t>
            </a:r>
            <a:r>
              <a:rPr sz="1000" spc="-10" dirty="0">
                <a:latin typeface="Microsoft Sans Serif"/>
                <a:cs typeface="Microsoft Sans Serif"/>
              </a:rPr>
              <a:t> работников,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том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числе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25" dirty="0">
                <a:latin typeface="Microsoft Sans Serif"/>
                <a:cs typeface="Microsoft Sans Serif"/>
              </a:rPr>
              <a:t>из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числа</a:t>
            </a:r>
            <a:endParaRPr sz="1000" dirty="0">
              <a:latin typeface="Microsoft Sans Serif"/>
              <a:cs typeface="Microsoft Sans Serif"/>
            </a:endParaRPr>
          </a:p>
          <a:p>
            <a:pPr marL="184785" marR="5080">
              <a:lnSpc>
                <a:spcPts val="1400"/>
              </a:lnSpc>
              <a:spcBef>
                <a:spcPts val="85"/>
              </a:spcBef>
            </a:pPr>
            <a:r>
              <a:rPr sz="1000" spc="-5" dirty="0">
                <a:latin typeface="Microsoft Sans Serif"/>
                <a:cs typeface="Microsoft Sans Serif"/>
              </a:rPr>
              <a:t>молодых специалистов, </a:t>
            </a:r>
            <a:r>
              <a:rPr sz="1000" spc="-75" dirty="0">
                <a:latin typeface="Microsoft Sans Serif"/>
                <a:cs typeface="Microsoft Sans Serif"/>
              </a:rPr>
              <a:t>к</a:t>
            </a:r>
            <a:r>
              <a:rPr sz="1000" spc="-7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участию </a:t>
            </a:r>
            <a:r>
              <a:rPr sz="1000" dirty="0">
                <a:latin typeface="Microsoft Sans Serif"/>
                <a:cs typeface="Microsoft Sans Serif"/>
              </a:rPr>
              <a:t>в </a:t>
            </a:r>
            <a:r>
              <a:rPr sz="1000" spc="-20" dirty="0">
                <a:latin typeface="Microsoft Sans Serif"/>
                <a:cs typeface="Microsoft Sans Serif"/>
              </a:rPr>
              <a:t>конкурсах </a:t>
            </a:r>
            <a:r>
              <a:rPr sz="1000" spc="-5" dirty="0">
                <a:latin typeface="Microsoft Sans Serif"/>
                <a:cs typeface="Microsoft Sans Serif"/>
              </a:rPr>
              <a:t>профессионального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(педагогического)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мастерства</a:t>
            </a:r>
            <a:endParaRPr sz="1000" dirty="0">
              <a:latin typeface="Microsoft Sans Serif"/>
              <a:cs typeface="Microsoft Sans Serif"/>
            </a:endParaRPr>
          </a:p>
          <a:p>
            <a:pPr marL="184785" marR="95250" indent="-172720">
              <a:lnSpc>
                <a:spcPts val="1400"/>
              </a:lnSpc>
              <a:spcBef>
                <a:spcPts val="80"/>
              </a:spcBef>
              <a:buClr>
                <a:srgbClr val="0071BB"/>
              </a:buClr>
              <a:buFont typeface="Wingdings"/>
              <a:buChar char=""/>
              <a:tabLst>
                <a:tab pos="185420" algn="l"/>
              </a:tabLst>
            </a:pPr>
            <a:r>
              <a:rPr sz="1000" spc="-5" dirty="0">
                <a:latin typeface="Microsoft Sans Serif"/>
                <a:cs typeface="Microsoft Sans Serif"/>
              </a:rPr>
              <a:t>распространения </a:t>
            </a:r>
            <a:r>
              <a:rPr sz="1000" spc="-10" dirty="0">
                <a:latin typeface="Microsoft Sans Serif"/>
                <a:cs typeface="Microsoft Sans Serif"/>
              </a:rPr>
              <a:t>авторских </a:t>
            </a:r>
            <a:r>
              <a:rPr sz="1000" spc="-5" dirty="0">
                <a:latin typeface="Microsoft Sans Serif"/>
                <a:cs typeface="Microsoft Sans Serif"/>
              </a:rPr>
              <a:t>подходов и </a:t>
            </a:r>
            <a:r>
              <a:rPr sz="1000" spc="-10" dirty="0">
                <a:latin typeface="Microsoft Sans Serif"/>
                <a:cs typeface="Microsoft Sans Serif"/>
              </a:rPr>
              <a:t>методических </a:t>
            </a:r>
            <a:r>
              <a:rPr sz="1000" spc="-15" dirty="0">
                <a:latin typeface="Microsoft Sans Serif"/>
                <a:cs typeface="Microsoft Sans Serif"/>
              </a:rPr>
              <a:t>разработок </a:t>
            </a:r>
            <a:r>
              <a:rPr sz="1000" spc="-30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области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наставнической</a:t>
            </a:r>
            <a:r>
              <a:rPr sz="1000" spc="-5" dirty="0">
                <a:latin typeface="Microsoft Sans Serif"/>
                <a:cs typeface="Microsoft Sans Serif"/>
              </a:rPr>
              <a:t> деятельности</a:t>
            </a:r>
            <a:endParaRPr sz="1000" dirty="0">
              <a:latin typeface="Microsoft Sans Serif"/>
              <a:cs typeface="Microsoft Sans Serif"/>
            </a:endParaRPr>
          </a:p>
          <a:p>
            <a:pPr marL="184785" marR="518159" indent="-172720">
              <a:lnSpc>
                <a:spcPct val="99200"/>
              </a:lnSpc>
              <a:spcBef>
                <a:spcPts val="10"/>
              </a:spcBef>
              <a:buClr>
                <a:srgbClr val="0071BB"/>
              </a:buClr>
              <a:buFont typeface="Wingdings"/>
              <a:buChar char=""/>
              <a:tabLst>
                <a:tab pos="185420" algn="l"/>
              </a:tabLst>
            </a:pPr>
            <a:r>
              <a:rPr sz="1000" spc="-15" dirty="0">
                <a:latin typeface="Microsoft Sans Serif"/>
                <a:cs typeface="Microsoft Sans Serif"/>
              </a:rPr>
              <a:t>активного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участия</a:t>
            </a:r>
            <a:r>
              <a:rPr sz="1000" spc="30" dirty="0">
                <a:latin typeface="Microsoft Sans Serif"/>
                <a:cs typeface="Microsoft Sans Serif"/>
              </a:rPr>
              <a:t> </a:t>
            </a:r>
            <a:r>
              <a:rPr sz="1000" dirty="0">
                <a:latin typeface="Microsoft Sans Serif"/>
                <a:cs typeface="Microsoft Sans Serif"/>
              </a:rPr>
              <a:t>в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создании,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деятельности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</a:t>
            </a:r>
            <a:r>
              <a:rPr sz="1000" spc="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обеспечении </a:t>
            </a:r>
            <a:r>
              <a:rPr sz="1000" spc="-3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взаимодействия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муниципальных,</a:t>
            </a:r>
            <a:r>
              <a:rPr sz="1000" spc="5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региональных</a:t>
            </a:r>
            <a:r>
              <a:rPr sz="1000" spc="-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центров</a:t>
            </a:r>
            <a:r>
              <a:rPr sz="1000" spc="-10" dirty="0">
                <a:latin typeface="Microsoft Sans Serif"/>
                <a:cs typeface="Microsoft Sans Serif"/>
              </a:rPr>
              <a:t> по </a:t>
            </a:r>
            <a:r>
              <a:rPr sz="1000" spc="-5" dirty="0">
                <a:latin typeface="Microsoft Sans Serif"/>
                <a:cs typeface="Microsoft Sans Serif"/>
              </a:rPr>
              <a:t> наставничеству,</a:t>
            </a:r>
            <a:r>
              <a:rPr sz="1000" spc="1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ассоциаций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(союзов),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профессиональных 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сообществ</a:t>
            </a:r>
            <a:endParaRPr sz="1000" dirty="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2911" y="6453336"/>
            <a:ext cx="8494871" cy="220573"/>
          </a:xfrm>
          <a:prstGeom prst="rect">
            <a:avLst/>
          </a:prstGeom>
          <a:solidFill>
            <a:srgbClr val="0071BB"/>
          </a:solidFill>
        </p:spPr>
        <p:txBody>
          <a:bodyPr vert="horz" wrap="square" lIns="0" tIns="35560" rIns="0" bIns="0" rtlCol="0">
            <a:spAutoFit/>
          </a:bodyPr>
          <a:lstStyle/>
          <a:p>
            <a:pPr marL="603885">
              <a:lnSpc>
                <a:spcPct val="100000"/>
              </a:lnSpc>
              <a:spcBef>
                <a:spcPts val="280"/>
              </a:spcBef>
            </a:pPr>
            <a:r>
              <a:rPr sz="1200" b="1" spc="-15" dirty="0">
                <a:solidFill>
                  <a:srgbClr val="FFFF00"/>
                </a:solidFill>
                <a:latin typeface="Arial"/>
                <a:cs typeface="Arial"/>
              </a:rPr>
              <a:t>ВАЖНО!</a:t>
            </a:r>
            <a:r>
              <a:rPr sz="1200" b="1" spc="6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00"/>
                </a:solidFill>
                <a:latin typeface="Arial"/>
                <a:cs typeface="Arial"/>
              </a:rPr>
              <a:t>Именно</a:t>
            </a:r>
            <a:r>
              <a:rPr sz="1200" b="1" spc="2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FF00"/>
                </a:solidFill>
                <a:latin typeface="Arial"/>
                <a:cs typeface="Arial"/>
              </a:rPr>
              <a:t>школа</a:t>
            </a:r>
            <a:r>
              <a:rPr sz="1200" b="1" spc="5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FF00"/>
                </a:solidFill>
                <a:latin typeface="Arial"/>
                <a:cs typeface="Arial"/>
              </a:rPr>
              <a:t>решает,</a:t>
            </a:r>
            <a:r>
              <a:rPr sz="1200" b="1" spc="6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00"/>
                </a:solidFill>
                <a:latin typeface="Arial"/>
                <a:cs typeface="Arial"/>
              </a:rPr>
              <a:t>кому</a:t>
            </a:r>
            <a:r>
              <a:rPr sz="1200" b="1" spc="1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00"/>
                </a:solidFill>
                <a:latin typeface="Arial"/>
                <a:cs typeface="Arial"/>
              </a:rPr>
              <a:t>она</a:t>
            </a:r>
            <a:r>
              <a:rPr sz="1200" b="1" spc="1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00"/>
                </a:solidFill>
                <a:latin typeface="Arial"/>
                <a:cs typeface="Arial"/>
              </a:rPr>
              <a:t>готова</a:t>
            </a:r>
            <a:r>
              <a:rPr sz="1200" b="1" spc="3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00"/>
                </a:solidFill>
                <a:latin typeface="Arial"/>
                <a:cs typeface="Arial"/>
              </a:rPr>
              <a:t>доверить</a:t>
            </a:r>
            <a:r>
              <a:rPr sz="1200" b="1" spc="4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00"/>
                </a:solidFill>
                <a:latin typeface="Arial"/>
                <a:cs typeface="Arial"/>
              </a:rPr>
              <a:t>наставническую</a:t>
            </a:r>
            <a:r>
              <a:rPr sz="1200" b="1" spc="6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00"/>
                </a:solidFill>
                <a:latin typeface="Arial"/>
                <a:cs typeface="Arial"/>
              </a:rPr>
              <a:t>и</a:t>
            </a:r>
            <a:r>
              <a:rPr sz="1200" b="1" spc="1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00"/>
                </a:solidFill>
                <a:latin typeface="Arial"/>
                <a:cs typeface="Arial"/>
              </a:rPr>
              <a:t>методическую</a:t>
            </a:r>
            <a:r>
              <a:rPr sz="1200" b="1" spc="6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00"/>
                </a:solidFill>
                <a:latin typeface="Arial"/>
                <a:cs typeface="Arial"/>
              </a:rPr>
              <a:t>работу</a:t>
            </a:r>
            <a:endParaRPr sz="12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83439" y="648907"/>
            <a:ext cx="8653057" cy="34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45"/>
              </a:lnSpc>
              <a:spcBef>
                <a:spcPts val="100"/>
              </a:spcBef>
              <a:tabLst>
                <a:tab pos="6750684" algn="l"/>
              </a:tabLst>
            </a:pPr>
            <a:r>
              <a:rPr sz="1800" b="1" spc="120" dirty="0">
                <a:solidFill>
                  <a:schemeClr val="bg1"/>
                </a:solidFill>
              </a:rPr>
              <a:t>ТРЕБОВАНИЯ</a:t>
            </a:r>
            <a:r>
              <a:rPr sz="1800" b="1" spc="275" dirty="0">
                <a:solidFill>
                  <a:schemeClr val="bg1"/>
                </a:solidFill>
              </a:rPr>
              <a:t> </a:t>
            </a:r>
            <a:r>
              <a:rPr sz="1800" b="1" dirty="0">
                <a:solidFill>
                  <a:schemeClr val="bg1"/>
                </a:solidFill>
              </a:rPr>
              <a:t>К</a:t>
            </a:r>
            <a:r>
              <a:rPr sz="1800" b="1" spc="285" dirty="0">
                <a:solidFill>
                  <a:schemeClr val="bg1"/>
                </a:solidFill>
              </a:rPr>
              <a:t> </a:t>
            </a:r>
            <a:r>
              <a:rPr sz="1800" b="1" spc="125" dirty="0" smtClean="0">
                <a:solidFill>
                  <a:schemeClr val="bg1"/>
                </a:solidFill>
              </a:rPr>
              <a:t>КВАЛИФИКАЦИОННЫМ</a:t>
            </a:r>
            <a:r>
              <a:rPr lang="ru-RU" sz="1800" b="1" spc="125" dirty="0" smtClean="0">
                <a:solidFill>
                  <a:schemeClr val="bg1"/>
                </a:solidFill>
              </a:rPr>
              <a:t> </a:t>
            </a:r>
            <a:r>
              <a:rPr sz="1800" b="1" spc="120" dirty="0" smtClean="0">
                <a:solidFill>
                  <a:schemeClr val="bg1"/>
                </a:solidFill>
              </a:rPr>
              <a:t>КАТЕГОРИЯМ</a:t>
            </a:r>
            <a:endParaRPr sz="1800" b="1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2000" cy="1140460"/>
            </a:xfrm>
            <a:custGeom>
              <a:avLst/>
              <a:gdLst/>
              <a:ahLst/>
              <a:cxnLst/>
              <a:rect l="l" t="t" r="r" b="b"/>
              <a:pathLst>
                <a:path w="12192000" h="1140460">
                  <a:moveTo>
                    <a:pt x="12192000" y="0"/>
                  </a:moveTo>
                  <a:lnTo>
                    <a:pt x="0" y="0"/>
                  </a:lnTo>
                  <a:lnTo>
                    <a:pt x="0" y="1139952"/>
                  </a:lnTo>
                  <a:lnTo>
                    <a:pt x="12192000" y="113995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1B31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126236"/>
              <a:ext cx="6600825" cy="5732145"/>
            </a:xfrm>
            <a:custGeom>
              <a:avLst/>
              <a:gdLst/>
              <a:ahLst/>
              <a:cxnLst/>
              <a:rect l="l" t="t" r="r" b="b"/>
              <a:pathLst>
                <a:path w="6600825" h="5732145">
                  <a:moveTo>
                    <a:pt x="5107686" y="0"/>
                  </a:moveTo>
                  <a:lnTo>
                    <a:pt x="0" y="0"/>
                  </a:lnTo>
                  <a:lnTo>
                    <a:pt x="0" y="5731764"/>
                  </a:lnTo>
                  <a:lnTo>
                    <a:pt x="5107686" y="5731764"/>
                  </a:lnTo>
                  <a:lnTo>
                    <a:pt x="6600444" y="2865882"/>
                  </a:lnTo>
                  <a:lnTo>
                    <a:pt x="5107686" y="0"/>
                  </a:lnTo>
                  <a:close/>
                </a:path>
              </a:pathLst>
            </a:custGeom>
            <a:solidFill>
              <a:srgbClr val="0071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963" y="1825751"/>
              <a:ext cx="649224" cy="6492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9976" y="3287267"/>
              <a:ext cx="649224" cy="64769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sz="half" idx="2"/>
          </p:nvPr>
        </p:nvSpPr>
        <p:spPr>
          <a:xfrm>
            <a:off x="1021461" y="1701165"/>
            <a:ext cx="3838571" cy="380373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dirty="0"/>
              <a:t>1</a:t>
            </a:r>
            <a:r>
              <a:rPr sz="1200" spc="-25" dirty="0"/>
              <a:t> </a:t>
            </a:r>
            <a:r>
              <a:rPr sz="1200" spc="-5" dirty="0"/>
              <a:t>ИЮНЯ</a:t>
            </a:r>
            <a:r>
              <a:rPr sz="1200" spc="-35" dirty="0"/>
              <a:t> </a:t>
            </a:r>
            <a:r>
              <a:rPr sz="1200" spc="-5" dirty="0"/>
              <a:t>2022</a:t>
            </a:r>
          </a:p>
          <a:p>
            <a:pPr marL="46355">
              <a:lnSpc>
                <a:spcPct val="100000"/>
              </a:lnSpc>
              <a:spcBef>
                <a:spcPts val="35"/>
              </a:spcBef>
            </a:pPr>
            <a:r>
              <a:rPr sz="1200" b="0" spc="-10" dirty="0">
                <a:latin typeface="Microsoft Sans Serif"/>
                <a:cs typeface="Microsoft Sans Serif"/>
              </a:rPr>
              <a:t>Завершение</a:t>
            </a:r>
            <a:r>
              <a:rPr sz="1200" b="0" spc="40" dirty="0"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latin typeface="Microsoft Sans Serif"/>
                <a:cs typeface="Microsoft Sans Serif"/>
              </a:rPr>
              <a:t>пилотной</a:t>
            </a:r>
            <a:r>
              <a:rPr sz="1200" b="0" spc="35" dirty="0"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latin typeface="Microsoft Sans Serif"/>
                <a:cs typeface="Microsoft Sans Serif"/>
              </a:rPr>
              <a:t>апробации</a:t>
            </a:r>
            <a:endParaRPr sz="1200" dirty="0">
              <a:latin typeface="Microsoft Sans Serif"/>
              <a:cs typeface="Microsoft Sans Serif"/>
            </a:endParaRPr>
          </a:p>
          <a:p>
            <a:pPr marL="46355">
              <a:lnSpc>
                <a:spcPts val="1895"/>
              </a:lnSpc>
            </a:pPr>
            <a:r>
              <a:rPr sz="1200" b="0" spc="-10" dirty="0">
                <a:latin typeface="Microsoft Sans Serif"/>
                <a:cs typeface="Microsoft Sans Serif"/>
              </a:rPr>
              <a:t>присвоения</a:t>
            </a:r>
            <a:r>
              <a:rPr sz="1200" b="0" spc="5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квалификационных</a:t>
            </a:r>
            <a:r>
              <a:rPr sz="1200" b="0" spc="70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категорий</a:t>
            </a:r>
            <a:endParaRPr sz="1200" dirty="0">
              <a:latin typeface="Microsoft Sans Serif"/>
              <a:cs typeface="Microsoft Sans Serif"/>
            </a:endParaRPr>
          </a:p>
          <a:p>
            <a:pPr marL="46355">
              <a:lnSpc>
                <a:spcPts val="1895"/>
              </a:lnSpc>
            </a:pPr>
            <a:r>
              <a:rPr sz="1200" b="0" spc="-15" dirty="0">
                <a:latin typeface="Microsoft Sans Serif"/>
                <a:cs typeface="Microsoft Sans Serif"/>
              </a:rPr>
              <a:t>«педагог-методист»</a:t>
            </a:r>
            <a:r>
              <a:rPr sz="1200" b="0" spc="70" dirty="0"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latin typeface="Microsoft Sans Serif"/>
                <a:cs typeface="Microsoft Sans Serif"/>
              </a:rPr>
              <a:t>и</a:t>
            </a:r>
            <a:r>
              <a:rPr sz="1200" b="0" spc="5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«педагог-наставник»</a:t>
            </a:r>
            <a:endParaRPr sz="12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200" dirty="0">
              <a:latin typeface="Microsoft Sans Serif"/>
              <a:cs typeface="Microsoft Sans Serif"/>
            </a:endParaRPr>
          </a:p>
          <a:p>
            <a:pPr marL="36195">
              <a:lnSpc>
                <a:spcPct val="100000"/>
              </a:lnSpc>
              <a:spcBef>
                <a:spcPts val="1355"/>
              </a:spcBef>
            </a:pPr>
            <a:r>
              <a:rPr sz="1200" dirty="0"/>
              <a:t>1</a:t>
            </a:r>
            <a:r>
              <a:rPr sz="1200" spc="-25" dirty="0"/>
              <a:t> </a:t>
            </a:r>
            <a:r>
              <a:rPr sz="1200" dirty="0"/>
              <a:t>АВГУСТА</a:t>
            </a:r>
            <a:r>
              <a:rPr sz="1200" spc="-35" dirty="0"/>
              <a:t> </a:t>
            </a:r>
            <a:r>
              <a:rPr sz="1200" spc="-5" dirty="0"/>
              <a:t>2022</a:t>
            </a:r>
          </a:p>
          <a:p>
            <a:pPr marL="60325">
              <a:lnSpc>
                <a:spcPct val="100000"/>
              </a:lnSpc>
              <a:spcBef>
                <a:spcPts val="90"/>
              </a:spcBef>
            </a:pPr>
            <a:r>
              <a:rPr sz="1200" b="0" spc="-10" dirty="0">
                <a:latin typeface="Microsoft Sans Serif"/>
                <a:cs typeface="Microsoft Sans Serif"/>
              </a:rPr>
              <a:t>Общественное</a:t>
            </a:r>
            <a:r>
              <a:rPr sz="1200" b="0" spc="45" dirty="0"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latin typeface="Microsoft Sans Serif"/>
                <a:cs typeface="Microsoft Sans Serif"/>
              </a:rPr>
              <a:t>обсуждение</a:t>
            </a:r>
            <a:r>
              <a:rPr sz="1200" b="0" spc="4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порядка</a:t>
            </a:r>
            <a:endParaRPr sz="1200" dirty="0">
              <a:latin typeface="Microsoft Sans Serif"/>
              <a:cs typeface="Microsoft Sans Serif"/>
            </a:endParaRPr>
          </a:p>
          <a:p>
            <a:pPr marL="60325">
              <a:lnSpc>
                <a:spcPct val="100000"/>
              </a:lnSpc>
            </a:pPr>
            <a:r>
              <a:rPr sz="1200" b="0" spc="-10" dirty="0">
                <a:latin typeface="Microsoft Sans Serif"/>
                <a:cs typeface="Microsoft Sans Serif"/>
              </a:rPr>
              <a:t>присвоения</a:t>
            </a:r>
            <a:r>
              <a:rPr sz="1200" b="0" spc="5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квалификационных</a:t>
            </a:r>
            <a:r>
              <a:rPr sz="1200" b="0" spc="70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категорий</a:t>
            </a:r>
            <a:endParaRPr sz="1200" dirty="0">
              <a:latin typeface="Microsoft Sans Serif"/>
              <a:cs typeface="Microsoft Sans Serif"/>
            </a:endParaRPr>
          </a:p>
          <a:p>
            <a:pPr marL="60325" marR="5080">
              <a:lnSpc>
                <a:spcPts val="1870"/>
              </a:lnSpc>
              <a:spcBef>
                <a:spcPts val="105"/>
              </a:spcBef>
            </a:pPr>
            <a:r>
              <a:rPr sz="1200" b="0" spc="-15" dirty="0">
                <a:latin typeface="Microsoft Sans Serif"/>
                <a:cs typeface="Microsoft Sans Serif"/>
              </a:rPr>
              <a:t>«педагог-методист»</a:t>
            </a:r>
            <a:r>
              <a:rPr sz="1200" b="0" spc="75" dirty="0"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latin typeface="Microsoft Sans Serif"/>
                <a:cs typeface="Microsoft Sans Serif"/>
              </a:rPr>
              <a:t>и</a:t>
            </a:r>
            <a:r>
              <a:rPr sz="1200" b="0" spc="5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«педагог-наставник»</a:t>
            </a:r>
            <a:r>
              <a:rPr sz="1200" b="0" spc="85" dirty="0"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latin typeface="Microsoft Sans Serif"/>
                <a:cs typeface="Microsoft Sans Serif"/>
              </a:rPr>
              <a:t>с </a:t>
            </a:r>
            <a:r>
              <a:rPr sz="1200" b="0" spc="-409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учетом</a:t>
            </a:r>
            <a:r>
              <a:rPr sz="1200" b="0" spc="50" dirty="0"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latin typeface="Microsoft Sans Serif"/>
                <a:cs typeface="Microsoft Sans Serif"/>
              </a:rPr>
              <a:t>апробации</a:t>
            </a:r>
            <a:r>
              <a:rPr sz="1200" b="0" spc="45" dirty="0">
                <a:latin typeface="Microsoft Sans Serif"/>
                <a:cs typeface="Microsoft Sans Serif"/>
              </a:rPr>
              <a:t> </a:t>
            </a:r>
            <a:r>
              <a:rPr sz="1200" b="0" spc="415" dirty="0">
                <a:latin typeface="Microsoft Sans Serif"/>
                <a:cs typeface="Microsoft Sans Serif"/>
              </a:rPr>
              <a:t>–</a:t>
            </a:r>
            <a:r>
              <a:rPr sz="1200" b="0" spc="30" dirty="0">
                <a:latin typeface="Microsoft Sans Serif"/>
                <a:cs typeface="Microsoft Sans Serif"/>
              </a:rPr>
              <a:t> </a:t>
            </a:r>
            <a:r>
              <a:rPr sz="1200" spc="-5" dirty="0"/>
              <a:t>ПРОЕКТ</a:t>
            </a:r>
            <a:r>
              <a:rPr sz="1200" spc="5" dirty="0"/>
              <a:t> </a:t>
            </a:r>
            <a:r>
              <a:rPr sz="1200" spc="-10" dirty="0"/>
              <a:t>ПРИКАЗА</a:t>
            </a:r>
            <a:endParaRPr sz="12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 dirty="0"/>
          </a:p>
          <a:p>
            <a:pPr marL="12700">
              <a:lnSpc>
                <a:spcPct val="100000"/>
              </a:lnSpc>
            </a:pPr>
            <a:r>
              <a:rPr sz="1200" spc="-5" dirty="0"/>
              <a:t>30</a:t>
            </a:r>
            <a:r>
              <a:rPr sz="1200" spc="-35" dirty="0"/>
              <a:t> </a:t>
            </a:r>
            <a:r>
              <a:rPr sz="1200" spc="-5" dirty="0"/>
              <a:t>ДЕКАБРЯ</a:t>
            </a:r>
            <a:r>
              <a:rPr sz="1200" spc="-30" dirty="0"/>
              <a:t> </a:t>
            </a:r>
            <a:r>
              <a:rPr sz="1200" spc="-5" dirty="0"/>
              <a:t>2022</a:t>
            </a:r>
          </a:p>
          <a:p>
            <a:pPr marL="46355">
              <a:lnSpc>
                <a:spcPct val="100000"/>
              </a:lnSpc>
              <a:spcBef>
                <a:spcPts val="585"/>
              </a:spcBef>
            </a:pPr>
            <a:r>
              <a:rPr sz="1200" b="0" spc="-15" dirty="0">
                <a:latin typeface="Microsoft Sans Serif"/>
                <a:cs typeface="Microsoft Sans Serif"/>
              </a:rPr>
              <a:t>Утверждение</a:t>
            </a:r>
            <a:r>
              <a:rPr sz="1200" b="0" spc="4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порядка</a:t>
            </a:r>
            <a:r>
              <a:rPr sz="1200" b="0" spc="5" dirty="0"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latin typeface="Microsoft Sans Serif"/>
                <a:cs typeface="Microsoft Sans Serif"/>
              </a:rPr>
              <a:t>присвоения</a:t>
            </a:r>
            <a:endParaRPr sz="1200" dirty="0">
              <a:latin typeface="Microsoft Sans Serif"/>
              <a:cs typeface="Microsoft Sans Serif"/>
            </a:endParaRPr>
          </a:p>
          <a:p>
            <a:pPr marL="46355" marR="480059">
              <a:lnSpc>
                <a:spcPct val="100000"/>
              </a:lnSpc>
            </a:pPr>
            <a:r>
              <a:rPr sz="1200" b="0" spc="-20" dirty="0">
                <a:latin typeface="Microsoft Sans Serif"/>
                <a:cs typeface="Microsoft Sans Serif"/>
              </a:rPr>
              <a:t>квалификационных</a:t>
            </a:r>
            <a:r>
              <a:rPr sz="1200" b="0" spc="80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категорий</a:t>
            </a:r>
            <a:r>
              <a:rPr sz="1200" b="0" spc="40" dirty="0"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latin typeface="Microsoft Sans Serif"/>
                <a:cs typeface="Microsoft Sans Serif"/>
              </a:rPr>
              <a:t>«педагог- </a:t>
            </a:r>
            <a:r>
              <a:rPr sz="1200" b="0" spc="-409" dirty="0"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latin typeface="Microsoft Sans Serif"/>
                <a:cs typeface="Microsoft Sans Serif"/>
              </a:rPr>
              <a:t>методист»</a:t>
            </a:r>
            <a:r>
              <a:rPr sz="1200" b="0" spc="55" dirty="0"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latin typeface="Microsoft Sans Serif"/>
                <a:cs typeface="Microsoft Sans Serif"/>
              </a:rPr>
              <a:t>и</a:t>
            </a:r>
            <a:r>
              <a:rPr sz="1200" b="0" spc="25" dirty="0"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latin typeface="Microsoft Sans Serif"/>
                <a:cs typeface="Microsoft Sans Serif"/>
              </a:rPr>
              <a:t>«педагог-наставник»</a:t>
            </a:r>
            <a:r>
              <a:rPr sz="1200" b="0" spc="70" dirty="0">
                <a:latin typeface="Microsoft Sans Serif"/>
                <a:cs typeface="Microsoft Sans Serif"/>
              </a:rPr>
              <a:t> </a:t>
            </a:r>
            <a:r>
              <a:rPr sz="1200" b="0" spc="415" dirty="0">
                <a:latin typeface="Microsoft Sans Serif"/>
                <a:cs typeface="Microsoft Sans Serif"/>
              </a:rPr>
              <a:t>–</a:t>
            </a:r>
            <a:endParaRPr sz="1200" dirty="0">
              <a:latin typeface="Microsoft Sans Serif"/>
              <a:cs typeface="Microsoft Sans Serif"/>
            </a:endParaRPr>
          </a:p>
          <a:p>
            <a:pPr marL="46355">
              <a:lnSpc>
                <a:spcPts val="1870"/>
              </a:lnSpc>
            </a:pPr>
            <a:r>
              <a:rPr sz="1200" spc="-10" dirty="0"/>
              <a:t>ПРИКАЗ</a:t>
            </a:r>
            <a:endParaRPr sz="1200" dirty="0"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7482" y="4937760"/>
            <a:ext cx="436626" cy="580643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0" y="148871"/>
            <a:ext cx="914400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9790" marR="5080" indent="-847725">
              <a:lnSpc>
                <a:spcPct val="100000"/>
              </a:lnSpc>
              <a:spcBef>
                <a:spcPts val="95"/>
              </a:spcBef>
            </a:pPr>
            <a:r>
              <a:rPr sz="2800" spc="114" dirty="0"/>
              <a:t>ПОДВЕДЕНИЕ</a:t>
            </a:r>
            <a:r>
              <a:rPr sz="2800" spc="285" dirty="0"/>
              <a:t> </a:t>
            </a:r>
            <a:r>
              <a:rPr sz="2800" spc="105" dirty="0"/>
              <a:t>ИТОГОВ</a:t>
            </a:r>
            <a:r>
              <a:rPr sz="2800" spc="280" dirty="0"/>
              <a:t> </a:t>
            </a:r>
            <a:r>
              <a:rPr sz="2800" spc="114" dirty="0"/>
              <a:t>АПРОБАЦИЯ</a:t>
            </a:r>
            <a:r>
              <a:rPr sz="2800" spc="380" dirty="0"/>
              <a:t> </a:t>
            </a:r>
            <a:r>
              <a:rPr sz="2800" spc="100" dirty="0"/>
              <a:t>НОВЫХ </a:t>
            </a:r>
            <a:r>
              <a:rPr sz="2800" spc="-760" dirty="0"/>
              <a:t> </a:t>
            </a:r>
            <a:r>
              <a:rPr sz="2800" spc="120" dirty="0"/>
              <a:t>КВАЛИФИКАЦИОННЫХ</a:t>
            </a:r>
            <a:r>
              <a:rPr sz="2800" spc="355" dirty="0"/>
              <a:t> </a:t>
            </a:r>
            <a:r>
              <a:rPr sz="2800" spc="114" dirty="0"/>
              <a:t>КАТЕГОРИЙ</a:t>
            </a:r>
            <a:endParaRPr sz="2800" dirty="0"/>
          </a:p>
        </p:txBody>
      </p:sp>
      <p:sp>
        <p:nvSpPr>
          <p:cNvPr id="11" name="object 11"/>
          <p:cNvSpPr txBox="1"/>
          <p:nvPr/>
        </p:nvSpPr>
        <p:spPr>
          <a:xfrm>
            <a:off x="8301609" y="6465214"/>
            <a:ext cx="17383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z="1200" dirty="0">
                <a:solidFill>
                  <a:srgbClr val="888888"/>
                </a:solidFill>
                <a:latin typeface="Calibri"/>
                <a:cs typeface="Calibri"/>
              </a:rPr>
              <a:pPr marL="38100">
                <a:lnSpc>
                  <a:spcPts val="1240"/>
                </a:lnSpc>
              </a:pPr>
              <a:t>14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sz="half" idx="3"/>
          </p:nvPr>
        </p:nvSpPr>
        <p:spPr>
          <a:xfrm>
            <a:off x="5150644" y="1797496"/>
            <a:ext cx="3659505" cy="3773854"/>
          </a:xfrm>
          <a:prstGeom prst="rect">
            <a:avLst/>
          </a:prstGeom>
        </p:spPr>
        <p:txBody>
          <a:bodyPr vert="horz" wrap="square" lIns="0" tIns="223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60"/>
              </a:spcBef>
            </a:pPr>
            <a:r>
              <a:rPr sz="1200" spc="-5" dirty="0"/>
              <a:t>ЗАДАЧИ</a:t>
            </a:r>
          </a:p>
          <a:p>
            <a:pPr marL="190500" marR="223520" indent="-178435">
              <a:lnSpc>
                <a:spcPct val="100000"/>
              </a:lnSpc>
              <a:spcBef>
                <a:spcPts val="1100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Отработка</a:t>
            </a:r>
            <a:r>
              <a:rPr sz="1200" b="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организационно-административных </a:t>
            </a:r>
            <a:r>
              <a:rPr sz="1200" b="0" spc="-409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вопросов</a:t>
            </a:r>
            <a:r>
              <a:rPr sz="1200" b="0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на</a:t>
            </a:r>
            <a:r>
              <a:rPr sz="1200" b="0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уровне</a:t>
            </a:r>
            <a:r>
              <a:rPr sz="1200" b="0" spc="4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образовательных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организаций</a:t>
            </a:r>
            <a:endParaRPr sz="1200" dirty="0">
              <a:latin typeface="Microsoft Sans Serif"/>
              <a:cs typeface="Microsoft Sans Serif"/>
            </a:endParaRPr>
          </a:p>
          <a:p>
            <a:pPr marL="190500" marR="396240" indent="-178435" algn="just">
              <a:lnSpc>
                <a:spcPct val="100000"/>
              </a:lnSpc>
              <a:spcBef>
                <a:spcPts val="600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Отработка </a:t>
            </a:r>
            <a:r>
              <a:rPr sz="1200" b="0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механизмов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вовлечения молодых </a:t>
            </a:r>
            <a:r>
              <a:rPr sz="1200" b="0" spc="-409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педагогов </a:t>
            </a:r>
            <a:r>
              <a:rPr sz="1200" b="0" dirty="0">
                <a:solidFill>
                  <a:srgbClr val="000000"/>
                </a:solidFill>
                <a:latin typeface="Microsoft Sans Serif"/>
                <a:cs typeface="Microsoft Sans Serif"/>
              </a:rPr>
              <a:t>в </a:t>
            </a: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наставническую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 </a:t>
            </a:r>
            <a:r>
              <a:rPr sz="1200" b="0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методическую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деятельность</a:t>
            </a:r>
            <a:endParaRPr sz="1200" dirty="0">
              <a:latin typeface="Microsoft Sans Serif"/>
              <a:cs typeface="Microsoft Sans Serif"/>
            </a:endParaRPr>
          </a:p>
          <a:p>
            <a:pPr marL="190500" marR="977900" indent="-178435">
              <a:lnSpc>
                <a:spcPct val="100000"/>
              </a:lnSpc>
              <a:spcBef>
                <a:spcPts val="605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200" b="0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Разработка</a:t>
            </a:r>
            <a:r>
              <a:rPr sz="1200" b="0" spc="1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sz="1200" b="0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апробация</a:t>
            </a:r>
            <a:r>
              <a:rPr sz="1200" b="0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методических </a:t>
            </a:r>
            <a:r>
              <a:rPr sz="1200" b="0" spc="-409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рекомендаций</a:t>
            </a:r>
            <a:r>
              <a:rPr sz="1200" b="0" spc="5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dirty="0">
                <a:solidFill>
                  <a:srgbClr val="000000"/>
                </a:solidFill>
                <a:latin typeface="Microsoft Sans Serif"/>
                <a:cs typeface="Microsoft Sans Serif"/>
              </a:rPr>
              <a:t>для</a:t>
            </a:r>
            <a:r>
              <a:rPr sz="1200" b="0" spc="2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региональных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аттестационных</a:t>
            </a:r>
            <a:r>
              <a:rPr sz="1200" b="0" spc="7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комиссий</a:t>
            </a:r>
            <a:endParaRPr sz="1200" dirty="0">
              <a:latin typeface="Microsoft Sans Serif"/>
              <a:cs typeface="Microsoft Sans Serif"/>
            </a:endParaRPr>
          </a:p>
          <a:p>
            <a:pPr marL="190500" marR="554990" indent="-178435">
              <a:lnSpc>
                <a:spcPct val="100000"/>
              </a:lnSpc>
              <a:spcBef>
                <a:spcPts val="600"/>
              </a:spcBef>
              <a:buClr>
                <a:srgbClr val="0071BB"/>
              </a:buClr>
              <a:buFont typeface="Wingdings"/>
              <a:buChar char=""/>
              <a:tabLst>
                <a:tab pos="191135" algn="l"/>
              </a:tabLst>
            </a:pP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Отработка</a:t>
            </a:r>
            <a:r>
              <a:rPr sz="1200" b="0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5" dirty="0">
                <a:solidFill>
                  <a:srgbClr val="000000"/>
                </a:solidFill>
                <a:latin typeface="Microsoft Sans Serif"/>
                <a:cs typeface="Microsoft Sans Serif"/>
              </a:rPr>
              <a:t>механизмов</a:t>
            </a:r>
            <a:r>
              <a:rPr sz="1200" b="0" spc="5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встраивания</a:t>
            </a:r>
            <a:r>
              <a:rPr sz="1200" b="0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новых </a:t>
            </a:r>
            <a:r>
              <a:rPr sz="1200" b="0" spc="-409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квалификационных</a:t>
            </a:r>
            <a:r>
              <a:rPr sz="1200" b="0" spc="8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категорий</a:t>
            </a:r>
            <a:r>
              <a:rPr sz="1200" b="0" spc="4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«педагог-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 методист»</a:t>
            </a:r>
            <a:r>
              <a:rPr sz="1200" b="0" spc="6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и</a:t>
            </a:r>
            <a:r>
              <a:rPr sz="1200" b="0" spc="3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20" dirty="0">
                <a:solidFill>
                  <a:srgbClr val="000000"/>
                </a:solidFill>
                <a:latin typeface="Microsoft Sans Serif"/>
                <a:cs typeface="Microsoft Sans Serif"/>
              </a:rPr>
              <a:t>«педагог-наставник»</a:t>
            </a:r>
            <a:r>
              <a:rPr sz="1200" b="0" spc="7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5" dirty="0">
                <a:solidFill>
                  <a:srgbClr val="000000"/>
                </a:solidFill>
                <a:latin typeface="Microsoft Sans Serif"/>
                <a:cs typeface="Microsoft Sans Serif"/>
              </a:rPr>
              <a:t>в</a:t>
            </a:r>
            <a:r>
              <a:rPr sz="1200" b="0" spc="3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единую</a:t>
            </a:r>
            <a:endParaRPr sz="1200" dirty="0">
              <a:latin typeface="Microsoft Sans Serif"/>
              <a:cs typeface="Microsoft Sans Serif"/>
            </a:endParaRPr>
          </a:p>
          <a:p>
            <a:pPr marL="190500">
              <a:lnSpc>
                <a:spcPct val="100000"/>
              </a:lnSpc>
            </a:pP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федеральную</a:t>
            </a:r>
            <a:r>
              <a:rPr sz="1200" b="0" spc="65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Microsoft Sans Serif"/>
                <a:cs typeface="Microsoft Sans Serif"/>
              </a:rPr>
              <a:t>систему</a:t>
            </a:r>
            <a:r>
              <a:rPr sz="1200" b="0" spc="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сопровождения</a:t>
            </a:r>
            <a:r>
              <a:rPr sz="1200" b="0" spc="40" dirty="0">
                <a:solidFill>
                  <a:srgbClr val="000000"/>
                </a:solidFill>
                <a:latin typeface="Microsoft Sans Serif"/>
                <a:cs typeface="Microsoft Sans Serif"/>
              </a:rPr>
              <a:t> </a:t>
            </a:r>
            <a:r>
              <a:rPr sz="1200" b="0" spc="-15" dirty="0">
                <a:solidFill>
                  <a:srgbClr val="000000"/>
                </a:solidFill>
                <a:latin typeface="Microsoft Sans Serif"/>
                <a:cs typeface="Microsoft Sans Serif"/>
              </a:rPr>
              <a:t>педагогов</a:t>
            </a:r>
            <a:endParaRPr sz="12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Итоги аттестации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                              2020-2021 год</a:t>
            </a:r>
          </a:p>
          <a:p>
            <a:pPr>
              <a:buNone/>
            </a:pPr>
            <a:r>
              <a:rPr lang="ru-RU" dirty="0" smtClean="0"/>
              <a:t>Всего - 203</a:t>
            </a:r>
          </a:p>
          <a:p>
            <a:pPr>
              <a:buNone/>
            </a:pPr>
            <a:r>
              <a:rPr lang="ru-RU" dirty="0" smtClean="0"/>
              <a:t>Первая кв.к.-109</a:t>
            </a:r>
          </a:p>
          <a:p>
            <a:pPr>
              <a:buNone/>
            </a:pPr>
            <a:r>
              <a:rPr lang="ru-RU" dirty="0" smtClean="0"/>
              <a:t>Высшая кв.к.- 94</a:t>
            </a:r>
          </a:p>
          <a:p>
            <a:pPr>
              <a:buNone/>
            </a:pPr>
            <a:r>
              <a:rPr lang="ru-RU" dirty="0" smtClean="0"/>
              <a:t>                                   2021-2022 год </a:t>
            </a:r>
            <a:r>
              <a:rPr lang="ru-RU" sz="1800" dirty="0" smtClean="0"/>
              <a:t>(январь-сентябрь)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dirty="0" smtClean="0"/>
              <a:t>Всего -201</a:t>
            </a:r>
          </a:p>
          <a:p>
            <a:pPr>
              <a:buNone/>
            </a:pPr>
            <a:r>
              <a:rPr lang="ru-RU" dirty="0" smtClean="0"/>
              <a:t>Первая кв.к.- 87</a:t>
            </a:r>
          </a:p>
          <a:p>
            <a:pPr>
              <a:buNone/>
            </a:pPr>
            <a:r>
              <a:rPr lang="ru-RU" dirty="0" smtClean="0"/>
              <a:t>Высшая кв.к.-114</a:t>
            </a:r>
          </a:p>
          <a:p>
            <a:endParaRPr lang="ru-RU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7884368" y="476672"/>
            <a:ext cx="637075" cy="8112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rgbClr val="0070C0"/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Замечания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1.Срок предыдущей аттестации (</a:t>
            </a:r>
            <a:r>
              <a:rPr lang="ru-RU" sz="2000" i="1" dirty="0" smtClean="0"/>
              <a:t>СЗД, истечение срока).</a:t>
            </a:r>
          </a:p>
          <a:p>
            <a:pPr>
              <a:buNone/>
            </a:pPr>
            <a:r>
              <a:rPr lang="ru-RU" dirty="0" smtClean="0"/>
              <a:t>2.Отсутствие сведений о прохождении процедуры признания образования. </a:t>
            </a:r>
          </a:p>
          <a:p>
            <a:pPr>
              <a:buNone/>
            </a:pPr>
            <a:r>
              <a:rPr lang="ru-RU" dirty="0" smtClean="0"/>
              <a:t>3. Результативность за </a:t>
            </a:r>
            <a:r>
              <a:rPr lang="ru-RU" dirty="0" err="1" smtClean="0"/>
              <a:t>межаттестационый</a:t>
            </a:r>
            <a:r>
              <a:rPr lang="ru-RU" dirty="0" smtClean="0"/>
              <a:t> период.</a:t>
            </a:r>
          </a:p>
          <a:p>
            <a:pPr>
              <a:buNone/>
            </a:pPr>
            <a:r>
              <a:rPr lang="ru-RU" dirty="0" smtClean="0"/>
              <a:t>4. Сроки подачи документов для рассмотрения РАК.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7956376" y="116632"/>
            <a:ext cx="637075" cy="8112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Изменения в нормативной базе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ЛНР,ДНР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62" t="14319" r="6148" b="2949"/>
          <a:stretch>
            <a:fillRect/>
          </a:stretch>
        </p:blipFill>
        <p:spPr bwMode="auto">
          <a:xfrm>
            <a:off x="0" y="1412776"/>
            <a:ext cx="9144000" cy="544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8244408" y="476672"/>
            <a:ext cx="637075" cy="81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Изменения в нормативной базе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ЛНР,ДНР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1206" t="14951" r="16887" b="3908"/>
          <a:stretch>
            <a:fillRect/>
          </a:stretch>
        </p:blipFill>
        <p:spPr bwMode="auto">
          <a:xfrm>
            <a:off x="467544" y="1412776"/>
            <a:ext cx="352839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40750" t="15134" r="26176" b="19943"/>
          <a:stretch>
            <a:fillRect/>
          </a:stretch>
        </p:blipFill>
        <p:spPr bwMode="auto">
          <a:xfrm>
            <a:off x="4427984" y="2204864"/>
            <a:ext cx="34563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8244408" y="404664"/>
            <a:ext cx="637075" cy="81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Изменения в нормативной базе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ЛНР,ДНР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Об учете квалификационных категорий, присвоенных педагогическим работникам в образовательных организациях ЛНР и ДНР</a:t>
            </a:r>
          </a:p>
          <a:p>
            <a:r>
              <a:rPr lang="ru-RU" dirty="0" err="1" smtClean="0"/>
              <a:t>Минпросвещения</a:t>
            </a:r>
            <a:r>
              <a:rPr lang="ru-RU" dirty="0" smtClean="0"/>
              <a:t> России рекомендует квалификационные категории, установленные на территориях ЛНР и ДНР, учитывать при решении вопросов, связанных с оплатой труда педагогических работников, если такое условие является предметом региональных отраслевых соглашений и (или) коллективных договоров.</a:t>
            </a:r>
          </a:p>
          <a:p>
            <a:endParaRPr lang="ru-RU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8316416" y="404664"/>
            <a:ext cx="637075" cy="8112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Изменения в нормативной базе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576" t="14951" r="22257" b="3908"/>
          <a:stretch>
            <a:fillRect/>
          </a:stretch>
        </p:blipFill>
        <p:spPr bwMode="auto">
          <a:xfrm>
            <a:off x="0" y="1422168"/>
            <a:ext cx="5940152" cy="543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12161" y="1700809"/>
            <a:ext cx="29523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200" b="1" dirty="0" smtClean="0"/>
              <a:t>2. Должности иных педагогических работников</a:t>
            </a:r>
          </a:p>
          <a:p>
            <a:pPr fontAlgn="base"/>
            <a:r>
              <a:rPr lang="ru-RU" dirty="0" smtClean="0"/>
              <a:t> </a:t>
            </a:r>
            <a:r>
              <a:rPr lang="ru-RU" sz="900" dirty="0" smtClean="0"/>
              <a:t>Воспитатель</a:t>
            </a:r>
          </a:p>
          <a:p>
            <a:pPr fontAlgn="base"/>
            <a:r>
              <a:rPr lang="ru-RU" sz="900" dirty="0" smtClean="0"/>
              <a:t>Инструктор-методист</a:t>
            </a:r>
          </a:p>
          <a:p>
            <a:pPr fontAlgn="base"/>
            <a:r>
              <a:rPr lang="ru-RU" sz="900" dirty="0" smtClean="0"/>
              <a:t>Инструктор по труду</a:t>
            </a:r>
          </a:p>
          <a:p>
            <a:pPr fontAlgn="base"/>
            <a:r>
              <a:rPr lang="ru-RU" sz="900" dirty="0" smtClean="0"/>
              <a:t>Инструктор по физической культуре</a:t>
            </a:r>
          </a:p>
          <a:p>
            <a:pPr fontAlgn="base"/>
            <a:r>
              <a:rPr lang="ru-RU" sz="900" dirty="0" smtClean="0"/>
              <a:t>Концертмейстер</a:t>
            </a:r>
          </a:p>
          <a:p>
            <a:pPr fontAlgn="base"/>
            <a:r>
              <a:rPr lang="ru-RU" sz="900" dirty="0" smtClean="0"/>
              <a:t>Логопед</a:t>
            </a:r>
          </a:p>
          <a:p>
            <a:pPr fontAlgn="base"/>
            <a:r>
              <a:rPr lang="ru-RU" sz="900" dirty="0" smtClean="0"/>
              <a:t>Мастер производственного обучения</a:t>
            </a:r>
          </a:p>
          <a:p>
            <a:pPr fontAlgn="base"/>
            <a:r>
              <a:rPr lang="ru-RU" sz="900" dirty="0" smtClean="0"/>
              <a:t>Методист</a:t>
            </a:r>
          </a:p>
          <a:p>
            <a:pPr fontAlgn="base"/>
            <a:r>
              <a:rPr lang="ru-RU" sz="900" dirty="0" smtClean="0"/>
              <a:t>Музыкальный руководитель</a:t>
            </a:r>
          </a:p>
          <a:p>
            <a:pPr fontAlgn="base"/>
            <a:r>
              <a:rPr lang="ru-RU" sz="900" dirty="0" smtClean="0"/>
              <a:t>Педагог дополнительного образования</a:t>
            </a:r>
          </a:p>
          <a:p>
            <a:pPr fontAlgn="base"/>
            <a:r>
              <a:rPr lang="ru-RU" sz="900" dirty="0" smtClean="0"/>
              <a:t>Педагог-библиотекарь</a:t>
            </a:r>
          </a:p>
          <a:p>
            <a:pPr fontAlgn="base"/>
            <a:r>
              <a:rPr lang="ru-RU" sz="900" dirty="0" smtClean="0"/>
              <a:t>Педагог-организатор</a:t>
            </a:r>
          </a:p>
          <a:p>
            <a:pPr fontAlgn="base"/>
            <a:r>
              <a:rPr lang="ru-RU" sz="900" dirty="0" smtClean="0"/>
              <a:t>Педагог-психолог</a:t>
            </a:r>
          </a:p>
          <a:p>
            <a:pPr fontAlgn="base"/>
            <a:r>
              <a:rPr lang="ru-RU" sz="900" dirty="0" smtClean="0"/>
              <a:t>Преподаватель</a:t>
            </a:r>
          </a:p>
          <a:p>
            <a:pPr fontAlgn="base"/>
            <a:r>
              <a:rPr lang="ru-RU" sz="900" dirty="0" smtClean="0"/>
              <a:t>Преподаватель-организатор основ безопасности жизнедеятельности</a:t>
            </a:r>
          </a:p>
          <a:p>
            <a:pPr fontAlgn="base"/>
            <a:r>
              <a:rPr lang="ru-RU" sz="900" dirty="0" smtClean="0"/>
              <a:t>Руководитель физического воспитания</a:t>
            </a:r>
          </a:p>
          <a:p>
            <a:pPr fontAlgn="base"/>
            <a:r>
              <a:rPr lang="ru-RU" sz="900" b="1" dirty="0" smtClean="0">
                <a:solidFill>
                  <a:srgbClr val="C00000"/>
                </a:solidFill>
              </a:rPr>
              <a:t>Советник директора по воспитанию и взаимодействию с детскими общественными объединениями</a:t>
            </a:r>
          </a:p>
          <a:p>
            <a:pPr fontAlgn="base"/>
            <a:r>
              <a:rPr lang="ru-RU" sz="900" dirty="0" smtClean="0"/>
              <a:t>Социальный педагог</a:t>
            </a:r>
          </a:p>
          <a:p>
            <a:pPr fontAlgn="base"/>
            <a:r>
              <a:rPr lang="ru-RU" sz="900" dirty="0" smtClean="0"/>
              <a:t>Старший вожатый</a:t>
            </a:r>
          </a:p>
          <a:p>
            <a:pPr fontAlgn="base"/>
            <a:r>
              <a:rPr lang="ru-RU" sz="900" dirty="0" smtClean="0"/>
              <a:t>Старший воспитатель</a:t>
            </a:r>
          </a:p>
          <a:p>
            <a:pPr fontAlgn="base"/>
            <a:r>
              <a:rPr lang="ru-RU" sz="900" dirty="0" smtClean="0"/>
              <a:t>Старший инструктор-методист</a:t>
            </a:r>
          </a:p>
          <a:p>
            <a:pPr fontAlgn="base"/>
            <a:r>
              <a:rPr lang="ru-RU" sz="900" dirty="0" smtClean="0"/>
              <a:t>Старший методист</a:t>
            </a:r>
          </a:p>
          <a:p>
            <a:pPr fontAlgn="base"/>
            <a:r>
              <a:rPr lang="ru-RU" sz="900" dirty="0" smtClean="0"/>
              <a:t>Старший педагог дополнительного образования</a:t>
            </a:r>
          </a:p>
          <a:p>
            <a:pPr fontAlgn="base"/>
            <a:r>
              <a:rPr lang="ru-RU" sz="900" dirty="0" smtClean="0"/>
              <a:t>Старший тренер-преподаватель</a:t>
            </a:r>
          </a:p>
          <a:p>
            <a:pPr fontAlgn="base"/>
            <a:r>
              <a:rPr lang="ru-RU" sz="900" dirty="0" smtClean="0"/>
              <a:t>Тренер-преподаватель</a:t>
            </a:r>
          </a:p>
          <a:p>
            <a:pPr fontAlgn="base"/>
            <a:r>
              <a:rPr lang="ru-RU" sz="900" dirty="0" err="1" smtClean="0"/>
              <a:t>Тьютор</a:t>
            </a:r>
            <a:endParaRPr lang="ru-RU" sz="900" dirty="0" smtClean="0"/>
          </a:p>
          <a:p>
            <a:pPr fontAlgn="base"/>
            <a:r>
              <a:rPr lang="ru-RU" sz="900" dirty="0" smtClean="0"/>
              <a:t>Учитель</a:t>
            </a:r>
          </a:p>
          <a:p>
            <a:pPr fontAlgn="base"/>
            <a:r>
              <a:rPr lang="ru-RU" sz="900" dirty="0" smtClean="0"/>
              <a:t>Учитель-дефектолог</a:t>
            </a:r>
          </a:p>
          <a:p>
            <a:pPr fontAlgn="base"/>
            <a:r>
              <a:rPr lang="ru-RU" sz="900" dirty="0" smtClean="0"/>
              <a:t>Учитель-логопед</a:t>
            </a:r>
            <a:endParaRPr lang="ru-RU" sz="900" dirty="0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8506925" y="548680"/>
            <a:ext cx="637075" cy="8112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576" t="19724" r="22257" b="3908"/>
          <a:stretch>
            <a:fillRect/>
          </a:stretch>
        </p:blipFill>
        <p:spPr bwMode="auto">
          <a:xfrm>
            <a:off x="3131840" y="2060848"/>
            <a:ext cx="273630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36613" t="19378" r="22044" b="8646"/>
          <a:stretch>
            <a:fillRect/>
          </a:stretch>
        </p:blipFill>
        <p:spPr bwMode="auto">
          <a:xfrm>
            <a:off x="179512" y="1484784"/>
            <a:ext cx="273630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 l="26969" t="20033" r="39169" b="63867"/>
          <a:stretch>
            <a:fillRect/>
          </a:stretch>
        </p:blipFill>
        <p:spPr bwMode="auto">
          <a:xfrm>
            <a:off x="1187624" y="-171400"/>
            <a:ext cx="61926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 l="36812" t="14700" r="21845" b="18367"/>
          <a:stretch>
            <a:fillRect/>
          </a:stretch>
        </p:blipFill>
        <p:spPr bwMode="auto">
          <a:xfrm>
            <a:off x="6012160" y="1844824"/>
            <a:ext cx="28083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7956376" y="476672"/>
            <a:ext cx="637075" cy="8112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Изменения в нормативной базе РФ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576" t="14951" r="22257" b="3908"/>
          <a:stretch>
            <a:fillRect/>
          </a:stretch>
        </p:blipFill>
        <p:spPr bwMode="auto">
          <a:xfrm>
            <a:off x="251520" y="1484784"/>
            <a:ext cx="381642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36219" t="18500" r="22438" b="16667"/>
          <a:stretch>
            <a:fillRect/>
          </a:stretch>
        </p:blipFill>
        <p:spPr bwMode="auto">
          <a:xfrm>
            <a:off x="5076056" y="1700808"/>
            <a:ext cx="345638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DD16385B-45FC-46BB-ACD1-44F47A22727E}"/>
              </a:ext>
            </a:extLst>
          </p:cNvPr>
          <p:cNvSpPr/>
          <p:nvPr/>
        </p:nvSpPr>
        <p:spPr>
          <a:xfrm>
            <a:off x="8506925" y="620688"/>
            <a:ext cx="637075" cy="8112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510597">
              <a:defRPr/>
            </a:pPr>
            <a:endParaRPr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795</Words>
  <Application>Microsoft Office PowerPoint</Application>
  <PresentationFormat>Экран (4:3)</PresentationFormat>
  <Paragraphs>173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Microsoft Sans Serif</vt:lpstr>
      <vt:lpstr>Montserrat Classic Bold</vt:lpstr>
      <vt:lpstr>Times New Roman</vt:lpstr>
      <vt:lpstr>Wingdings</vt:lpstr>
      <vt:lpstr>Тема Office</vt:lpstr>
      <vt:lpstr>Презентация PowerPoint</vt:lpstr>
      <vt:lpstr>Итоги аттестации </vt:lpstr>
      <vt:lpstr>Замечания</vt:lpstr>
      <vt:lpstr> Изменения в нормативной базе ЛНР,ДНР </vt:lpstr>
      <vt:lpstr>Изменения в нормативной базе ЛНР,ДНР</vt:lpstr>
      <vt:lpstr>Изменения в нормативной базе ЛНР,ДНР</vt:lpstr>
      <vt:lpstr>Изменения в нормативной базе</vt:lpstr>
      <vt:lpstr>Презентация PowerPoint</vt:lpstr>
      <vt:lpstr>Изменения в нормативной базе РФ</vt:lpstr>
      <vt:lpstr>Изменения в нормативной базе РФ</vt:lpstr>
      <vt:lpstr>ДЕЙСТВУЮЩАЯ МОДЕЛЬ АТТЕСТАЦИИ</vt:lpstr>
      <vt:lpstr>УЧАСТНИКИ – 13 СУБЪЕКТОВ  РОССИЙСКОЙ ФЕДЕРАЦИИ</vt:lpstr>
      <vt:lpstr>ТРЕБОВАНИЯ К КВАЛИФИКАЦИОННЫМ КАТЕГОРИЯМ</vt:lpstr>
      <vt:lpstr>ПОДВЕДЕНИЕ ИТОГОВ АПРОБАЦИЯ НОВЫХ  КВАЛИФИКАЦИОННЫХ КАТЕГОРИЙ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Александра</cp:lastModifiedBy>
  <cp:revision>33</cp:revision>
  <dcterms:created xsi:type="dcterms:W3CDTF">2022-10-19T13:35:46Z</dcterms:created>
  <dcterms:modified xsi:type="dcterms:W3CDTF">2022-10-25T12:03:24Z</dcterms:modified>
</cp:coreProperties>
</file>