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5"/>
  </p:notesMasterIdLst>
  <p:sldIdLst>
    <p:sldId id="257" r:id="rId2"/>
    <p:sldId id="290" r:id="rId3"/>
    <p:sldId id="419" r:id="rId4"/>
    <p:sldId id="420" r:id="rId5"/>
    <p:sldId id="421" r:id="rId6"/>
    <p:sldId id="418" r:id="rId7"/>
    <p:sldId id="309" r:id="rId8"/>
    <p:sldId id="443" r:id="rId9"/>
    <p:sldId id="505" r:id="rId10"/>
    <p:sldId id="481" r:id="rId11"/>
    <p:sldId id="506" r:id="rId12"/>
    <p:sldId id="507" r:id="rId13"/>
    <p:sldId id="508" r:id="rId14"/>
  </p:sldIdLst>
  <p:sldSz cx="18288000" cy="10287000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Montserrat Classic Bold" panose="020B0604020202020204" charset="0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36BEF99-8170-4010-AC64-B5299EABA2BB}">
          <p14:sldIdLst>
            <p14:sldId id="257"/>
            <p14:sldId id="290"/>
            <p14:sldId id="419"/>
            <p14:sldId id="420"/>
            <p14:sldId id="421"/>
            <p14:sldId id="418"/>
            <p14:sldId id="309"/>
            <p14:sldId id="443"/>
            <p14:sldId id="505"/>
            <p14:sldId id="481"/>
            <p14:sldId id="506"/>
            <p14:sldId id="507"/>
            <p14:sldId id="50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9" d="100"/>
          <a:sy n="49" d="100"/>
        </p:scale>
        <p:origin x="75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F9740D-E173-4C3F-853F-604E56F77EE1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364D18-D2D2-41BE-8421-D8A2ED4C67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653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64D18-D2D2-41BE-8421-D8A2ED4C676B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786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2">
            <a:extLst>
              <a:ext uri="{FF2B5EF4-FFF2-40B4-BE49-F238E27FC236}">
                <a16:creationId xmlns:a16="http://schemas.microsoft.com/office/drawing/2014/main" id="{1C829D65-F696-43C0-BE03-7D65C6C17936}"/>
              </a:ext>
            </a:extLst>
          </p:cNvPr>
          <p:cNvGrpSpPr/>
          <p:nvPr/>
        </p:nvGrpSpPr>
        <p:grpSpPr>
          <a:xfrm>
            <a:off x="-21077" y="-8917"/>
            <a:ext cx="14553054" cy="10277448"/>
            <a:chOff x="190205" y="-7159"/>
            <a:chExt cx="7239225" cy="5112381"/>
          </a:xfrm>
        </p:grpSpPr>
        <p:sp>
          <p:nvSpPr>
            <p:cNvPr id="18" name="Freeform 3">
              <a:extLst>
                <a:ext uri="{FF2B5EF4-FFF2-40B4-BE49-F238E27FC236}">
                  <a16:creationId xmlns:a16="http://schemas.microsoft.com/office/drawing/2014/main" id="{3B5FE1E5-525D-4365-8EB4-032963E1122D}"/>
                </a:ext>
              </a:extLst>
            </p:cNvPr>
            <p:cNvSpPr/>
            <p:nvPr/>
          </p:nvSpPr>
          <p:spPr>
            <a:xfrm>
              <a:off x="190205" y="-7159"/>
              <a:ext cx="7239225" cy="5112381"/>
            </a:xfrm>
            <a:custGeom>
              <a:avLst/>
              <a:gdLst/>
              <a:ahLst/>
              <a:cxnLst/>
              <a:rect l="l" t="t" r="r" b="b"/>
              <a:pathLst>
                <a:path w="7457157" h="5342981">
                  <a:moveTo>
                    <a:pt x="0" y="0"/>
                  </a:moveTo>
                  <a:lnTo>
                    <a:pt x="7457157" y="0"/>
                  </a:lnTo>
                  <a:lnTo>
                    <a:pt x="7457157" y="5342981"/>
                  </a:lnTo>
                  <a:lnTo>
                    <a:pt x="0" y="5342981"/>
                  </a:lnTo>
                  <a:close/>
                </a:path>
              </a:pathLst>
            </a:custGeom>
            <a:solidFill>
              <a:srgbClr val="1546BA"/>
            </a:solidFill>
            <a:ln>
              <a:solidFill>
                <a:srgbClr val="0070C0"/>
              </a:solidFill>
            </a:ln>
          </p:spPr>
        </p:sp>
      </p:grpSp>
      <p:sp>
        <p:nvSpPr>
          <p:cNvPr id="20" name="TextBox 10">
            <a:extLst>
              <a:ext uri="{FF2B5EF4-FFF2-40B4-BE49-F238E27FC236}">
                <a16:creationId xmlns:a16="http://schemas.microsoft.com/office/drawing/2014/main" id="{6ED1C5D0-E75F-4D80-8312-AAFEA21B233A}"/>
              </a:ext>
            </a:extLst>
          </p:cNvPr>
          <p:cNvSpPr txBox="1"/>
          <p:nvPr/>
        </p:nvSpPr>
        <p:spPr>
          <a:xfrm>
            <a:off x="6705600" y="7788147"/>
            <a:ext cx="6640455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00"/>
              </a:lnSpc>
            </a:pPr>
            <a:r>
              <a:rPr lang="ru-RU" sz="2800" b="1" spc="32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Костикова А.Н., </a:t>
            </a:r>
          </a:p>
          <a:p>
            <a:pPr algn="r">
              <a:lnSpc>
                <a:spcPts val="3000"/>
              </a:lnSpc>
            </a:pPr>
            <a:r>
              <a:rPr lang="ru-RU" sz="2800" b="1" spc="32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методист МБОУ ДО «ЦДЮТ»</a:t>
            </a:r>
            <a:endParaRPr lang="en-US" sz="2800" spc="32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8">
            <a:extLst>
              <a:ext uri="{FF2B5EF4-FFF2-40B4-BE49-F238E27FC236}">
                <a16:creationId xmlns:a16="http://schemas.microsoft.com/office/drawing/2014/main" id="{D6EEC062-CAF1-4032-9548-29CFC91E21E4}"/>
              </a:ext>
            </a:extLst>
          </p:cNvPr>
          <p:cNvSpPr txBox="1"/>
          <p:nvPr/>
        </p:nvSpPr>
        <p:spPr>
          <a:xfrm>
            <a:off x="377305" y="677169"/>
            <a:ext cx="13783696" cy="4419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569"/>
              </a:lnSpc>
            </a:pPr>
            <a:r>
              <a:rPr lang="ru-RU" sz="60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ДО «ЦДЮТ»</a:t>
            </a:r>
            <a:endParaRPr lang="en-US" sz="60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9">
            <a:extLst>
              <a:ext uri="{FF2B5EF4-FFF2-40B4-BE49-F238E27FC236}">
                <a16:creationId xmlns:a16="http://schemas.microsoft.com/office/drawing/2014/main" id="{6930A4C3-44D3-4212-AC44-43DEE766B48A}"/>
              </a:ext>
            </a:extLst>
          </p:cNvPr>
          <p:cNvSpPr txBox="1"/>
          <p:nvPr/>
        </p:nvSpPr>
        <p:spPr>
          <a:xfrm>
            <a:off x="225386" y="2680277"/>
            <a:ext cx="14087534" cy="35907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ru-RU" sz="60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Итоги мониторинга профессионального роста педагогов в общеобразовательных учреждениях Симферопольского района в 2021/2022 учебном году</a:t>
            </a:r>
            <a:endParaRPr lang="en-US" sz="60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F09F926-05A4-4951-AB09-72D2B1FD5CEB}"/>
              </a:ext>
            </a:extLst>
          </p:cNvPr>
          <p:cNvSpPr txBox="1"/>
          <p:nvPr/>
        </p:nvSpPr>
        <p:spPr>
          <a:xfrm>
            <a:off x="-12290" y="0"/>
            <a:ext cx="18288000" cy="523220"/>
          </a:xfrm>
          <a:prstGeom prst="rect">
            <a:avLst/>
          </a:prstGeom>
          <a:solidFill>
            <a:srgbClr val="0066CC"/>
          </a:solidFill>
        </p:spPr>
        <p:txBody>
          <a:bodyPr wrap="square" lIns="0" tIns="0" rIns="0" bIns="0" rtlCol="0" anchor="t">
            <a:spAutoFit/>
          </a:bodyPr>
          <a:lstStyle/>
          <a:p>
            <a:pPr lvl="0" algn="ctr"/>
            <a:endParaRPr lang="ru-RU" sz="1400" b="1" dirty="0">
              <a:solidFill>
                <a:schemeClr val="bg1"/>
              </a:solidFill>
              <a:latin typeface="Montserrat Classic Bold" panose="020B0604020202020204" charset="0"/>
            </a:endParaRPr>
          </a:p>
          <a:p>
            <a:pPr lvl="0" algn="ctr"/>
            <a:endParaRPr lang="ru-RU" sz="2000" b="1" dirty="0">
              <a:solidFill>
                <a:schemeClr val="bg1"/>
              </a:solidFill>
              <a:latin typeface="Montserrat Classic Bold" panose="020B060402020202020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57200" y="1333500"/>
            <a:ext cx="16916400" cy="8463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Выводы:</a:t>
            </a:r>
          </a:p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Анализ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документов, рассмотренных в результате мониторинга профессионального роста педагогов в МБОУ, позволяет сделать вывод об эффективности работы методической службы в МБОУ Симферопольского района в 2021/2022 учебном году, наличии целостного подхода к осуществлению аналитических мероприятий, что способствует профессиональному росту педагогов МБОУ и повышению качества образовательных услуг.</a:t>
            </a:r>
          </a:p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Мониторинг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профессионального роста педагогов МБОУ проанализирован по всем показателям.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мониторинга показали, что уровень сформированности профессионального роста педагогов в МБОУ района удовлетворительный. </a:t>
            </a:r>
          </a:p>
          <a:p>
            <a:pPr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Во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всех МБОУ созданы условия для профессионального роста учителей. </a:t>
            </a:r>
          </a:p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На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момент проведения мониторинга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 школы не предоставили информацию по мониторингу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(МБОУ «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Краснолесская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основная школа» (Костяева Т.В.), МБОУ «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Мирновская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 № 1» (Гуртовой А.А.), МБОУ «Перовская школа-гимназия» (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и.о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директора Клименко Л.В.) и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девять школ не предоставили справки по итогам мониторинга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(МБОУ «Винницкая школа», МБОУ «Гвардейская школа № 1», МБОУ «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Кольчугинская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 № 2», МБОУ «Лицей», МБОУ «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Мирновская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 № 2», МБОУ «Партизанская школа им. А.П. Богданова», МБОУ «Первомайская школа», МБОУ «Пожарская школа», МБОУ «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Тепловская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школа»).</a:t>
            </a:r>
          </a:p>
        </p:txBody>
      </p:sp>
    </p:spTree>
    <p:extLst>
      <p:ext uri="{BB962C8B-B14F-4D97-AF65-F5344CB8AC3E}">
        <p14:creationId xmlns:p14="http://schemas.microsoft.com/office/powerpoint/2010/main" val="32488778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7323" y="-17023"/>
            <a:ext cx="3200677" cy="1027874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57200" y="342900"/>
            <a:ext cx="14249400" cy="915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96850"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Анализ эффективности принятых мер по обеспечению профессионального </a:t>
            </a: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развития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педагогических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работников Симферопольского района за 2021/2022 учебный </a:t>
            </a: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год</a:t>
            </a: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	В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общеобразовательных организациях Симферопольского района работают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1594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педагогических работника. Стаж работы более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20 лет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имеют 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37%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педагогических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работников района, наблюдается незначительное старение педагогических кадров. Приток молодых специалистов в образовательные организации незначительный, показатель педагогов со стажем работы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 3-х лет составляет всего 24 %.</a:t>
            </a: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	Образовательный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уровень остается статичным на протяжении ряда лет,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94% педагогических работников имеют высшее образование, 6% - среднее специальное.</a:t>
            </a: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	Высшую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квалификационную категорию имеют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375 педагогических работников, что составляет 24%; 367 - первую, 23%; 230 – </a:t>
            </a: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сзд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14%; без категории – 622 (39%).</a:t>
            </a:r>
          </a:p>
          <a:p>
            <a:pPr marR="196850" algn="ctr">
              <a:lnSpc>
                <a:spcPct val="115000"/>
              </a:lnSpc>
              <a:spcAft>
                <a:spcPts val="0"/>
              </a:spcAft>
            </a:pP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94767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7595" y="-4053"/>
            <a:ext cx="3200677" cy="1027874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62000" y="1943100"/>
            <a:ext cx="139446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Согласно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приказу УО «О проведении мониторинга» был проведен мониторинг выявления профессиональных потребностей и дефицитов управленческих и педагогических работников Симферопольского района.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мониторинге приняли участие 39 директоров школ (90%), 37 заместителей директоров школ (86%) и 1053 (66%) педагогических работников района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25454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6579" y="0"/>
            <a:ext cx="14250743" cy="10064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Таким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образом,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муниципальной методической службы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содействие успешной реализации государственной политики в области образования, создание единого муниципального методического пространства в сфере повышения квалификации и непрерывного развития профессионального мастерства педагогических работников в соответствии с приоритетными задачами в области образования, учитывающего региональную и муниципальную специфику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задачи для достижения поставленной цели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Организация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комплексной работы по выявлению профессиональных дефицитов педагогических работников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Обеспечение деятельности по совершенствованию предметных, методических компетенций педагогических работников с использованием активных форматов профессионального развития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Разработка индивидуальных маршрутов непрерывного развития профессионального мастерства педагогических работников как инструмента адресного сопровождения различных целевых групп и отдельных педагогических работников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Создание комплекса условий для вовлечения педагогов в экспертную и инновационную деятельность.	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Выявление	и формирование методического актива как резерва высококвалифицированных специалистов, привлекаемых к оказанию методической помощи с учетом адресных запросов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Создание системы поддержки молодых педагогов за счет реализации программ наставничества педагогических работников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Организация сетевого взаимодействия педагогов (методических объединений) на муниципальном уровне за счет создания единой сетевой площадки, объединяющей участников методической деятельности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Осуществление комплексного анализа состояния и результатов деятельности методических объединений для опережающего совершенствования построения траекторий развития и устранения профессиональных дефицитов выделенных целевых групп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Развитие кадрового потенциала в образовательных организациях за счет разработки и реализации стратегии кадровой политики,	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направленной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на повышение результативности деятельности педагогических работников	и максимально эффективного использования их профессионального потенциала для достижения поставленных профессиональных задач.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7323" y="0"/>
            <a:ext cx="3200677" cy="1027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302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1FD2E70A-6426-4A19-8061-4A6E7343AA24}"/>
              </a:ext>
            </a:extLst>
          </p:cNvPr>
          <p:cNvGrpSpPr/>
          <p:nvPr/>
        </p:nvGrpSpPr>
        <p:grpSpPr>
          <a:xfrm>
            <a:off x="15085534" y="0"/>
            <a:ext cx="3200400" cy="10277448"/>
            <a:chOff x="190205" y="-7159"/>
            <a:chExt cx="7239225" cy="5112381"/>
          </a:xfrm>
        </p:grpSpPr>
        <p:sp>
          <p:nvSpPr>
            <p:cNvPr id="13" name="Freeform 3">
              <a:extLst>
                <a:ext uri="{FF2B5EF4-FFF2-40B4-BE49-F238E27FC236}">
                  <a16:creationId xmlns:a16="http://schemas.microsoft.com/office/drawing/2014/main" id="{6807288C-40A6-4AA9-81D6-41741AACCB42}"/>
                </a:ext>
              </a:extLst>
            </p:cNvPr>
            <p:cNvSpPr/>
            <p:nvPr/>
          </p:nvSpPr>
          <p:spPr>
            <a:xfrm>
              <a:off x="190205" y="-7159"/>
              <a:ext cx="7239225" cy="5112381"/>
            </a:xfrm>
            <a:custGeom>
              <a:avLst/>
              <a:gdLst/>
              <a:ahLst/>
              <a:cxnLst/>
              <a:rect l="l" t="t" r="r" b="b"/>
              <a:pathLst>
                <a:path w="7457157" h="5342981">
                  <a:moveTo>
                    <a:pt x="0" y="0"/>
                  </a:moveTo>
                  <a:lnTo>
                    <a:pt x="7457157" y="0"/>
                  </a:lnTo>
                  <a:lnTo>
                    <a:pt x="7457157" y="5342981"/>
                  </a:lnTo>
                  <a:lnTo>
                    <a:pt x="0" y="5342981"/>
                  </a:lnTo>
                  <a:close/>
                </a:path>
              </a:pathLst>
            </a:custGeom>
            <a:solidFill>
              <a:srgbClr val="1546BA"/>
            </a:solidFill>
          </p:spPr>
        </p:sp>
      </p:grpSp>
      <p:sp>
        <p:nvSpPr>
          <p:cNvPr id="21" name="Объект 2">
            <a:extLst>
              <a:ext uri="{FF2B5EF4-FFF2-40B4-BE49-F238E27FC236}">
                <a16:creationId xmlns:a16="http://schemas.microsoft.com/office/drawing/2014/main" id="{D7F7E9A0-BCBF-4820-BEA3-3FAE4E6DACBB}"/>
              </a:ext>
            </a:extLst>
          </p:cNvPr>
          <p:cNvSpPr txBox="1">
            <a:spLocks/>
          </p:cNvSpPr>
          <p:nvPr/>
        </p:nvSpPr>
        <p:spPr>
          <a:xfrm>
            <a:off x="685800" y="647700"/>
            <a:ext cx="13666476" cy="921888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676275" algn="just">
              <a:spcBef>
                <a:spcPts val="0"/>
              </a:spcBef>
              <a:buClr>
                <a:srgbClr val="2DA2BF"/>
              </a:buClr>
              <a:buSzPct val="68000"/>
              <a:buNone/>
              <a:defRPr/>
            </a:pPr>
            <a:endParaRPr lang="ru-RU" dirty="0" smtClean="0"/>
          </a:p>
          <a:p>
            <a:pPr marL="0" indent="676275" algn="just">
              <a:spcBef>
                <a:spcPts val="0"/>
              </a:spcBef>
              <a:buClr>
                <a:srgbClr val="2DA2BF"/>
              </a:buClr>
              <a:buSzPct val="68000"/>
              <a:buNone/>
              <a:defRPr/>
            </a:pPr>
            <a:endParaRPr lang="ru-RU" dirty="0"/>
          </a:p>
          <a:p>
            <a:pPr marL="0" indent="676275" algn="just">
              <a:spcBef>
                <a:spcPts val="0"/>
              </a:spcBef>
              <a:buClr>
                <a:srgbClr val="2DA2BF"/>
              </a:buClr>
              <a:buSzPct val="68000"/>
              <a:buNone/>
              <a:defRPr/>
            </a:pPr>
            <a:endParaRPr lang="ru-RU" dirty="0" smtClean="0"/>
          </a:p>
          <a:p>
            <a:pPr marL="0" indent="676275" algn="just">
              <a:spcBef>
                <a:spcPts val="0"/>
              </a:spcBef>
              <a:buClr>
                <a:srgbClr val="2DA2BF"/>
              </a:buClr>
              <a:buSzPct val="68000"/>
              <a:buNone/>
              <a:defRPr/>
            </a:pPr>
            <a:endParaRPr lang="ru-RU" dirty="0"/>
          </a:p>
          <a:p>
            <a:pPr marL="0" indent="676275" algn="just">
              <a:spcBef>
                <a:spcPts val="0"/>
              </a:spcBef>
              <a:buClr>
                <a:srgbClr val="2DA2BF"/>
              </a:buClr>
              <a:buSzPct val="68000"/>
              <a:buNone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приказов Управления образования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Симферопольского района от 11.11.2020 № 652 «О реализации муниципальных механизмов управления качеством образования в Симферопольском районе», от 18.11.2020 № 865 «Об утверждении Положений», от 30.05.2022 № 512 в Симферопольском районе проведен мониторинг профессионального роста педагогов в общеобразовательных учреждениях Симферопольского района в 2021/2022 учебном году (далее - Мониторинг).</a:t>
            </a:r>
            <a:endParaRPr lang="ru-RU" alt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6762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ru-RU" sz="4200" dirty="0"/>
          </a:p>
        </p:txBody>
      </p:sp>
    </p:spTree>
    <p:extLst>
      <p:ext uri="{BB962C8B-B14F-4D97-AF65-F5344CB8AC3E}">
        <p14:creationId xmlns:p14="http://schemas.microsoft.com/office/powerpoint/2010/main" val="1945315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1FD2E70A-6426-4A19-8061-4A6E7343AA24}"/>
              </a:ext>
            </a:extLst>
          </p:cNvPr>
          <p:cNvGrpSpPr/>
          <p:nvPr/>
        </p:nvGrpSpPr>
        <p:grpSpPr>
          <a:xfrm>
            <a:off x="15085534" y="0"/>
            <a:ext cx="3200400" cy="10277448"/>
            <a:chOff x="190205" y="-7159"/>
            <a:chExt cx="7239225" cy="5112381"/>
          </a:xfrm>
        </p:grpSpPr>
        <p:sp>
          <p:nvSpPr>
            <p:cNvPr id="13" name="Freeform 3">
              <a:extLst>
                <a:ext uri="{FF2B5EF4-FFF2-40B4-BE49-F238E27FC236}">
                  <a16:creationId xmlns:a16="http://schemas.microsoft.com/office/drawing/2014/main" id="{6807288C-40A6-4AA9-81D6-41741AACCB42}"/>
                </a:ext>
              </a:extLst>
            </p:cNvPr>
            <p:cNvSpPr/>
            <p:nvPr/>
          </p:nvSpPr>
          <p:spPr>
            <a:xfrm>
              <a:off x="190205" y="-7159"/>
              <a:ext cx="7239225" cy="5112381"/>
            </a:xfrm>
            <a:custGeom>
              <a:avLst/>
              <a:gdLst/>
              <a:ahLst/>
              <a:cxnLst/>
              <a:rect l="l" t="t" r="r" b="b"/>
              <a:pathLst>
                <a:path w="7457157" h="5342981">
                  <a:moveTo>
                    <a:pt x="0" y="0"/>
                  </a:moveTo>
                  <a:lnTo>
                    <a:pt x="7457157" y="0"/>
                  </a:lnTo>
                  <a:lnTo>
                    <a:pt x="7457157" y="5342981"/>
                  </a:lnTo>
                  <a:lnTo>
                    <a:pt x="0" y="5342981"/>
                  </a:lnTo>
                  <a:close/>
                </a:path>
              </a:pathLst>
            </a:custGeom>
            <a:solidFill>
              <a:srgbClr val="1546BA"/>
            </a:solidFill>
          </p:spPr>
        </p:sp>
      </p:grpSp>
      <p:sp>
        <p:nvSpPr>
          <p:cNvPr id="7" name="Объект 2">
            <a:extLst>
              <a:ext uri="{FF2B5EF4-FFF2-40B4-BE49-F238E27FC236}">
                <a16:creationId xmlns:a16="http://schemas.microsoft.com/office/drawing/2014/main" id="{B1B540FF-4E38-4865-807A-BF9F6C1DC459}"/>
              </a:ext>
            </a:extLst>
          </p:cNvPr>
          <p:cNvSpPr txBox="1">
            <a:spLocks/>
          </p:cNvSpPr>
          <p:nvPr/>
        </p:nvSpPr>
        <p:spPr>
          <a:xfrm>
            <a:off x="762000" y="1028700"/>
            <a:ext cx="14020800" cy="876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14425" indent="-428625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13716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0" indent="0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мониторинга: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обобщение объективной и достоверной информации о развитии профессионального мастерства, обновления теоретических и практических навыков педагогов в связи с повышением требований к уровню профессиональных знаний и необходимостью освоения современных методов решения задач, стоящих перед МБОУ.</a:t>
            </a:r>
          </a:p>
          <a:p>
            <a:pPr marL="0" indent="0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мониторинга:</a:t>
            </a:r>
          </a:p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своевременности прохождения педагогическими и руководящими работниками школы	 аттестации и курсов повышения квалификации по профилю профессиональной деятельности;</a:t>
            </a:r>
          </a:p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выполнения плана аттестации и повышения квалификации;</a:t>
            </a:r>
          </a:p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соответствия уровня профессиональной подготовки педагогов нормативным требованиям;</a:t>
            </a:r>
          </a:p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работы	школы по повышению профессионального мастерства педагогов.</a:t>
            </a:r>
          </a:p>
          <a:p>
            <a:pPr marL="0" lvl="0" indent="727075" algn="just">
              <a:spcBef>
                <a:spcPts val="1200"/>
              </a:spcBef>
              <a:buNone/>
            </a:pPr>
            <a:endParaRPr lang="ru-RU" sz="32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874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1FD2E70A-6426-4A19-8061-4A6E7343AA24}"/>
              </a:ext>
            </a:extLst>
          </p:cNvPr>
          <p:cNvGrpSpPr/>
          <p:nvPr/>
        </p:nvGrpSpPr>
        <p:grpSpPr>
          <a:xfrm>
            <a:off x="15085534" y="0"/>
            <a:ext cx="3200400" cy="10277448"/>
            <a:chOff x="190205" y="-7159"/>
            <a:chExt cx="7239225" cy="5112381"/>
          </a:xfrm>
        </p:grpSpPr>
        <p:sp>
          <p:nvSpPr>
            <p:cNvPr id="13" name="Freeform 3">
              <a:extLst>
                <a:ext uri="{FF2B5EF4-FFF2-40B4-BE49-F238E27FC236}">
                  <a16:creationId xmlns:a16="http://schemas.microsoft.com/office/drawing/2014/main" id="{6807288C-40A6-4AA9-81D6-41741AACCB42}"/>
                </a:ext>
              </a:extLst>
            </p:cNvPr>
            <p:cNvSpPr/>
            <p:nvPr/>
          </p:nvSpPr>
          <p:spPr>
            <a:xfrm>
              <a:off x="190205" y="-7159"/>
              <a:ext cx="7239225" cy="5112381"/>
            </a:xfrm>
            <a:custGeom>
              <a:avLst/>
              <a:gdLst/>
              <a:ahLst/>
              <a:cxnLst/>
              <a:rect l="l" t="t" r="r" b="b"/>
              <a:pathLst>
                <a:path w="7457157" h="5342981">
                  <a:moveTo>
                    <a:pt x="0" y="0"/>
                  </a:moveTo>
                  <a:lnTo>
                    <a:pt x="7457157" y="0"/>
                  </a:lnTo>
                  <a:lnTo>
                    <a:pt x="7457157" y="5342981"/>
                  </a:lnTo>
                  <a:lnTo>
                    <a:pt x="0" y="5342981"/>
                  </a:lnTo>
                  <a:close/>
                </a:path>
              </a:pathLst>
            </a:custGeom>
            <a:solidFill>
              <a:srgbClr val="1546BA"/>
            </a:solidFill>
          </p:spPr>
        </p:sp>
      </p:grpSp>
      <p:sp>
        <p:nvSpPr>
          <p:cNvPr id="7" name="Объект 2">
            <a:extLst>
              <a:ext uri="{FF2B5EF4-FFF2-40B4-BE49-F238E27FC236}">
                <a16:creationId xmlns:a16="http://schemas.microsoft.com/office/drawing/2014/main" id="{B1B540FF-4E38-4865-807A-BF9F6C1DC459}"/>
              </a:ext>
            </a:extLst>
          </p:cNvPr>
          <p:cNvSpPr txBox="1">
            <a:spLocks/>
          </p:cNvSpPr>
          <p:nvPr/>
        </p:nvSpPr>
        <p:spPr>
          <a:xfrm>
            <a:off x="304800" y="728203"/>
            <a:ext cx="14780734" cy="9525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14425" indent="-428625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727075">
              <a:spcBef>
                <a:spcPts val="1200"/>
              </a:spcBef>
              <a:buNone/>
            </a:pP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62000" y="876300"/>
            <a:ext cx="14020800" cy="12444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96850"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	В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Мониторинге приняли участие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39 МБОУ, из них: 3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не приняли участия (МБОУ «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Краснолесская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основная школа», МБОУ «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Мирновская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школа № 1», МБОУ «Перовская школа-гимназия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»).</a:t>
            </a: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endParaRPr lang="ru-RU" sz="3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96850"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Мониторинг проводился по пяти направлениям:</a:t>
            </a: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 Показатель «Приказы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».</a:t>
            </a: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 Показатель «Положения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».</a:t>
            </a: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 Показатель «Мероприятия по аттестации».</a:t>
            </a:r>
            <a:endParaRPr lang="ru-RU" sz="3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 Показатель «Мероприятия по КПК».</a:t>
            </a:r>
            <a:endParaRPr lang="ru-RU" sz="3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 Показатель «Качество образовательных услуг (деятельность педагога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159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1FD2E70A-6426-4A19-8061-4A6E7343AA24}"/>
              </a:ext>
            </a:extLst>
          </p:cNvPr>
          <p:cNvGrpSpPr/>
          <p:nvPr/>
        </p:nvGrpSpPr>
        <p:grpSpPr>
          <a:xfrm>
            <a:off x="15085534" y="0"/>
            <a:ext cx="3200400" cy="10277448"/>
            <a:chOff x="190205" y="-7159"/>
            <a:chExt cx="7239225" cy="5112381"/>
          </a:xfrm>
        </p:grpSpPr>
        <p:sp>
          <p:nvSpPr>
            <p:cNvPr id="13" name="Freeform 3">
              <a:extLst>
                <a:ext uri="{FF2B5EF4-FFF2-40B4-BE49-F238E27FC236}">
                  <a16:creationId xmlns:a16="http://schemas.microsoft.com/office/drawing/2014/main" id="{6807288C-40A6-4AA9-81D6-41741AACCB42}"/>
                </a:ext>
              </a:extLst>
            </p:cNvPr>
            <p:cNvSpPr/>
            <p:nvPr/>
          </p:nvSpPr>
          <p:spPr>
            <a:xfrm>
              <a:off x="190205" y="-7159"/>
              <a:ext cx="7239225" cy="5112381"/>
            </a:xfrm>
            <a:custGeom>
              <a:avLst/>
              <a:gdLst/>
              <a:ahLst/>
              <a:cxnLst/>
              <a:rect l="l" t="t" r="r" b="b"/>
              <a:pathLst>
                <a:path w="7457157" h="5342981">
                  <a:moveTo>
                    <a:pt x="0" y="0"/>
                  </a:moveTo>
                  <a:lnTo>
                    <a:pt x="7457157" y="0"/>
                  </a:lnTo>
                  <a:lnTo>
                    <a:pt x="7457157" y="5342981"/>
                  </a:lnTo>
                  <a:lnTo>
                    <a:pt x="0" y="5342981"/>
                  </a:lnTo>
                  <a:close/>
                </a:path>
              </a:pathLst>
            </a:custGeom>
            <a:solidFill>
              <a:srgbClr val="1546BA"/>
            </a:solidFill>
          </p:spPr>
        </p:sp>
      </p:grpSp>
      <p:sp>
        <p:nvSpPr>
          <p:cNvPr id="7" name="Объект 2">
            <a:extLst>
              <a:ext uri="{FF2B5EF4-FFF2-40B4-BE49-F238E27FC236}">
                <a16:creationId xmlns:a16="http://schemas.microsoft.com/office/drawing/2014/main" id="{B1B540FF-4E38-4865-807A-BF9F6C1DC459}"/>
              </a:ext>
            </a:extLst>
          </p:cNvPr>
          <p:cNvSpPr txBox="1">
            <a:spLocks/>
          </p:cNvSpPr>
          <p:nvPr/>
        </p:nvSpPr>
        <p:spPr>
          <a:xfrm>
            <a:off x="990600" y="40725"/>
            <a:ext cx="13639800" cy="9525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14425" indent="-428625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727075" algn="just">
              <a:spcBef>
                <a:spcPts val="1200"/>
              </a:spcBef>
              <a:buNone/>
            </a:pP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727075" algn="just">
              <a:spcBef>
                <a:spcPts val="1200"/>
              </a:spcBef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первому показателю можно сделать следующий вывод, что приказы издаются своевременно и в соответствии с нормативно-правовой базой,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кроме МБОУ «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Краснолесская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основная школа» (Костяева Т.В.), МБОУ «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Мирновская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 № 1» (Гуртовой А.А.), МБОУ «Перовская школа-гимназия» (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и.о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директора Клименко Л.В.).</a:t>
            </a:r>
          </a:p>
          <a:p>
            <a:pPr marL="0" lvl="0" indent="727075">
              <a:spcBef>
                <a:spcPts val="1200"/>
              </a:spcBef>
              <a:buNone/>
            </a:pPr>
            <a:endParaRPr lang="ru-RU" sz="3600" dirty="0">
              <a:solidFill>
                <a:srgbClr val="002060"/>
              </a:solidFill>
            </a:endParaRPr>
          </a:p>
          <a:p>
            <a:pPr marL="0" indent="727075" algn="just">
              <a:spcBef>
                <a:spcPts val="1200"/>
              </a:spcBef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второму показателю видно, что во всех школах есть Положения,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кроме МБОУ «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Краснолесская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основная школа» (Костяева Т.В.), МБОУ «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Мирновская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 № 1» (Гуртовой А.А.), МБОУ «Перовская школа-гимназия» (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и.о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директора Клименко Л.В.).</a:t>
            </a:r>
          </a:p>
          <a:p>
            <a:pPr marL="0" lvl="0" indent="727075">
              <a:spcBef>
                <a:spcPts val="1200"/>
              </a:spcBef>
              <a:buNone/>
            </a:pPr>
            <a:endParaRPr lang="ru-RU" sz="3600" dirty="0">
              <a:solidFill>
                <a:srgbClr val="002060"/>
              </a:solidFill>
            </a:endParaRPr>
          </a:p>
          <a:p>
            <a:pPr marL="0" lvl="0" indent="727075">
              <a:spcBef>
                <a:spcPts val="1200"/>
              </a:spcBef>
              <a:buNone/>
            </a:pPr>
            <a:endParaRPr lang="ru-RU" sz="3600" dirty="0">
              <a:solidFill>
                <a:srgbClr val="002060"/>
              </a:solidFill>
            </a:endParaRPr>
          </a:p>
          <a:p>
            <a:pPr marL="0" lvl="0" indent="727075">
              <a:spcBef>
                <a:spcPts val="1200"/>
              </a:spcBef>
              <a:buNone/>
            </a:pPr>
            <a:endParaRPr lang="ru-RU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849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1FD2E70A-6426-4A19-8061-4A6E7343AA24}"/>
              </a:ext>
            </a:extLst>
          </p:cNvPr>
          <p:cNvGrpSpPr/>
          <p:nvPr/>
        </p:nvGrpSpPr>
        <p:grpSpPr>
          <a:xfrm>
            <a:off x="15085534" y="0"/>
            <a:ext cx="3200400" cy="10277448"/>
            <a:chOff x="190205" y="-7159"/>
            <a:chExt cx="7239225" cy="5112381"/>
          </a:xfrm>
        </p:grpSpPr>
        <p:sp>
          <p:nvSpPr>
            <p:cNvPr id="13" name="Freeform 3">
              <a:extLst>
                <a:ext uri="{FF2B5EF4-FFF2-40B4-BE49-F238E27FC236}">
                  <a16:creationId xmlns:a16="http://schemas.microsoft.com/office/drawing/2014/main" id="{6807288C-40A6-4AA9-81D6-41741AACCB42}"/>
                </a:ext>
              </a:extLst>
            </p:cNvPr>
            <p:cNvSpPr/>
            <p:nvPr/>
          </p:nvSpPr>
          <p:spPr>
            <a:xfrm>
              <a:off x="190205" y="-7159"/>
              <a:ext cx="7239225" cy="5112381"/>
            </a:xfrm>
            <a:custGeom>
              <a:avLst/>
              <a:gdLst/>
              <a:ahLst/>
              <a:cxnLst/>
              <a:rect l="l" t="t" r="r" b="b"/>
              <a:pathLst>
                <a:path w="7457157" h="5342981">
                  <a:moveTo>
                    <a:pt x="0" y="0"/>
                  </a:moveTo>
                  <a:lnTo>
                    <a:pt x="7457157" y="0"/>
                  </a:lnTo>
                  <a:lnTo>
                    <a:pt x="7457157" y="5342981"/>
                  </a:lnTo>
                  <a:lnTo>
                    <a:pt x="0" y="5342981"/>
                  </a:lnTo>
                  <a:close/>
                </a:path>
              </a:pathLst>
            </a:custGeom>
            <a:solidFill>
              <a:srgbClr val="1546BA"/>
            </a:solidFill>
          </p:spPr>
        </p:sp>
      </p:grpSp>
      <p:sp>
        <p:nvSpPr>
          <p:cNvPr id="7" name="Объект 2">
            <a:extLst>
              <a:ext uri="{FF2B5EF4-FFF2-40B4-BE49-F238E27FC236}">
                <a16:creationId xmlns:a16="http://schemas.microsoft.com/office/drawing/2014/main" id="{B1B540FF-4E38-4865-807A-BF9F6C1DC459}"/>
              </a:ext>
            </a:extLst>
          </p:cNvPr>
          <p:cNvSpPr txBox="1">
            <a:spLocks/>
          </p:cNvSpPr>
          <p:nvPr/>
        </p:nvSpPr>
        <p:spPr>
          <a:xfrm>
            <a:off x="914399" y="3103154"/>
            <a:ext cx="13716001" cy="40711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14425" indent="-428625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>
              <a:spcBef>
                <a:spcPts val="0"/>
              </a:spcBef>
              <a:buNone/>
              <a:defRPr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14398" y="723900"/>
            <a:ext cx="13868401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96850"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endParaRPr lang="ru-RU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96850"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3.</a:t>
            </a:r>
            <a:endParaRPr lang="ru-RU" sz="32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endParaRPr lang="ru-RU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2021/2022 учебном году согласно перспективному плану аттестовалось 164 педагога на категорию, из них:</a:t>
            </a: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- 100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педагога на высшую категорию;</a:t>
            </a: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- 64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педагогов на первую категорию;</a:t>
            </a:r>
          </a:p>
          <a:p>
            <a:pPr marR="196850"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 них, 110 педагогов повысили свою категорию, что говорит о качественной подготовке педагогов района к прохождению аттестации.</a:t>
            </a:r>
          </a:p>
        </p:txBody>
      </p:sp>
    </p:spTree>
    <p:extLst>
      <p:ext uri="{BB962C8B-B14F-4D97-AF65-F5344CB8AC3E}">
        <p14:creationId xmlns:p14="http://schemas.microsoft.com/office/powerpoint/2010/main" val="54342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4314265"/>
              </p:ext>
            </p:extLst>
          </p:nvPr>
        </p:nvGraphicFramePr>
        <p:xfrm>
          <a:off x="228600" y="1028701"/>
          <a:ext cx="14088162" cy="8298674"/>
        </p:xfrm>
        <a:graphic>
          <a:graphicData uri="http://schemas.openxmlformats.org/drawingml/2006/table">
            <a:tbl>
              <a:tblPr/>
              <a:tblGrid>
                <a:gridCol w="1194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93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25534">
                <a:tc>
                  <a:txBody>
                    <a:bodyPr/>
                    <a:lstStyle/>
                    <a:p>
                      <a:pPr algn="l" fontAlgn="base"/>
                      <a:endParaRPr lang="ru-RU" sz="2400" dirty="0">
                        <a:solidFill>
                          <a:srgbClr val="0000FF"/>
                        </a:solidFill>
                        <a:effectLst/>
                        <a:latin typeface="inherit"/>
                      </a:endParaRPr>
                    </a:p>
                  </a:txBody>
                  <a:tcPr marL="41355" marR="41355" marT="68924" marB="6892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79705" algn="just" fontAlgn="base"/>
                      <a:r>
                        <a:rPr lang="ru-RU" sz="3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Следует отметить позитивную тенденцию в следующих школах: 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«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Добровская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школа-гимназия им. Я.М. Слонимского», МБОУ «Гвардейская школа – гимназия № 3», МБОУ «Кубанская школа им. С.П. Королева», МБОУ «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Кольчугинская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 № 1 им. 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Авраамова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Г.Н.», МБОУ «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Урожайновская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 им К.В. Варлыгина», МБОУ «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Чистенская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 – гимназия им. Тарасюка И.С.», МБОУ «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Широковская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школа». </a:t>
                      </a:r>
                      <a:r>
                        <a:rPr lang="ru-RU" sz="3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Однако есть школы, в которых замечания по данному направлению присутствуют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(МБОУ «Винницкая школа», МБОУ «Гвардейская школа № 1», МБОУ «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Краснозорькинская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начальная школа», МБОУ «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Молодежненская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 № 2», МБОУ «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Мирновская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 № 1», МБОУ «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Мирновская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 № 2», МБОУ «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Новоандреевская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 им. В.А. Осипова», МБОУ «Партизанская школа им. А.П. Богданова»). 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355" marR="41355" marT="68924" marB="6892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08666">
                <a:tc>
                  <a:txBody>
                    <a:bodyPr/>
                    <a:lstStyle/>
                    <a:p>
                      <a:pPr algn="l" fontAlgn="base"/>
                      <a:r>
                        <a:rPr lang="ru-RU" sz="2400" dirty="0" smtClean="0">
                          <a:solidFill>
                            <a:srgbClr val="0000FF"/>
                          </a:solidFill>
                          <a:effectLst/>
                          <a:latin typeface="inherit"/>
                        </a:rPr>
                        <a:t>     </a:t>
                      </a:r>
                      <a:endParaRPr lang="ru-RU" sz="2400" dirty="0">
                        <a:solidFill>
                          <a:srgbClr val="0000FF"/>
                        </a:solidFill>
                        <a:effectLst/>
                        <a:latin typeface="inherit"/>
                      </a:endParaRPr>
                    </a:p>
                  </a:txBody>
                  <a:tcPr marL="41355" marR="41355" marT="68924" marB="6892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79705" algn="just" fontAlgn="base"/>
                      <a:endParaRPr lang="ru-RU" sz="3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355" marR="41355" marT="68924" marB="6892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6958798"/>
                  </a:ext>
                </a:extLst>
              </a:tr>
            </a:tbl>
          </a:graphicData>
        </a:graphic>
      </p:graphicFrame>
      <p:grpSp>
        <p:nvGrpSpPr>
          <p:cNvPr id="4" name="Group 2">
            <a:extLst>
              <a:ext uri="{FF2B5EF4-FFF2-40B4-BE49-F238E27FC236}">
                <a16:creationId xmlns:a16="http://schemas.microsoft.com/office/drawing/2014/main" id="{FABE3051-17DE-415B-9EFF-F3DE611F075B}"/>
              </a:ext>
            </a:extLst>
          </p:cNvPr>
          <p:cNvGrpSpPr/>
          <p:nvPr/>
        </p:nvGrpSpPr>
        <p:grpSpPr>
          <a:xfrm>
            <a:off x="15085534" y="0"/>
            <a:ext cx="3200400" cy="10277448"/>
            <a:chOff x="190205" y="-7159"/>
            <a:chExt cx="7239225" cy="5112381"/>
          </a:xfrm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E1DDE972-E411-4ECD-A946-23068B6E6716}"/>
                </a:ext>
              </a:extLst>
            </p:cNvPr>
            <p:cNvSpPr/>
            <p:nvPr/>
          </p:nvSpPr>
          <p:spPr>
            <a:xfrm>
              <a:off x="190205" y="-7159"/>
              <a:ext cx="7239225" cy="5112381"/>
            </a:xfrm>
            <a:custGeom>
              <a:avLst/>
              <a:gdLst/>
              <a:ahLst/>
              <a:cxnLst/>
              <a:rect l="l" t="t" r="r" b="b"/>
              <a:pathLst>
                <a:path w="7457157" h="5342981">
                  <a:moveTo>
                    <a:pt x="0" y="0"/>
                  </a:moveTo>
                  <a:lnTo>
                    <a:pt x="7457157" y="0"/>
                  </a:lnTo>
                  <a:lnTo>
                    <a:pt x="7457157" y="5342981"/>
                  </a:lnTo>
                  <a:lnTo>
                    <a:pt x="0" y="5342981"/>
                  </a:lnTo>
                  <a:close/>
                </a:path>
              </a:pathLst>
            </a:custGeom>
            <a:solidFill>
              <a:srgbClr val="1546BA"/>
            </a:solidFill>
          </p:spPr>
        </p:sp>
      </p:grpSp>
    </p:spTree>
    <p:extLst>
      <p:ext uri="{BB962C8B-B14F-4D97-AF65-F5344CB8AC3E}">
        <p14:creationId xmlns:p14="http://schemas.microsoft.com/office/powerpoint/2010/main" val="12013940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F09F926-05A4-4951-AB09-72D2B1FD5CEB}"/>
              </a:ext>
            </a:extLst>
          </p:cNvPr>
          <p:cNvSpPr txBox="1"/>
          <p:nvPr/>
        </p:nvSpPr>
        <p:spPr>
          <a:xfrm>
            <a:off x="228600" y="124480"/>
            <a:ext cx="17945100" cy="523220"/>
          </a:xfrm>
          <a:prstGeom prst="rect">
            <a:avLst/>
          </a:prstGeom>
          <a:solidFill>
            <a:srgbClr val="0066CC"/>
          </a:solidFill>
        </p:spPr>
        <p:txBody>
          <a:bodyPr wrap="square" lIns="0" tIns="0" rIns="0" bIns="0" rtlCol="0" anchor="t">
            <a:spAutoFit/>
          </a:bodyPr>
          <a:lstStyle/>
          <a:p>
            <a:pPr lvl="0" algn="ctr"/>
            <a:endParaRPr lang="ru-RU" sz="1400" b="1" dirty="0">
              <a:solidFill>
                <a:schemeClr val="bg1"/>
              </a:solidFill>
              <a:latin typeface="Montserrat Classic Bold" panose="020B0604020202020204" charset="0"/>
            </a:endParaRPr>
          </a:p>
          <a:p>
            <a:pPr lvl="0" algn="ctr"/>
            <a:endParaRPr lang="ru-RU" sz="2000" b="1" dirty="0">
              <a:solidFill>
                <a:schemeClr val="bg1"/>
              </a:solidFill>
              <a:latin typeface="Montserrat Classic Bold" panose="020B060402020202020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C2FBD6D-5091-4CFD-9742-C68712E730FC}"/>
              </a:ext>
            </a:extLst>
          </p:cNvPr>
          <p:cNvSpPr/>
          <p:nvPr/>
        </p:nvSpPr>
        <p:spPr>
          <a:xfrm>
            <a:off x="228600" y="1485900"/>
            <a:ext cx="17221200" cy="9153275"/>
          </a:xfrm>
          <a:prstGeom prst="rect">
            <a:avLst/>
          </a:prstGeom>
          <a:ln w="12700">
            <a:solidFill>
              <a:srgbClr val="134EB9"/>
            </a:solidFill>
          </a:ln>
        </p:spPr>
        <p:txBody>
          <a:bodyPr wrap="square">
            <a:spAutoFit/>
          </a:bodyPr>
          <a:lstStyle/>
          <a:p>
            <a:pPr lvl="8" algn="just">
              <a:spcBef>
                <a:spcPct val="20000"/>
              </a:spcBef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квалификации педагогических работников района осуществлялось в соответствии с планом-графиком, разработанным КРИППО, а также планом работы Управления образования Симферопольской администрации в РК.  В 2021 году на курсах повышения квалификации Крымского республиканского института повышения квалификации прошли курсовую подготовку 992 педагога района. </a:t>
            </a:r>
          </a:p>
          <a:p>
            <a:pPr lvl="8" algn="just">
              <a:spcBef>
                <a:spcPct val="20000"/>
              </a:spcBef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году (январь – июнь) на курсах повышения квалификации КРИППО прошли курсовую подготовку 388 педагогов.</a:t>
            </a:r>
          </a:p>
          <a:p>
            <a:pPr lvl="8" algn="just">
              <a:spcBef>
                <a:spcPct val="20000"/>
              </a:spcBef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На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базе района были организованы курсы повышения квалификации (дистанционно):</a:t>
            </a:r>
          </a:p>
          <a:p>
            <a:pPr lvl="8" algn="just">
              <a:spcBef>
                <a:spcPct val="20000"/>
              </a:spcBef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25 учителей начальных классов;</a:t>
            </a:r>
          </a:p>
          <a:p>
            <a:pPr lvl="8" algn="just">
              <a:spcBef>
                <a:spcPct val="20000"/>
              </a:spcBef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30 педагогических работников МБОУ «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Чистенская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школа-гимназия имени Героя Социалистического Труда Тарасюка Ивана Степановича»;</a:t>
            </a:r>
          </a:p>
          <a:p>
            <a:pPr lvl="8">
              <a:spcBef>
                <a:spcPct val="20000"/>
              </a:spcBef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25 воспитателей ДОО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8">
              <a:spcBef>
                <a:spcPct val="20000"/>
              </a:spcBef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8" algn="ctr">
              <a:spcBef>
                <a:spcPct val="20000"/>
              </a:spcBef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школы своевременно подают заявки и направляют педагогов на КПК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467100"/>
            <a:ext cx="3785944" cy="378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7703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F09F926-05A4-4951-AB09-72D2B1FD5CEB}"/>
              </a:ext>
            </a:extLst>
          </p:cNvPr>
          <p:cNvSpPr txBox="1"/>
          <p:nvPr/>
        </p:nvSpPr>
        <p:spPr>
          <a:xfrm>
            <a:off x="11349" y="266700"/>
            <a:ext cx="18288000" cy="492443"/>
          </a:xfrm>
          <a:prstGeom prst="rect">
            <a:avLst/>
          </a:prstGeom>
          <a:solidFill>
            <a:srgbClr val="0066CC"/>
          </a:solidFill>
        </p:spPr>
        <p:txBody>
          <a:bodyPr wrap="square" lIns="0" tIns="0" rIns="0" bIns="0" rtlCol="0" anchor="t">
            <a:spAutoFit/>
          </a:bodyPr>
          <a:lstStyle/>
          <a:p>
            <a:pPr lvl="0" algn="ctr">
              <a:defRPr/>
            </a:pPr>
            <a:r>
              <a:rPr lang="ru-RU" sz="32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Качество </a:t>
            </a:r>
            <a:r>
              <a:rPr lang="ru-RU" sz="32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образовательных услуг (деятельность педагога</a:t>
            </a:r>
            <a:r>
              <a:rPr lang="ru-RU" sz="32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)»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2B9961D-70CE-49B0-8E70-8709358B1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9400" y="3546300"/>
            <a:ext cx="3194400" cy="319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600" y="1104900"/>
            <a:ext cx="13487400" cy="9233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методические разработки: Учителя школ публикуют свои материалы на: сайте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Инфоурок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Знанио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Всероссийском образовательном портале «Продленка», «Учи-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и т.д.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обобщение опыта: педагоги района представляют свой опыт на уровне района в МБОУ ДО «ЦДЮТ» и на региональном уровне (материалы представлены на сайтах МБОУ ДО «ЦДЮТ», МБОУ, ГБО ДПО «КРИППО»).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выступают на СП, МК (согласно планам работ школ, МБОУ ДО «ЦДЮТ», УО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принимают участие в конкурсах профессионального мастерства (МБОУ «Гвардейская школа № 1», МБОУ «Гвардейская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шеола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-гимназия № 2», МБОУ «Гвардейская школа-гимназия № 3», МБОУ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Добровская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 – гимназия», МБОУ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Денисовская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школа», МБОУ «Донская школа им. Давиденко В.П.», МБОУ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Кольчугинская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 № 2», МБОУ «Кубанская школа им. С.П. Королева», МБОУ «Лицей», МБОУ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Мазанская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школа», МБОУ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Маленская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школа»,  МБОУ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Мирновская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 № 2», МБОУ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Молодежненская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 № 2», МБОУ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Новоандреевская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 им. В.А. Осипова», МБОУ «Партизанская школа им. А.П. Богданова», МБОУ «Перовская школа-гимназия»,  МБОУ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Скворцовская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школа», МБОУ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Трудовская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школа», МБОУ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Укромновская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школа», МБОУ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Чистенская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 – гимназия им. Тарасюка И.С.»);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участвуют в работе комиссий (муниципального и регионального уровня) – отражены в приказах школ, УО, МБОУ ДО «ЦДЮТ», МОНМ РК.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 качество знаний обучающихся школы по итогам года составило – 51,1%, на 3,7% выше, чем в прошлом учебном году (47,4%);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7) результативность ГИА отражены в рейтинге школ;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8) результаты участия обучающихся в конкурсах отражены в рейтинге участия по школе.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9) грамоты и благодарности имеются и вручались на протяжении всего учебного года на общешкольных линейках, педагогических советах, совещаниях при директоре.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10) удостоверения по КПК (заверенные копии) находятся в личных делах педагогов.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08901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2589</TotalTime>
  <Words>768</Words>
  <Application>Microsoft Office PowerPoint</Application>
  <PresentationFormat>Произвольный</PresentationFormat>
  <Paragraphs>100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Calibri</vt:lpstr>
      <vt:lpstr>Times New Roman</vt:lpstr>
      <vt:lpstr>Arial</vt:lpstr>
      <vt:lpstr>Montserrat Classic Bold</vt:lpstr>
      <vt:lpstr>inherit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по ФГ</dc:title>
  <dc:creator>Yuliya</dc:creator>
  <cp:lastModifiedBy>Александра</cp:lastModifiedBy>
  <cp:revision>90</cp:revision>
  <dcterms:created xsi:type="dcterms:W3CDTF">2006-08-16T00:00:00Z</dcterms:created>
  <dcterms:modified xsi:type="dcterms:W3CDTF">2022-10-25T12:02:19Z</dcterms:modified>
  <dc:identifier>DAE2jOq-xTI</dc:identifier>
</cp:coreProperties>
</file>