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2" r:id="rId7"/>
    <p:sldId id="261" r:id="rId8"/>
    <p:sldId id="263" r:id="rId9"/>
    <p:sldId id="266" r:id="rId10"/>
    <p:sldId id="264" r:id="rId11"/>
    <p:sldId id="265"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19.09.2021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19.09.2021</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19.09.2021</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19.09.2021</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zoom dir="in"/>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catherineasquithgallery.com/uploads/posts/2021-02/1613465761_25-p-fon-dlya-prezentatsii-shkolnii-stil-27.jpg"/>
          <p:cNvPicPr>
            <a:picLocks noChangeAspect="1" noChangeArrowheads="1"/>
          </p:cNvPicPr>
          <p:nvPr/>
        </p:nvPicPr>
        <p:blipFill>
          <a:blip r:embed="rId2" cstate="print"/>
          <a:srcRect/>
          <a:stretch>
            <a:fillRect/>
          </a:stretch>
        </p:blipFill>
        <p:spPr bwMode="auto">
          <a:xfrm>
            <a:off x="0" y="0"/>
            <a:ext cx="9201178" cy="6858000"/>
          </a:xfrm>
          <a:prstGeom prst="rect">
            <a:avLst/>
          </a:prstGeom>
          <a:noFill/>
        </p:spPr>
      </p:pic>
      <p:sp>
        <p:nvSpPr>
          <p:cNvPr id="3" name="Подзаголовок 2"/>
          <p:cNvSpPr>
            <a:spLocks noGrp="1"/>
          </p:cNvSpPr>
          <p:nvPr>
            <p:ph type="subTitle" idx="1"/>
          </p:nvPr>
        </p:nvSpPr>
        <p:spPr>
          <a:xfrm>
            <a:off x="857224" y="3500438"/>
            <a:ext cx="7786742" cy="1752600"/>
          </a:xfrm>
        </p:spPr>
        <p:txBody>
          <a:bodyPr>
            <a:noAutofit/>
          </a:bodyPr>
          <a:lstStyle/>
          <a:p>
            <a:r>
              <a:rPr lang="ru-RU" sz="2000" dirty="0" smtClean="0">
                <a:solidFill>
                  <a:schemeClr val="tx1"/>
                </a:solidFill>
              </a:rPr>
              <a:t>Презентацию подготовила:</a:t>
            </a:r>
          </a:p>
          <a:p>
            <a:r>
              <a:rPr lang="ru-RU" sz="2000" dirty="0" smtClean="0">
                <a:solidFill>
                  <a:schemeClr val="tx1"/>
                </a:solidFill>
              </a:rPr>
              <a:t>учитель английского языка МБОУ «Гвардейская школа-гимназия №3»</a:t>
            </a:r>
          </a:p>
          <a:p>
            <a:r>
              <a:rPr lang="ru-RU" sz="2000" dirty="0" err="1" smtClean="0">
                <a:solidFill>
                  <a:schemeClr val="tx1"/>
                </a:solidFill>
              </a:rPr>
              <a:t>Мальмина</a:t>
            </a:r>
            <a:r>
              <a:rPr lang="ru-RU" sz="2000" dirty="0" smtClean="0">
                <a:solidFill>
                  <a:schemeClr val="tx1"/>
                </a:solidFill>
              </a:rPr>
              <a:t> Ольга Геннадьевна</a:t>
            </a:r>
            <a:endParaRPr lang="ru-RU" sz="2000" dirty="0">
              <a:solidFill>
                <a:schemeClr val="tx1"/>
              </a:solidFill>
            </a:endParaRPr>
          </a:p>
        </p:txBody>
      </p:sp>
      <p:pic>
        <p:nvPicPr>
          <p:cNvPr id="1028" name="Picture 4" descr="https://trikky.ru/wp-content/blogs.dir/1/files/2019/05/30/angliiskii-izuchenie-besplatno.jpg"/>
          <p:cNvPicPr>
            <a:picLocks noChangeAspect="1" noChangeArrowheads="1"/>
          </p:cNvPicPr>
          <p:nvPr/>
        </p:nvPicPr>
        <p:blipFill>
          <a:blip r:embed="rId3" cstate="print"/>
          <a:srcRect/>
          <a:stretch>
            <a:fillRect/>
          </a:stretch>
        </p:blipFill>
        <p:spPr bwMode="auto">
          <a:xfrm>
            <a:off x="428597" y="357167"/>
            <a:ext cx="1857388" cy="1252362"/>
          </a:xfrm>
          <a:prstGeom prst="rect">
            <a:avLst/>
          </a:prstGeom>
          <a:noFill/>
        </p:spPr>
      </p:pic>
      <p:sp>
        <p:nvSpPr>
          <p:cNvPr id="2" name="Заголовок 1"/>
          <p:cNvSpPr>
            <a:spLocks noGrp="1"/>
          </p:cNvSpPr>
          <p:nvPr>
            <p:ph type="ctrTitle"/>
          </p:nvPr>
        </p:nvSpPr>
        <p:spPr>
          <a:xfrm>
            <a:off x="2143108" y="1571612"/>
            <a:ext cx="6272202" cy="1470025"/>
          </a:xfrm>
        </p:spPr>
        <p:txBody>
          <a:bodyPr>
            <a:noAutofit/>
          </a:bodyPr>
          <a:lstStyle/>
          <a:p>
            <a:r>
              <a:rPr lang="ru-RU" sz="3200" b="1" i="1" dirty="0" smtClean="0"/>
              <a:t>Роль игры как основного средства мотивации детей младшего школьного возраста</a:t>
            </a:r>
            <a:endParaRPr lang="ru-RU" sz="3200" b="1" i="1" dirty="0"/>
          </a:p>
        </p:txBody>
      </p:sp>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phonoteka.org/uploads/posts/2021-05/1621657695_11-phonoteka_org-p-fon-dlya-uroka-angliiskogo-yazika-23.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TextBox 2"/>
          <p:cNvSpPr txBox="1"/>
          <p:nvPr/>
        </p:nvSpPr>
        <p:spPr>
          <a:xfrm>
            <a:off x="1071538" y="357166"/>
            <a:ext cx="7715304" cy="5170646"/>
          </a:xfrm>
          <a:prstGeom prst="rect">
            <a:avLst/>
          </a:prstGeom>
          <a:noFill/>
        </p:spPr>
        <p:txBody>
          <a:bodyPr wrap="square" rtlCol="0">
            <a:spAutoFit/>
          </a:bodyPr>
          <a:lstStyle/>
          <a:p>
            <a:r>
              <a:rPr lang="ru-RU" sz="2200" dirty="0" smtClean="0">
                <a:latin typeface="Times New Roman" pitchFamily="18" charset="0"/>
                <a:cs typeface="Times New Roman" pitchFamily="18" charset="0"/>
              </a:rPr>
              <a:t>Так, в 4 классе по теме </a:t>
            </a:r>
            <a:r>
              <a:rPr lang="ru-RU" sz="2200" b="1" i="1" dirty="0" smtClean="0">
                <a:latin typeface="Times New Roman" pitchFamily="18" charset="0"/>
                <a:cs typeface="Times New Roman" pitchFamily="18" charset="0"/>
              </a:rPr>
              <a:t>«Одежда» </a:t>
            </a:r>
            <a:r>
              <a:rPr lang="ru-RU" sz="2200" dirty="0" smtClean="0">
                <a:latin typeface="Times New Roman" pitchFamily="18" charset="0"/>
                <a:cs typeface="Times New Roman" pitchFamily="18" charset="0"/>
              </a:rPr>
              <a:t>можно проводить игру </a:t>
            </a:r>
            <a:r>
              <a:rPr lang="ru-RU" sz="2200" u="sng" dirty="0" smtClean="0">
                <a:latin typeface="Times New Roman" pitchFamily="18" charset="0"/>
                <a:cs typeface="Times New Roman" pitchFamily="18" charset="0"/>
              </a:rPr>
              <a:t>«Магазин одежды». </a:t>
            </a:r>
            <a:r>
              <a:rPr lang="ru-RU" sz="2200" dirty="0" smtClean="0">
                <a:latin typeface="Times New Roman" pitchFamily="18" charset="0"/>
                <a:cs typeface="Times New Roman" pitchFamily="18" charset="0"/>
              </a:rPr>
              <a:t>Цель игры: повторить цвета и лексику по теме «Одежда». Реквизит, необходимый для игры: красочные и яркие картинки с предметами одежды, которые прикреплены на доске. Один ученик выступает в качестве продавца, а другие дети - покупателей (продавцы и покупатели могут меняться ролями). Дети подходят по одному к продавцу или говорят с места: </a:t>
            </a:r>
            <a:endParaRPr lang="ru-RU" sz="22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The</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blue swimming trunks</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please</a:t>
            </a:r>
            <a:r>
              <a:rPr lang="ru-RU" sz="22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Here</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you</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are</a:t>
            </a:r>
            <a:r>
              <a:rPr lang="ru-RU" sz="2200" dirty="0" smtClean="0">
                <a:latin typeface="Times New Roman" pitchFamily="18" charset="0"/>
                <a:cs typeface="Times New Roman" pitchFamily="18" charset="0"/>
              </a:rPr>
              <a:t>.</a:t>
            </a:r>
          </a:p>
          <a:p>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Thank</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you</a:t>
            </a:r>
            <a:r>
              <a:rPr lang="ru-RU" sz="22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You</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are</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welcome</a:t>
            </a:r>
            <a:r>
              <a:rPr lang="ru-RU" sz="2200" dirty="0" smtClean="0">
                <a:latin typeface="Times New Roman" pitchFamily="18" charset="0"/>
                <a:cs typeface="Times New Roman" pitchFamily="18" charset="0"/>
              </a:rPr>
              <a:t>! Продолжительность игры 5-7 минут. Можно раздать комплект картинок с предметами одежды на каждую парту и дети работают в парах одновременно, что значительно экономит время.</a:t>
            </a:r>
            <a:endParaRPr lang="ru-RU" sz="2200" dirty="0">
              <a:latin typeface="Times New Roman" pitchFamily="18" charset="0"/>
              <a:cs typeface="Times New Roman" pitchFamily="18" charset="0"/>
            </a:endParaRPr>
          </a:p>
        </p:txBody>
      </p:sp>
    </p:spTree>
  </p:cSld>
  <p:clrMapOvr>
    <a:masterClrMapping/>
  </p:clrMapOvr>
  <p:transition spd="med">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catherineasquithgallery.com/uploads/posts/2021-02/1613504179_9-p-fon-dlya-prezentatsii-angliiskii-yazik-dly-13.jpg"/>
          <p:cNvPicPr>
            <a:picLocks noChangeAspect="1" noChangeArrowheads="1"/>
          </p:cNvPicPr>
          <p:nvPr/>
        </p:nvPicPr>
        <p:blipFill>
          <a:blip r:embed="rId2" cstate="print"/>
          <a:srcRect/>
          <a:stretch>
            <a:fillRect/>
          </a:stretch>
        </p:blipFill>
        <p:spPr bwMode="auto">
          <a:xfrm>
            <a:off x="0" y="-1"/>
            <a:ext cx="9144000" cy="6859599"/>
          </a:xfrm>
          <a:prstGeom prst="rect">
            <a:avLst/>
          </a:prstGeom>
          <a:noFill/>
        </p:spPr>
      </p:pic>
      <p:sp>
        <p:nvSpPr>
          <p:cNvPr id="2" name="TextBox 1"/>
          <p:cNvSpPr txBox="1"/>
          <p:nvPr/>
        </p:nvSpPr>
        <p:spPr>
          <a:xfrm>
            <a:off x="1428728" y="571480"/>
            <a:ext cx="7143800" cy="2215991"/>
          </a:xfrm>
          <a:prstGeom prst="rect">
            <a:avLst/>
          </a:prstGeom>
          <a:noFill/>
        </p:spPr>
        <p:txBody>
          <a:bodyPr wrap="square" rtlCol="0">
            <a:spAutoFit/>
          </a:bodyPr>
          <a:lstStyle/>
          <a:p>
            <a:r>
              <a:rPr lang="ru-RU" sz="2400" dirty="0" smtClean="0">
                <a:latin typeface="Times New Roman" pitchFamily="18" charset="0"/>
                <a:cs typeface="Times New Roman" pitchFamily="18" charset="0"/>
              </a:rPr>
              <a:t>Для формирования умений и навыков устной речи при отработке структур I </a:t>
            </a:r>
            <a:r>
              <a:rPr lang="ru-RU" sz="2400" dirty="0" err="1" smtClean="0">
                <a:latin typeface="Times New Roman" pitchFamily="18" charset="0"/>
                <a:cs typeface="Times New Roman" pitchFamily="18" charset="0"/>
              </a:rPr>
              <a:t>have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got</a:t>
            </a:r>
            <a:r>
              <a:rPr lang="ru-RU" sz="2400" dirty="0" smtClean="0">
                <a:latin typeface="Times New Roman" pitchFamily="18" charset="0"/>
                <a:cs typeface="Times New Roman" pitchFamily="18" charset="0"/>
              </a:rPr>
              <a:t>… и вопроса </a:t>
            </a:r>
            <a:r>
              <a:rPr lang="ru-RU" sz="2400" dirty="0" err="1" smtClean="0">
                <a:latin typeface="Times New Roman" pitchFamily="18" charset="0"/>
                <a:cs typeface="Times New Roman" pitchFamily="18" charset="0"/>
              </a:rPr>
              <a:t>What</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colour</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is</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it</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are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they</a:t>
            </a:r>
            <a:r>
              <a:rPr lang="ru-RU" sz="2400" dirty="0" smtClean="0">
                <a:latin typeface="Times New Roman" pitchFamily="18" charset="0"/>
                <a:cs typeface="Times New Roman" pitchFamily="18" charset="0"/>
              </a:rPr>
              <a:t>? можно использовать игру «Хвастунишки» («</a:t>
            </a:r>
            <a:r>
              <a:rPr lang="ru-RU" sz="2400" dirty="0" err="1" smtClean="0">
                <a:latin typeface="Times New Roman" pitchFamily="18" charset="0"/>
                <a:cs typeface="Times New Roman" pitchFamily="18" charset="0"/>
              </a:rPr>
              <a:t>Boasters</a:t>
            </a:r>
            <a:r>
              <a:rPr lang="ru-RU" sz="2400" dirty="0" smtClean="0">
                <a:latin typeface="Times New Roman" pitchFamily="18" charset="0"/>
                <a:cs typeface="Times New Roman" pitchFamily="18" charset="0"/>
              </a:rPr>
              <a:t>»). Дети хвастаются своей выдуманной одеждой</a:t>
            </a:r>
            <a:r>
              <a:rPr lang="en-US"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endParaRPr lang="ru-RU" dirty="0"/>
          </a:p>
        </p:txBody>
      </p:sp>
      <p:sp>
        <p:nvSpPr>
          <p:cNvPr id="4" name="TextBox 3"/>
          <p:cNvSpPr txBox="1"/>
          <p:nvPr/>
        </p:nvSpPr>
        <p:spPr>
          <a:xfrm>
            <a:off x="3357554" y="2714620"/>
            <a:ext cx="5143536" cy="3785652"/>
          </a:xfrm>
          <a:prstGeom prst="rect">
            <a:avLst/>
          </a:prstGeom>
          <a:noFill/>
        </p:spPr>
        <p:txBody>
          <a:bodyPr wrap="square" rtlCol="0">
            <a:spAutoFit/>
          </a:bodyPr>
          <a:lstStyle/>
          <a:p>
            <a:r>
              <a:rPr lang="en-US" sz="2400" dirty="0" smtClean="0">
                <a:latin typeface="Times New Roman" pitchFamily="18" charset="0"/>
                <a:cs typeface="Times New Roman" pitchFamily="18" charset="0"/>
              </a:rPr>
              <a:t>– I have got a beautiful dress! </a:t>
            </a:r>
            <a:endParaRPr lang="ru-RU"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What </a:t>
            </a:r>
            <a:r>
              <a:rPr lang="en-US" sz="2400" dirty="0" err="1" smtClean="0">
                <a:latin typeface="Times New Roman" pitchFamily="18" charset="0"/>
                <a:cs typeface="Times New Roman" pitchFamily="18" charset="0"/>
              </a:rPr>
              <a:t>colour</a:t>
            </a:r>
            <a:r>
              <a:rPr lang="en-US" sz="2400" dirty="0" smtClean="0">
                <a:latin typeface="Times New Roman" pitchFamily="18" charset="0"/>
                <a:cs typeface="Times New Roman" pitchFamily="18" charset="0"/>
              </a:rPr>
              <a:t> is it</a:t>
            </a:r>
            <a:r>
              <a:rPr lang="en-US"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It is white</a:t>
            </a:r>
            <a:r>
              <a:rPr lang="en-US"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It’s great! </a:t>
            </a:r>
            <a:r>
              <a:rPr lang="ru-RU" sz="2400" dirty="0" smtClean="0">
                <a:latin typeface="Times New Roman" pitchFamily="18" charset="0"/>
                <a:cs typeface="Times New Roman" pitchFamily="18" charset="0"/>
              </a:rPr>
              <a:t>(Поворачиваясь к другому участнику) </a:t>
            </a:r>
            <a:r>
              <a:rPr lang="ru-RU" sz="2400" dirty="0" err="1" smtClean="0">
                <a:latin typeface="Times New Roman" pitchFamily="18" charset="0"/>
                <a:cs typeface="Times New Roman" pitchFamily="18" charset="0"/>
              </a:rPr>
              <a:t>And</a:t>
            </a:r>
            <a:r>
              <a:rPr lang="ru-RU" sz="2400" dirty="0" smtClean="0">
                <a:latin typeface="Times New Roman" pitchFamily="18" charset="0"/>
                <a:cs typeface="Times New Roman" pitchFamily="18" charset="0"/>
              </a:rPr>
              <a:t> I </a:t>
            </a:r>
            <a:r>
              <a:rPr lang="ru-RU" sz="2400" dirty="0" err="1" smtClean="0">
                <a:latin typeface="Times New Roman" pitchFamily="18" charset="0"/>
                <a:cs typeface="Times New Roman" pitchFamily="18" charset="0"/>
              </a:rPr>
              <a:t>have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nice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shirt</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What</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colour</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is</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it</a:t>
            </a:r>
            <a:r>
              <a:rPr lang="ru-RU" sz="2400" dirty="0" smtClean="0">
                <a:latin typeface="Times New Roman" pitchFamily="18" charset="0"/>
                <a:cs typeface="Times New Roman" pitchFamily="18" charset="0"/>
              </a:rPr>
              <a:t>? и т.д. Игра может постепенно усложняться с соблюдением принципов постепенности, последовательности и доступности обучения.</a:t>
            </a:r>
            <a:endParaRPr lang="ru-RU" sz="2400" dirty="0"/>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phonoteka.org/uploads/posts/2021-05/1621653205_5-phonoteka_org-p-fon-dlya-prezentatsii-po-kursovoi-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785786" y="357166"/>
            <a:ext cx="8001056" cy="3785652"/>
          </a:xfrm>
          <a:prstGeom prst="rect">
            <a:avLst/>
          </a:prstGeom>
          <a:noFill/>
        </p:spPr>
        <p:txBody>
          <a:bodyPr wrap="square" rtlCol="0">
            <a:spAutoFit/>
          </a:bodyPr>
          <a:lstStyle/>
          <a:p>
            <a:r>
              <a:rPr lang="ru-RU" sz="2400" dirty="0" smtClean="0">
                <a:latin typeface="Times New Roman" pitchFamily="18" charset="0"/>
                <a:cs typeface="Times New Roman" pitchFamily="18" charset="0"/>
              </a:rPr>
              <a:t>В игровую работу на уроке можно задействовать и весь класс. Для отработки структуры </a:t>
            </a:r>
            <a:r>
              <a:rPr lang="ru-RU" sz="2400" b="1" i="1" dirty="0" err="1" smtClean="0">
                <a:latin typeface="Times New Roman" pitchFamily="18" charset="0"/>
                <a:cs typeface="Times New Roman" pitchFamily="18" charset="0"/>
              </a:rPr>
              <a:t>there</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is</a:t>
            </a:r>
            <a:r>
              <a:rPr lang="ru-RU" sz="2400" b="1" i="1" dirty="0" smtClean="0">
                <a:latin typeface="Times New Roman" pitchFamily="18" charset="0"/>
                <a:cs typeface="Times New Roman" pitchFamily="18" charset="0"/>
              </a:rPr>
              <a:t>/</a:t>
            </a:r>
            <a:r>
              <a:rPr lang="ru-RU" sz="2400" b="1" i="1" dirty="0" err="1" smtClean="0">
                <a:latin typeface="Times New Roman" pitchFamily="18" charset="0"/>
                <a:cs typeface="Times New Roman" pitchFamily="18" charset="0"/>
              </a:rPr>
              <a:t>are</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а также лексики по теме </a:t>
            </a:r>
            <a:r>
              <a:rPr lang="ru-RU" sz="2400" i="1" dirty="0" smtClean="0">
                <a:latin typeface="Times New Roman" pitchFamily="18" charset="0"/>
                <a:cs typeface="Times New Roman" pitchFamily="18" charset="0"/>
              </a:rPr>
              <a:t>«Моя комната», </a:t>
            </a:r>
            <a:r>
              <a:rPr lang="ru-RU" sz="2400" dirty="0" smtClean="0">
                <a:latin typeface="Times New Roman" pitchFamily="18" charset="0"/>
                <a:cs typeface="Times New Roman" pitchFamily="18" charset="0"/>
              </a:rPr>
              <a:t>в 3 классе полезна игра “</a:t>
            </a:r>
            <a:r>
              <a:rPr lang="ru-RU" sz="2400" dirty="0" err="1" smtClean="0">
                <a:latin typeface="Times New Roman" pitchFamily="18" charset="0"/>
                <a:cs typeface="Times New Roman" pitchFamily="18" charset="0"/>
              </a:rPr>
              <a:t>Matching</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game</a:t>
            </a:r>
            <a:r>
              <a:rPr lang="ru-RU" sz="2400" dirty="0" smtClean="0">
                <a:latin typeface="Times New Roman" pitchFamily="18" charset="0"/>
                <a:cs typeface="Times New Roman" pitchFamily="18" charset="0"/>
              </a:rPr>
              <a:t>”. Половине класса учитель раздает картинки с изображением комнат, а другой половине – предложения с конструкцией </a:t>
            </a:r>
            <a:r>
              <a:rPr lang="ru-RU" sz="2400" dirty="0" err="1" smtClean="0">
                <a:latin typeface="Times New Roman" pitchFamily="18" charset="0"/>
                <a:cs typeface="Times New Roman" pitchFamily="18" charset="0"/>
              </a:rPr>
              <a:t>there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is</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are</a:t>
            </a:r>
            <a:r>
              <a:rPr lang="ru-RU" sz="2400" dirty="0" smtClean="0">
                <a:latin typeface="Times New Roman" pitchFamily="18" charset="0"/>
                <a:cs typeface="Times New Roman" pitchFamily="18" charset="0"/>
              </a:rPr>
              <a:t>. Дети по очереди зачитывают предложения, а другие должны найти свою пару с соответствующим предложением, описывающим картинку.</a:t>
            </a:r>
          </a:p>
          <a:p>
            <a:endParaRPr lang="ru-RU" sz="2400" dirty="0">
              <a:latin typeface="Times New Roman" pitchFamily="18" charset="0"/>
              <a:cs typeface="Times New Roman" pitchFamily="18" charset="0"/>
            </a:endParaRPr>
          </a:p>
        </p:txBody>
      </p:sp>
      <p:pic>
        <p:nvPicPr>
          <p:cNvPr id="24580" name="Picture 4" descr="https://mulino58.ru/wp-content/uploads/9/6/a/96a1f9e6d1e9d2fc07816dad76e37a86.jpeg"/>
          <p:cNvPicPr>
            <a:picLocks noChangeAspect="1" noChangeArrowheads="1"/>
          </p:cNvPicPr>
          <p:nvPr/>
        </p:nvPicPr>
        <p:blipFill>
          <a:blip r:embed="rId3" cstate="print"/>
          <a:srcRect/>
          <a:stretch>
            <a:fillRect/>
          </a:stretch>
        </p:blipFill>
        <p:spPr bwMode="auto">
          <a:xfrm>
            <a:off x="285720" y="3857628"/>
            <a:ext cx="3851525" cy="2549630"/>
          </a:xfrm>
          <a:prstGeom prst="rect">
            <a:avLst/>
          </a:prstGeom>
          <a:noFill/>
        </p:spPr>
      </p:pic>
      <p:pic>
        <p:nvPicPr>
          <p:cNvPr id="24582" name="Picture 6" descr="https://avatars.mds.yandex.net/get-zen_doc/3950500/pub_5f44d5f78e5cd547ad9fc4bb_5f44db3022d98128091bacbc/scale_1200"/>
          <p:cNvPicPr>
            <a:picLocks noChangeAspect="1" noChangeArrowheads="1"/>
          </p:cNvPicPr>
          <p:nvPr/>
        </p:nvPicPr>
        <p:blipFill>
          <a:blip r:embed="rId4" cstate="print"/>
          <a:srcRect/>
          <a:stretch>
            <a:fillRect/>
          </a:stretch>
        </p:blipFill>
        <p:spPr bwMode="auto">
          <a:xfrm flipH="1">
            <a:off x="4857752" y="3856556"/>
            <a:ext cx="3973896" cy="2642641"/>
          </a:xfrm>
          <a:prstGeom prst="rect">
            <a:avLst/>
          </a:prstGeom>
          <a:noFill/>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ppt_x</p:attrName>
                                        </p:attrNameLst>
                                      </p:cBhvr>
                                      <p:tavLst>
                                        <p:tav tm="0">
                                          <p:val>
                                            <p:strVal val="#ppt_x-.2"/>
                                          </p:val>
                                        </p:tav>
                                        <p:tav tm="100000">
                                          <p:val>
                                            <p:strVal val="#ppt_x"/>
                                          </p:val>
                                        </p:tav>
                                      </p:tavLst>
                                    </p:anim>
                                    <p:anim calcmode="lin" valueType="num">
                                      <p:cBhvr>
                                        <p:cTn id="8" dur="1000" fill="hold"/>
                                        <p:tgtEl>
                                          <p:spTgt spid="245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0"/>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p:cTn id="13" dur="500" fill="hold"/>
                                        <p:tgtEl>
                                          <p:spTgt spid="24582"/>
                                        </p:tgtEl>
                                        <p:attrNameLst>
                                          <p:attrName>ppt_w</p:attrName>
                                        </p:attrNameLst>
                                      </p:cBhvr>
                                      <p:tavLst>
                                        <p:tav tm="0">
                                          <p:val>
                                            <p:fltVal val="0"/>
                                          </p:val>
                                        </p:tav>
                                        <p:tav tm="100000">
                                          <p:val>
                                            <p:strVal val="#ppt_w"/>
                                          </p:val>
                                        </p:tav>
                                      </p:tavLst>
                                    </p:anim>
                                    <p:anim calcmode="lin" valueType="num">
                                      <p:cBhvr>
                                        <p:cTn id="14" dur="500" fill="hold"/>
                                        <p:tgtEl>
                                          <p:spTgt spid="245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s://ds05.infourok.ru/uploads/ex/02f9/000ce7c0-e659acd3/1/img1.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2" name="TextBox 1"/>
          <p:cNvSpPr txBox="1"/>
          <p:nvPr/>
        </p:nvSpPr>
        <p:spPr>
          <a:xfrm>
            <a:off x="1000100" y="357166"/>
            <a:ext cx="7643866" cy="5170646"/>
          </a:xfrm>
          <a:prstGeom prst="rect">
            <a:avLst/>
          </a:prstGeom>
          <a:noFill/>
        </p:spPr>
        <p:txBody>
          <a:bodyPr wrap="square" rtlCol="0">
            <a:spAutoFit/>
          </a:bodyPr>
          <a:lstStyle/>
          <a:p>
            <a:r>
              <a:rPr lang="ru-RU" sz="2400" dirty="0" smtClean="0">
                <a:latin typeface="Times New Roman" pitchFamily="18" charset="0"/>
                <a:cs typeface="Times New Roman" pitchFamily="18" charset="0"/>
              </a:rPr>
              <a:t>При разыгрывании сценок, драматизации достигается прочное усвоение лексики. Тема </a:t>
            </a:r>
            <a:r>
              <a:rPr lang="ru-RU" sz="2400" b="1" u="sng" dirty="0" smtClean="0">
                <a:latin typeface="Times New Roman" pitchFamily="18" charset="0"/>
                <a:cs typeface="Times New Roman" pitchFamily="18" charset="0"/>
              </a:rPr>
              <a:t>«Животные» </a:t>
            </a:r>
            <a:r>
              <a:rPr lang="ru-RU" sz="2400" dirty="0" smtClean="0">
                <a:latin typeface="Times New Roman" pitchFamily="18" charset="0"/>
                <a:cs typeface="Times New Roman" pitchFamily="18" charset="0"/>
              </a:rPr>
              <a:t>является самой объемной по материалу. Дети с удовольствием играют роли животных, могут сами придумывать новые ситуации. При обобщении и систематизации изученного материала по теме «Животные» во 2-3 классах на уроках </a:t>
            </a:r>
            <a:r>
              <a:rPr lang="ru-RU" sz="2400" dirty="0" smtClean="0">
                <a:latin typeface="Times New Roman" pitchFamily="18" charset="0"/>
                <a:cs typeface="Times New Roman" pitchFamily="18" charset="0"/>
              </a:rPr>
              <a:t>можно проводить игру-сценку </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Welcome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to</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our</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zoo</a:t>
            </a:r>
            <a:r>
              <a:rPr lang="ru-RU" sz="2400" dirty="0" smtClean="0">
                <a:latin typeface="Times New Roman" pitchFamily="18" charset="0"/>
                <a:cs typeface="Times New Roman" pitchFamily="18" charset="0"/>
              </a:rPr>
              <a:t>!». Дети приносят свои любимые игрушки-животных. Каждый ученик представляется от имени животного, рассказывает, что умеет делать это животное, описывает какое оно. Можно разыграть диалоги знакомства между животными (расспроси, что умеет делать твой друг, сколько ему лет, как его зовут и т.д.)</a:t>
            </a:r>
          </a:p>
          <a:p>
            <a:endParaRPr lang="ru-RU" dirty="0"/>
          </a:p>
        </p:txBody>
      </p:sp>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928934"/>
            <a:ext cx="7929618" cy="3323987"/>
          </a:xfrm>
          <a:prstGeom prst="rect">
            <a:avLst/>
          </a:prstGeom>
          <a:noFill/>
        </p:spPr>
        <p:txBody>
          <a:bodyPr wrap="square" rtlCol="0">
            <a:spAutoFit/>
          </a:bodyPr>
          <a:lstStyle/>
          <a:p>
            <a:r>
              <a:rPr lang="ru-RU" sz="2400" dirty="0" smtClean="0">
                <a:latin typeface="Times New Roman" pitchFamily="18" charset="0"/>
                <a:cs typeface="Times New Roman" pitchFamily="18" charset="0"/>
              </a:rPr>
              <a:t>Во время игры «Отгадай животное» используется пантомима при изображении животного учеником. Учитель показывает картинку с животным только одному из учеников, </a:t>
            </a:r>
            <a:r>
              <a:rPr lang="ru-RU" sz="2400" dirty="0" smtClean="0">
                <a:latin typeface="Times New Roman" pitchFamily="18" charset="0"/>
                <a:cs typeface="Times New Roman" pitchFamily="18" charset="0"/>
              </a:rPr>
              <a:t>ребенок </a:t>
            </a:r>
            <a:r>
              <a:rPr lang="ru-RU" sz="2400" dirty="0" smtClean="0">
                <a:latin typeface="Times New Roman" pitchFamily="18" charset="0"/>
                <a:cs typeface="Times New Roman" pitchFamily="18" charset="0"/>
              </a:rPr>
              <a:t>должен изобразить это животное. Учитель к классу</a:t>
            </a:r>
            <a:r>
              <a:rPr lang="en-US"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What </a:t>
            </a:r>
            <a:r>
              <a:rPr lang="en-US" sz="2400" dirty="0" smtClean="0">
                <a:latin typeface="Times New Roman" pitchFamily="18" charset="0"/>
                <a:cs typeface="Times New Roman" pitchFamily="18" charset="0"/>
              </a:rPr>
              <a:t>animal is this</a:t>
            </a:r>
            <a:r>
              <a:rPr lang="en-US"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This is a … </a:t>
            </a:r>
            <a:r>
              <a:rPr lang="ru-RU" sz="2400" dirty="0" smtClean="0">
                <a:latin typeface="Times New Roman" pitchFamily="18" charset="0"/>
                <a:cs typeface="Times New Roman" pitchFamily="18" charset="0"/>
              </a:rPr>
              <a:t>Ученик, который угадал, становится водящим и изображает следующее животное.</a:t>
            </a:r>
          </a:p>
          <a:p>
            <a:endParaRPr lang="ru-RU" dirty="0"/>
          </a:p>
        </p:txBody>
      </p:sp>
      <p:sp>
        <p:nvSpPr>
          <p:cNvPr id="26626" name="AutoShape 2" descr="https://ucare.timepad.ru/3994ea51-45d5-4bcf-ac95-6e489dad514d/-/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28" name="AutoShape 4" descr="https://ucare.timepad.ru/3994ea51-45d5-4bcf-ac95-6e489dad514d/-/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0" name="Picture 6" descr="https://i.mycdn.me/i?r=AzEPZsRbOZEKgBhR0XGMT1Rk07bxjkhcidS-78mUboNlmKaKTM5SRkZCeTgDn6uOyic"/>
          <p:cNvPicPr>
            <a:picLocks noChangeAspect="1" noChangeArrowheads="1"/>
          </p:cNvPicPr>
          <p:nvPr/>
        </p:nvPicPr>
        <p:blipFill>
          <a:blip r:embed="rId2" cstate="print"/>
          <a:srcRect/>
          <a:stretch>
            <a:fillRect/>
          </a:stretch>
        </p:blipFill>
        <p:spPr bwMode="auto">
          <a:xfrm>
            <a:off x="214282" y="0"/>
            <a:ext cx="4214842" cy="2285932"/>
          </a:xfrm>
          <a:prstGeom prst="rect">
            <a:avLst/>
          </a:prstGeom>
          <a:noFill/>
        </p:spPr>
      </p:pic>
      <p:pic>
        <p:nvPicPr>
          <p:cNvPr id="26632" name="Picture 8" descr="https://dropi.ru/img/uploads/2019-03-11/5_original.jpeg"/>
          <p:cNvPicPr>
            <a:picLocks noChangeAspect="1" noChangeArrowheads="1"/>
          </p:cNvPicPr>
          <p:nvPr/>
        </p:nvPicPr>
        <p:blipFill>
          <a:blip r:embed="rId3" cstate="print"/>
          <a:srcRect/>
          <a:stretch>
            <a:fillRect/>
          </a:stretch>
        </p:blipFill>
        <p:spPr bwMode="auto">
          <a:xfrm>
            <a:off x="5000628" y="214290"/>
            <a:ext cx="3643338" cy="2430006"/>
          </a:xfrm>
          <a:prstGeom prst="rect">
            <a:avLst/>
          </a:prstGeom>
          <a:noFill/>
        </p:spPr>
      </p:pic>
    </p:spTree>
  </p:cSld>
  <p:clrMapOvr>
    <a:masterClrMapping/>
  </p:clrMapOvr>
  <p:transition spd="med">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s://catherineasquithgallery.com/uploads/posts/2021-02/1613665672_71-p-fon-dlya-prezentatsii-london-88.png"/>
          <p:cNvPicPr>
            <a:picLocks noChangeAspect="1" noChangeArrowheads="1"/>
          </p:cNvPicPr>
          <p:nvPr/>
        </p:nvPicPr>
        <p:blipFill>
          <a:blip r:embed="rId2" cstate="print"/>
          <a:srcRect/>
          <a:stretch>
            <a:fillRect/>
          </a:stretch>
        </p:blipFill>
        <p:spPr bwMode="auto">
          <a:xfrm>
            <a:off x="4143372" y="642918"/>
            <a:ext cx="5442894" cy="5715040"/>
          </a:xfrm>
          <a:prstGeom prst="rect">
            <a:avLst/>
          </a:prstGeom>
          <a:noFill/>
        </p:spPr>
      </p:pic>
      <p:sp>
        <p:nvSpPr>
          <p:cNvPr id="2" name="TextBox 1"/>
          <p:cNvSpPr txBox="1"/>
          <p:nvPr/>
        </p:nvSpPr>
        <p:spPr>
          <a:xfrm>
            <a:off x="285720" y="357166"/>
            <a:ext cx="5000660" cy="5509200"/>
          </a:xfrm>
          <a:prstGeom prst="rect">
            <a:avLst/>
          </a:prstGeom>
          <a:noFill/>
        </p:spPr>
        <p:txBody>
          <a:bodyPr wrap="square" rtlCol="0">
            <a:spAutoFit/>
          </a:bodyPr>
          <a:lstStyle/>
          <a:p>
            <a:r>
              <a:rPr lang="ru-RU" sz="2200" dirty="0" smtClean="0">
                <a:latin typeface="Times New Roman" pitchFamily="18" charset="0"/>
                <a:cs typeface="Times New Roman" pitchFamily="18" charset="0"/>
              </a:rPr>
              <a:t>Самое главное достоинство </a:t>
            </a:r>
            <a:r>
              <a:rPr lang="ru-RU" sz="2200" u="sng" dirty="0" smtClean="0">
                <a:latin typeface="Times New Roman" pitchFamily="18" charset="0"/>
                <a:cs typeface="Times New Roman" pitchFamily="18" charset="0"/>
              </a:rPr>
              <a:t>игры</a:t>
            </a:r>
            <a:r>
              <a:rPr lang="ru-RU" sz="2200" dirty="0" smtClean="0">
                <a:latin typeface="Times New Roman" pitchFamily="18" charset="0"/>
                <a:cs typeface="Times New Roman" pitchFamily="18" charset="0"/>
              </a:rPr>
              <a:t> — это повышение мотивации к учению (эту цель и преследует учитель). </a:t>
            </a:r>
            <a:r>
              <a:rPr lang="ru-RU" sz="2200" u="sng" dirty="0" smtClean="0">
                <a:latin typeface="Times New Roman" pitchFamily="18" charset="0"/>
                <a:cs typeface="Times New Roman" pitchFamily="18" charset="0"/>
              </a:rPr>
              <a:t>Игра</a:t>
            </a:r>
            <a:r>
              <a:rPr lang="ru-RU" sz="2200" dirty="0" smtClean="0">
                <a:latin typeface="Times New Roman" pitchFamily="18" charset="0"/>
                <a:cs typeface="Times New Roman" pitchFamily="18" charset="0"/>
              </a:rPr>
              <a:t> — это такая сфера деятельности, где ребенку предоставляется возможность проявить свои силы, свое творчество и артистизм в условиях конкуренции. Ребенок не только совершенствуется в сфере образования, но и приобретает навыки, которые помогут ему действовать в различных жизненных ситуациях. В процессе игры при поддержке остальных участников у ребенка исчезает боязнь допустить ошибку. Бесспорно, игра помогает ребенку взаимодействовать в коллективе.</a:t>
            </a:r>
            <a:endParaRPr lang="ru-RU" sz="2200" dirty="0">
              <a:latin typeface="Times New Roman" pitchFamily="18" charset="0"/>
              <a:cs typeface="Times New Roman" pitchFamily="18" charset="0"/>
            </a:endParaRPr>
          </a:p>
        </p:txBody>
      </p:sp>
    </p:spTree>
  </p:cSld>
  <p:clrMapOvr>
    <a:masterClrMapping/>
  </p:clrMapOvr>
  <p:transition spd="med">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s://ds05.infourok.ru/uploads/ex/0c68/0008e607-6c029b08/img10.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Прямоугольник 2"/>
          <p:cNvSpPr/>
          <p:nvPr/>
        </p:nvSpPr>
        <p:spPr>
          <a:xfrm rot="20305873">
            <a:off x="500043" y="899183"/>
            <a:ext cx="7169502"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a:t>
            </a:r>
          </a:p>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 внимание!</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phonoteka.org/uploads/posts/2021-04/1618526037_1-phonoteka_org-p-fon-dlya-prezentatsii-delovoi-stil-shkola-1.jpg"/>
          <p:cNvPicPr>
            <a:picLocks noChangeAspect="1" noChangeArrowheads="1"/>
          </p:cNvPicPr>
          <p:nvPr/>
        </p:nvPicPr>
        <p:blipFill>
          <a:blip r:embed="rId2" cstate="print"/>
          <a:srcRect/>
          <a:stretch>
            <a:fillRect/>
          </a:stretch>
        </p:blipFill>
        <p:spPr bwMode="auto">
          <a:xfrm>
            <a:off x="0" y="0"/>
            <a:ext cx="9144000" cy="6825904"/>
          </a:xfrm>
          <a:prstGeom prst="rect">
            <a:avLst/>
          </a:prstGeom>
          <a:noFill/>
        </p:spPr>
      </p:pic>
      <p:sp>
        <p:nvSpPr>
          <p:cNvPr id="5" name="TextBox 4"/>
          <p:cNvSpPr txBox="1"/>
          <p:nvPr/>
        </p:nvSpPr>
        <p:spPr>
          <a:xfrm>
            <a:off x="785786" y="785794"/>
            <a:ext cx="8001056" cy="4555093"/>
          </a:xfrm>
          <a:prstGeom prst="rect">
            <a:avLst/>
          </a:prstGeom>
          <a:noFill/>
        </p:spPr>
        <p:txBody>
          <a:bodyPr wrap="square" rtlCol="0">
            <a:spAutoFit/>
          </a:bodyPr>
          <a:lstStyle/>
          <a:p>
            <a:pPr algn="ctr"/>
            <a:r>
              <a:rPr lang="ru-RU" sz="2800" b="1" i="1" dirty="0" smtClean="0">
                <a:latin typeface="Times New Roman" pitchFamily="18" charset="0"/>
                <a:cs typeface="Times New Roman" pitchFamily="18" charset="0"/>
              </a:rPr>
              <a:t>Без игры нет и не может</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быть полноценного умственного развития. </a:t>
            </a:r>
            <a:endParaRPr lang="ru-RU" sz="2800" b="1" i="1" dirty="0" smtClean="0">
              <a:latin typeface="Times New Roman" pitchFamily="18" charset="0"/>
              <a:cs typeface="Times New Roman" pitchFamily="18" charset="0"/>
            </a:endParaRPr>
          </a:p>
          <a:p>
            <a:pPr algn="ctr"/>
            <a:r>
              <a:rPr lang="ru-RU" sz="2800" b="1" i="1" dirty="0" smtClean="0">
                <a:latin typeface="Times New Roman" pitchFamily="18" charset="0"/>
                <a:cs typeface="Times New Roman" pitchFamily="18" charset="0"/>
              </a:rPr>
              <a:t>Игра </a:t>
            </a:r>
            <a:r>
              <a:rPr lang="ru-RU" sz="2800" b="1" i="1"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это огромное </a:t>
            </a:r>
            <a:r>
              <a:rPr lang="ru-RU" sz="2800" b="1" i="1" dirty="0" smtClean="0">
                <a:latin typeface="Times New Roman" pitchFamily="18" charset="0"/>
                <a:cs typeface="Times New Roman" pitchFamily="18" charset="0"/>
              </a:rPr>
              <a:t>светлое окно, через которое в духовный </a:t>
            </a:r>
            <a:r>
              <a:rPr lang="ru-RU" sz="2800" b="1" i="1" dirty="0" smtClean="0">
                <a:latin typeface="Times New Roman" pitchFamily="18" charset="0"/>
                <a:cs typeface="Times New Roman" pitchFamily="18" charset="0"/>
              </a:rPr>
              <a:t>мир ребенка </a:t>
            </a:r>
            <a:r>
              <a:rPr lang="ru-RU" sz="2800" b="1" i="1" dirty="0" smtClean="0">
                <a:latin typeface="Times New Roman" pitchFamily="18" charset="0"/>
                <a:cs typeface="Times New Roman" pitchFamily="18" charset="0"/>
              </a:rPr>
              <a:t>вливается живительный поток представлений,</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понятий об окружающем мире. Игра — это искра, </a:t>
            </a:r>
            <a:r>
              <a:rPr lang="ru-RU" sz="2800" b="1" i="1" dirty="0" smtClean="0">
                <a:latin typeface="Times New Roman" pitchFamily="18" charset="0"/>
                <a:cs typeface="Times New Roman" pitchFamily="18" charset="0"/>
              </a:rPr>
              <a:t>зажигающая огонек </a:t>
            </a:r>
            <a:r>
              <a:rPr lang="ru-RU" sz="2800" b="1" i="1" dirty="0" smtClean="0">
                <a:latin typeface="Times New Roman" pitchFamily="18" charset="0"/>
                <a:cs typeface="Times New Roman" pitchFamily="18" charset="0"/>
              </a:rPr>
              <a:t>пытливости и любознательности.</a:t>
            </a:r>
          </a:p>
          <a:p>
            <a:pPr algn="ctr"/>
            <a:endParaRPr lang="ru-RU" sz="2800" i="1" dirty="0" smtClean="0">
              <a:latin typeface="Times New Roman" pitchFamily="18" charset="0"/>
              <a:cs typeface="Times New Roman" pitchFamily="18" charset="0"/>
            </a:endParaRPr>
          </a:p>
          <a:p>
            <a:pPr algn="r"/>
            <a:r>
              <a:rPr lang="ru-RU" sz="2000" b="1" i="1" dirty="0" smtClean="0">
                <a:latin typeface="Times New Roman" pitchFamily="18" charset="0"/>
                <a:cs typeface="Times New Roman" pitchFamily="18" charset="0"/>
              </a:rPr>
              <a:t>В. А. Сухомлинский «Сердце отдаю детям»</a:t>
            </a:r>
            <a:endParaRPr lang="ru-RU" sz="2000" i="1" dirty="0" smtClean="0">
              <a:latin typeface="Times New Roman" pitchFamily="18" charset="0"/>
              <a:cs typeface="Times New Roman" pitchFamily="18" charset="0"/>
            </a:endParaRPr>
          </a:p>
          <a:p>
            <a:endParaRPr lang="ru-RU" dirty="0"/>
          </a:p>
        </p:txBody>
      </p:sp>
    </p:spTree>
  </p:cSld>
  <p:clrMapOvr>
    <a:masterClrMapping/>
  </p:clrMapOvr>
  <p:transition spd="med">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ds04.infourok.ru/uploads/ex/058f/00002c9e-debf208d/img8.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4" name="TextBox 3"/>
          <p:cNvSpPr txBox="1"/>
          <p:nvPr/>
        </p:nvSpPr>
        <p:spPr>
          <a:xfrm>
            <a:off x="714348" y="571480"/>
            <a:ext cx="7929618" cy="4524315"/>
          </a:xfrm>
          <a:prstGeom prst="rect">
            <a:avLst/>
          </a:prstGeom>
          <a:noFill/>
        </p:spPr>
        <p:txBody>
          <a:bodyPr wrap="square" rtlCol="0">
            <a:spAutoFit/>
          </a:bodyPr>
          <a:lstStyle/>
          <a:p>
            <a:r>
              <a:rPr lang="ru-RU" sz="2400" dirty="0" smtClean="0">
                <a:latin typeface="Times New Roman" pitchFamily="18" charset="0"/>
                <a:cs typeface="Times New Roman" pitchFamily="18" charset="0"/>
              </a:rPr>
              <a:t>Процессы обновления в сфере обучения иностранным языкам в отечественной школе создают условия, в которых педагогам представлены право и возможность самостоятельного выбора методов и приемов обучения.</a:t>
            </a:r>
          </a:p>
          <a:p>
            <a:r>
              <a:rPr lang="ru-RU" sz="2400" dirty="0" smtClean="0">
                <a:latin typeface="Times New Roman" pitchFamily="18" charset="0"/>
                <a:cs typeface="Times New Roman" pitchFamily="18" charset="0"/>
              </a:rPr>
              <a:t>	В настоящее время учителя </a:t>
            </a:r>
            <a:r>
              <a:rPr lang="ru-RU" sz="2400" dirty="0" smtClean="0">
                <a:latin typeface="Times New Roman" pitchFamily="18" charset="0"/>
                <a:cs typeface="Times New Roman" pitchFamily="18" charset="0"/>
              </a:rPr>
              <a:t>пересматривают способы </a:t>
            </a:r>
            <a:r>
              <a:rPr lang="ru-RU" sz="2400" dirty="0" smtClean="0">
                <a:latin typeface="Times New Roman" pitchFamily="18" charset="0"/>
                <a:cs typeface="Times New Roman" pitchFamily="18" charset="0"/>
              </a:rPr>
              <a:t>и пути формирования видов речевой деятельности: говорения, чтения, письма, </a:t>
            </a:r>
            <a:r>
              <a:rPr lang="ru-RU" sz="2400" dirty="0" err="1" smtClean="0">
                <a:latin typeface="Times New Roman" pitchFamily="18" charset="0"/>
                <a:cs typeface="Times New Roman" pitchFamily="18" charset="0"/>
              </a:rPr>
              <a:t>аудирования</a:t>
            </a:r>
            <a:r>
              <a:rPr lang="ru-RU" sz="2400" dirty="0" smtClean="0">
                <a:latin typeface="Times New Roman" pitchFamily="18" charset="0"/>
                <a:cs typeface="Times New Roman" pitchFamily="18" charset="0"/>
              </a:rPr>
              <a:t>. Внедрение игровых технологий наряду с традиционными занятиями в процесс обучения способствует стимуляции познавательной деятельности,  активизации учебного процесса. </a:t>
            </a:r>
          </a:p>
          <a:p>
            <a:endParaRPr lang="ru-RU" sz="2400" dirty="0"/>
          </a:p>
        </p:txBody>
      </p:sp>
      <p:pic>
        <p:nvPicPr>
          <p:cNvPr id="4102" name="Picture 6" descr="https://sdo.eetk.ru/pluginfile.php/6075/course/overviewfiles/12.png"/>
          <p:cNvPicPr>
            <a:picLocks noChangeAspect="1" noChangeArrowheads="1"/>
          </p:cNvPicPr>
          <p:nvPr/>
        </p:nvPicPr>
        <p:blipFill>
          <a:blip r:embed="rId3" cstate="print"/>
          <a:srcRect/>
          <a:stretch>
            <a:fillRect/>
          </a:stretch>
        </p:blipFill>
        <p:spPr bwMode="auto">
          <a:xfrm>
            <a:off x="428596" y="3714752"/>
            <a:ext cx="4712670" cy="2928958"/>
          </a:xfrm>
          <a:prstGeom prst="rect">
            <a:avLst/>
          </a:prstGeom>
          <a:noFill/>
        </p:spPr>
      </p:pic>
    </p:spTree>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catherineasquithgallery.com/uploads/posts/2021-02/1613465709_37-p-fon-dlya-prezentatsii-shkolnii-stil-40.jpg"/>
          <p:cNvPicPr>
            <a:picLocks noChangeAspect="1" noChangeArrowheads="1"/>
          </p:cNvPicPr>
          <p:nvPr/>
        </p:nvPicPr>
        <p:blipFill>
          <a:blip r:embed="rId2" cstate="print"/>
          <a:srcRect/>
          <a:stretch>
            <a:fillRect/>
          </a:stretch>
        </p:blipFill>
        <p:spPr bwMode="auto">
          <a:xfrm>
            <a:off x="0" y="-24"/>
            <a:ext cx="9144000" cy="6858000"/>
          </a:xfrm>
          <a:prstGeom prst="rect">
            <a:avLst/>
          </a:prstGeom>
          <a:noFill/>
        </p:spPr>
      </p:pic>
      <p:sp>
        <p:nvSpPr>
          <p:cNvPr id="3" name="TextBox 2"/>
          <p:cNvSpPr txBox="1"/>
          <p:nvPr/>
        </p:nvSpPr>
        <p:spPr>
          <a:xfrm>
            <a:off x="1785918" y="0"/>
            <a:ext cx="6429420" cy="2492990"/>
          </a:xfrm>
          <a:prstGeom prst="rect">
            <a:avLst/>
          </a:prstGeom>
          <a:noFill/>
        </p:spPr>
        <p:txBody>
          <a:bodyPr wrap="square" rtlCol="0">
            <a:spAutoFit/>
          </a:bodyPr>
          <a:lstStyle/>
          <a:p>
            <a:r>
              <a:rPr lang="ru-RU" sz="2400" dirty="0" smtClean="0">
                <a:latin typeface="Times New Roman" pitchFamily="18" charset="0"/>
                <a:cs typeface="Times New Roman" pitchFamily="18" charset="0"/>
              </a:rPr>
              <a:t>Иностранный язык как одно из средств общения и познания окружающего мира занимает особое место в системе современного образования в силу своих социальных, развивающих и познавательных функций.</a:t>
            </a:r>
          </a:p>
          <a:p>
            <a:endParaRPr lang="ru-RU" dirty="0" smtClean="0"/>
          </a:p>
          <a:p>
            <a:endParaRPr lang="ru-RU" dirty="0"/>
          </a:p>
        </p:txBody>
      </p:sp>
      <p:sp>
        <p:nvSpPr>
          <p:cNvPr id="4" name="TextBox 3"/>
          <p:cNvSpPr txBox="1"/>
          <p:nvPr/>
        </p:nvSpPr>
        <p:spPr>
          <a:xfrm>
            <a:off x="357158" y="3780234"/>
            <a:ext cx="8786842" cy="3077766"/>
          </a:xfrm>
          <a:prstGeom prst="rect">
            <a:avLst/>
          </a:prstGeom>
          <a:noFill/>
        </p:spPr>
        <p:txBody>
          <a:bodyPr wrap="square" rtlCol="0">
            <a:spAutoFit/>
          </a:bodyPr>
          <a:lstStyle/>
          <a:p>
            <a:r>
              <a:rPr lang="ru-RU" sz="2200" dirty="0" smtClean="0">
                <a:latin typeface="Times New Roman" pitchFamily="18" charset="0"/>
                <a:cs typeface="Times New Roman" pitchFamily="18" charset="0"/>
              </a:rPr>
              <a:t>Когда ребенок впервые приходит на урок английского языка, максимум, что он может знать — это то, что где-то есть какая-то страна, где разговаривают на другом языке. </a:t>
            </a:r>
            <a:r>
              <a:rPr lang="ru-RU" sz="2200" dirty="0" smtClean="0">
                <a:latin typeface="Times New Roman" pitchFamily="18" charset="0"/>
                <a:cs typeface="Times New Roman" pitchFamily="18" charset="0"/>
              </a:rPr>
              <a:t>Вот он и боится </a:t>
            </a:r>
            <a:r>
              <a:rPr lang="ru-RU" sz="2200" dirty="0" smtClean="0">
                <a:latin typeface="Times New Roman" pitchFamily="18" charset="0"/>
                <a:cs typeface="Times New Roman" pitchFamily="18" charset="0"/>
              </a:rPr>
              <a:t>,вдруг </a:t>
            </a:r>
            <a:r>
              <a:rPr lang="ru-RU" sz="2200" dirty="0" smtClean="0">
                <a:latin typeface="Times New Roman" pitchFamily="18" charset="0"/>
                <a:cs typeface="Times New Roman" pitchFamily="18" charset="0"/>
              </a:rPr>
              <a:t>не сможет заговорить на английском языке и не поймет учителя</a:t>
            </a:r>
            <a:r>
              <a:rPr lang="ru-RU" sz="2200" dirty="0" smtClean="0">
                <a:latin typeface="Times New Roman" pitchFamily="18" charset="0"/>
                <a:cs typeface="Times New Roman" pitchFamily="18" charset="0"/>
              </a:rPr>
              <a:t>?!</a:t>
            </a:r>
            <a:endParaRPr lang="ru-RU" sz="22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Сразу возникает вопрос: как же снять эмоциональное напряжение у детей? Эту задачу на начальном этапе изучения языка легко решить с помощью игровой технологии. Она позволяет превратить традиционный урок, например, в веселое и увлекательное путешествие.</a:t>
            </a:r>
          </a:p>
          <a:p>
            <a:endParaRPr lang="ru-RU" dirty="0"/>
          </a:p>
        </p:txBody>
      </p:sp>
      <p:pic>
        <p:nvPicPr>
          <p:cNvPr id="16388" name="Picture 4" descr="https://blog.thefrog.ru/wp-content/uploads/sites/50/2020/03/repetitor-po-anglijskomu-jazyku.jpg"/>
          <p:cNvPicPr>
            <a:picLocks noChangeAspect="1" noChangeArrowheads="1"/>
          </p:cNvPicPr>
          <p:nvPr/>
        </p:nvPicPr>
        <p:blipFill>
          <a:blip r:embed="rId3" cstate="print"/>
          <a:srcRect/>
          <a:stretch>
            <a:fillRect/>
          </a:stretch>
        </p:blipFill>
        <p:spPr bwMode="auto">
          <a:xfrm>
            <a:off x="5357818" y="2071678"/>
            <a:ext cx="2640201" cy="1778011"/>
          </a:xfrm>
          <a:prstGeom prst="rect">
            <a:avLst/>
          </a:prstGeom>
          <a:noFill/>
        </p:spPr>
      </p:pic>
      <p:pic>
        <p:nvPicPr>
          <p:cNvPr id="16390" name="Picture 6" descr="https://samara-english.ru/wp-content/uploads/2019/11/canva-children-play-plastic-letters-to-combinations-word-learning-english-..jpg"/>
          <p:cNvPicPr>
            <a:picLocks noChangeAspect="1" noChangeArrowheads="1"/>
          </p:cNvPicPr>
          <p:nvPr/>
        </p:nvPicPr>
        <p:blipFill>
          <a:blip r:embed="rId4" cstate="print"/>
          <a:srcRect/>
          <a:stretch>
            <a:fillRect/>
          </a:stretch>
        </p:blipFill>
        <p:spPr bwMode="auto">
          <a:xfrm>
            <a:off x="1714480" y="2071678"/>
            <a:ext cx="2675581" cy="1785950"/>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s://catherineasquithgallery.com/uploads/posts/2021-02/1613504315_4-p-fon-dlya-prezentatsii-po-angliiskomu-yazik-6.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3357554" y="500042"/>
            <a:ext cx="5500726" cy="1938992"/>
          </a:xfrm>
          <a:prstGeom prst="rect">
            <a:avLst/>
          </a:prstGeom>
          <a:noFill/>
        </p:spPr>
        <p:txBody>
          <a:bodyPr wrap="square" rtlCol="0">
            <a:spAutoFit/>
          </a:bodyPr>
          <a:lstStyle/>
          <a:p>
            <a:r>
              <a:rPr lang="ru-RU" sz="2400" dirty="0" smtClean="0">
                <a:latin typeface="Times New Roman" pitchFamily="18" charset="0"/>
                <a:cs typeface="Times New Roman" pitchFamily="18" charset="0"/>
              </a:rPr>
              <a:t>Игра всегда предполагает определенного напряжения эмоциональных и умственных сил, а также умения принятия решения (как </a:t>
            </a:r>
            <a:r>
              <a:rPr lang="ru-RU" sz="2400" dirty="0" smtClean="0">
                <a:latin typeface="Times New Roman" pitchFamily="18" charset="0"/>
                <a:cs typeface="Times New Roman" pitchFamily="18" charset="0"/>
              </a:rPr>
              <a:t>поступить? </a:t>
            </a:r>
            <a:r>
              <a:rPr lang="ru-RU" sz="2400" dirty="0" smtClean="0">
                <a:latin typeface="Times New Roman" pitchFamily="18" charset="0"/>
                <a:cs typeface="Times New Roman" pitchFamily="18" charset="0"/>
              </a:rPr>
              <a:t>что </a:t>
            </a:r>
            <a:r>
              <a:rPr lang="ru-RU" sz="2400" dirty="0" smtClean="0">
                <a:latin typeface="Times New Roman" pitchFamily="18" charset="0"/>
                <a:cs typeface="Times New Roman" pitchFamily="18" charset="0"/>
              </a:rPr>
              <a:t>сказать? как </a:t>
            </a:r>
            <a:r>
              <a:rPr lang="ru-RU" sz="2400" dirty="0" smtClean="0">
                <a:latin typeface="Times New Roman" pitchFamily="18" charset="0"/>
                <a:cs typeface="Times New Roman" pitchFamily="18" charset="0"/>
              </a:rPr>
              <a:t>выиграть?). </a:t>
            </a:r>
            <a:endParaRPr lang="ru-RU" sz="2400" dirty="0">
              <a:latin typeface="Times New Roman" pitchFamily="18" charset="0"/>
              <a:cs typeface="Times New Roman" pitchFamily="18" charset="0"/>
            </a:endParaRPr>
          </a:p>
        </p:txBody>
      </p:sp>
      <p:pic>
        <p:nvPicPr>
          <p:cNvPr id="17416" name="Picture 8" descr="https://i.ytimg.com/vi/zF7anempuQU/maxresdefault.jpg"/>
          <p:cNvPicPr>
            <a:picLocks noChangeAspect="1" noChangeArrowheads="1"/>
          </p:cNvPicPr>
          <p:nvPr/>
        </p:nvPicPr>
        <p:blipFill>
          <a:blip r:embed="rId3" cstate="print"/>
          <a:srcRect/>
          <a:stretch>
            <a:fillRect/>
          </a:stretch>
        </p:blipFill>
        <p:spPr bwMode="auto">
          <a:xfrm rot="20073296">
            <a:off x="555668" y="871826"/>
            <a:ext cx="2744258" cy="1543645"/>
          </a:xfrm>
          <a:prstGeom prst="rect">
            <a:avLst/>
          </a:prstGeom>
          <a:noFill/>
        </p:spPr>
      </p:pic>
      <p:sp>
        <p:nvSpPr>
          <p:cNvPr id="7" name="TextBox 6"/>
          <p:cNvSpPr txBox="1"/>
          <p:nvPr/>
        </p:nvSpPr>
        <p:spPr>
          <a:xfrm>
            <a:off x="571472" y="3000372"/>
            <a:ext cx="5429288" cy="3323987"/>
          </a:xfrm>
          <a:prstGeom prst="rect">
            <a:avLst/>
          </a:prstGeom>
          <a:noFill/>
        </p:spPr>
        <p:txBody>
          <a:bodyPr wrap="square" rtlCol="0">
            <a:spAutoFit/>
          </a:bodyPr>
          <a:lstStyle/>
          <a:p>
            <a:r>
              <a:rPr lang="ru-RU" sz="2400" dirty="0" smtClean="0">
                <a:latin typeface="Times New Roman" pitchFamily="18" charset="0"/>
                <a:cs typeface="Times New Roman" pitchFamily="18" charset="0"/>
              </a:rPr>
              <a:t>Желание решить эти вопросы обостряет мыслительную деятельность играющих. Из этого следует вывод, что игровой метод таит в себе богатые обучающие возможности. Ученики, естественно, над этим не задумываются. Для них игра, прежде всего,  –  увлекательное занятие.</a:t>
            </a:r>
          </a:p>
          <a:p>
            <a:endParaRPr lang="ru-RU" dirty="0"/>
          </a:p>
        </p:txBody>
      </p:sp>
      <p:pic>
        <p:nvPicPr>
          <p:cNvPr id="17418" name="Picture 10" descr="https://sbnlife.ru/uploads/kurs/2020/2/17/10/14/506b39460bf8b3c117466648a9f8d352.jpeg"/>
          <p:cNvPicPr>
            <a:picLocks noChangeAspect="1" noChangeArrowheads="1"/>
          </p:cNvPicPr>
          <p:nvPr/>
        </p:nvPicPr>
        <p:blipFill>
          <a:blip r:embed="rId4" cstate="print"/>
          <a:srcRect/>
          <a:stretch>
            <a:fillRect/>
          </a:stretch>
        </p:blipFill>
        <p:spPr bwMode="auto">
          <a:xfrm flipH="1">
            <a:off x="6072198" y="3643314"/>
            <a:ext cx="2233579" cy="2233579"/>
          </a:xfrm>
          <a:prstGeom prst="rect">
            <a:avLst/>
          </a:prstGeom>
          <a:noFill/>
        </p:spPr>
      </p:pic>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st.depositphotos.com/2444809/3317/v/950/depositphotos_33178781-stock-illustration-england-flag-background.jpg"/>
          <p:cNvPicPr>
            <a:picLocks noChangeAspect="1" noChangeArrowheads="1"/>
          </p:cNvPicPr>
          <p:nvPr/>
        </p:nvPicPr>
        <p:blipFill>
          <a:blip r:embed="rId2" cstate="print"/>
          <a:srcRect/>
          <a:stretch>
            <a:fillRect/>
          </a:stretch>
        </p:blipFill>
        <p:spPr bwMode="auto">
          <a:xfrm>
            <a:off x="0" y="-1"/>
            <a:ext cx="9144000" cy="6858017"/>
          </a:xfrm>
          <a:prstGeom prst="rect">
            <a:avLst/>
          </a:prstGeom>
          <a:noFill/>
        </p:spPr>
      </p:pic>
      <p:sp>
        <p:nvSpPr>
          <p:cNvPr id="2" name="TextBox 1"/>
          <p:cNvSpPr txBox="1"/>
          <p:nvPr/>
        </p:nvSpPr>
        <p:spPr>
          <a:xfrm>
            <a:off x="3071802" y="428604"/>
            <a:ext cx="5500726" cy="1938992"/>
          </a:xfrm>
          <a:prstGeom prst="rect">
            <a:avLst/>
          </a:prstGeom>
          <a:noFill/>
        </p:spPr>
        <p:txBody>
          <a:bodyPr wrap="square" rtlCol="0">
            <a:spAutoFit/>
          </a:bodyPr>
          <a:lstStyle/>
          <a:p>
            <a:r>
              <a:rPr lang="ru-RU" sz="2400" dirty="0" smtClean="0">
                <a:latin typeface="Times New Roman" pitchFamily="18" charset="0"/>
                <a:cs typeface="Times New Roman" pitchFamily="18" charset="0"/>
              </a:rPr>
              <a:t>Важно помнить, что </a:t>
            </a:r>
            <a:r>
              <a:rPr lang="ru-RU" sz="2400" b="1" i="1" dirty="0" smtClean="0">
                <a:solidFill>
                  <a:srgbClr val="002060"/>
                </a:solidFill>
                <a:latin typeface="Times New Roman" pitchFamily="18" charset="0"/>
                <a:cs typeface="Times New Roman" pitchFamily="18" charset="0"/>
              </a:rPr>
              <a:t>игра</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это не просто вид развлечения. Это эффективный способ передачи знаний детям, особенно детям младшего школьного возраста</a:t>
            </a:r>
            <a:r>
              <a:rPr lang="ru-RU" dirty="0" smtClean="0"/>
              <a:t>.</a:t>
            </a:r>
            <a:endParaRPr lang="ru-RU" dirty="0"/>
          </a:p>
        </p:txBody>
      </p:sp>
      <p:pic>
        <p:nvPicPr>
          <p:cNvPr id="19460" name="Picture 4" descr="https://yt3.ggpht.com/a/AATXAJzWlS557aHlMC2hNbQjSvx5bYD75yeU0wSE2yvY=s900-c-k-c0xffffffff-no-rj-mo"/>
          <p:cNvPicPr>
            <a:picLocks noChangeAspect="1" noChangeArrowheads="1"/>
          </p:cNvPicPr>
          <p:nvPr/>
        </p:nvPicPr>
        <p:blipFill>
          <a:blip r:embed="rId3" cstate="print"/>
          <a:srcRect/>
          <a:stretch>
            <a:fillRect/>
          </a:stretch>
        </p:blipFill>
        <p:spPr bwMode="auto">
          <a:xfrm>
            <a:off x="0" y="0"/>
            <a:ext cx="2643174" cy="2643174"/>
          </a:xfrm>
          <a:prstGeom prst="rect">
            <a:avLst/>
          </a:prstGeom>
          <a:noFill/>
        </p:spPr>
      </p:pic>
      <p:sp>
        <p:nvSpPr>
          <p:cNvPr id="3" name="TextBox 2"/>
          <p:cNvSpPr txBox="1"/>
          <p:nvPr/>
        </p:nvSpPr>
        <p:spPr>
          <a:xfrm>
            <a:off x="214282" y="2428868"/>
            <a:ext cx="7715304" cy="3046988"/>
          </a:xfrm>
          <a:prstGeom prst="rect">
            <a:avLst/>
          </a:prstGeom>
          <a:noFill/>
        </p:spPr>
        <p:txBody>
          <a:bodyPr wrap="square" rtlCol="0">
            <a:spAutoFit/>
          </a:bodyPr>
          <a:lstStyle/>
          <a:p>
            <a:r>
              <a:rPr lang="ru-RU" sz="2400" dirty="0" smtClean="0">
                <a:latin typeface="Times New Roman" pitchFamily="18" charset="0"/>
                <a:cs typeface="Times New Roman" pitchFamily="18" charset="0"/>
              </a:rPr>
              <a:t>Игровая форма занятия создается на уроке при помощи игровых ситуаций и приемов, которые выступают как средство стимулирования, побуждения учащихся. Несмотря на четкие условия игровой ситуации и ограниченность использования языкового материала, в ней обязательно </a:t>
            </a:r>
            <a:r>
              <a:rPr lang="ru-RU" sz="2400" dirty="0" smtClean="0">
                <a:latin typeface="Times New Roman" pitchFamily="18" charset="0"/>
                <a:cs typeface="Times New Roman" pitchFamily="18" charset="0"/>
              </a:rPr>
              <a:t>есть </a:t>
            </a:r>
            <a:r>
              <a:rPr lang="ru-RU" sz="2400" dirty="0" smtClean="0">
                <a:latin typeface="Times New Roman" pitchFamily="18" charset="0"/>
                <a:cs typeface="Times New Roman" pitchFamily="18" charset="0"/>
              </a:rPr>
              <a:t>элемент неожиданности. Поэтому для игры в определенных пределах характерна спонтанность речи.</a:t>
            </a:r>
            <a:endParaRPr lang="ru-RU" sz="2400" dirty="0">
              <a:latin typeface="Times New Roman" pitchFamily="18" charset="0"/>
              <a:cs typeface="Times New Roman" pitchFamily="18" charset="0"/>
            </a:endParaRP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cdn.hipwallpaper.com/i/77/46/l5Zse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85786" y="357166"/>
            <a:ext cx="7929618" cy="954107"/>
          </a:xfrm>
          <a:prstGeom prst="rect">
            <a:avLst/>
          </a:prstGeom>
          <a:noFill/>
        </p:spPr>
        <p:txBody>
          <a:bodyPr wrap="square" rtlCol="0">
            <a:spAutoFit/>
          </a:bodyPr>
          <a:lstStyle/>
          <a:p>
            <a:pPr algn="ctr"/>
            <a:r>
              <a:rPr lang="ru-RU" sz="2800" b="1" i="1" dirty="0" smtClean="0">
                <a:solidFill>
                  <a:srgbClr val="C00000"/>
                </a:solidFill>
                <a:latin typeface="Times New Roman" pitchFamily="18" charset="0"/>
                <a:cs typeface="Times New Roman" pitchFamily="18" charset="0"/>
              </a:rPr>
              <a:t>Игровая деятельность выполняет следующие функции:</a:t>
            </a:r>
            <a:endParaRPr lang="ru-RU" sz="2800" b="1" i="1" dirty="0">
              <a:solidFill>
                <a:srgbClr val="C00000"/>
              </a:solidFill>
              <a:latin typeface="Times New Roman" pitchFamily="18" charset="0"/>
              <a:cs typeface="Times New Roman" pitchFamily="18" charset="0"/>
            </a:endParaRPr>
          </a:p>
        </p:txBody>
      </p:sp>
      <p:sp>
        <p:nvSpPr>
          <p:cNvPr id="4" name="TextBox 3"/>
          <p:cNvSpPr txBox="1"/>
          <p:nvPr/>
        </p:nvSpPr>
        <p:spPr>
          <a:xfrm>
            <a:off x="428596" y="1428736"/>
            <a:ext cx="7643866" cy="4832092"/>
          </a:xfrm>
          <a:prstGeom prst="rect">
            <a:avLst/>
          </a:prstGeom>
          <a:noFill/>
        </p:spPr>
        <p:txBody>
          <a:bodyPr wrap="square" rtlCol="0">
            <a:spAutoFit/>
          </a:bodyPr>
          <a:lstStyle/>
          <a:p>
            <a:pPr>
              <a:buFont typeface="Wingdings" pitchFamily="2" charset="2"/>
              <a:buChar char="ü"/>
            </a:pPr>
            <a:r>
              <a:rPr lang="ru-RU" sz="2200" dirty="0" smtClean="0">
                <a:latin typeface="Times New Roman" pitchFamily="18" charset="0"/>
                <a:cs typeface="Times New Roman" pitchFamily="18" charset="0"/>
              </a:rPr>
              <a:t>развлекательную (это основная функция игры — развлечь, доставить удовольствие, воодушевить, пробудить интерес</a:t>
            </a:r>
            <a:r>
              <a:rPr lang="ru-RU" sz="2200" dirty="0" smtClean="0">
                <a:latin typeface="Times New Roman" pitchFamily="18" charset="0"/>
                <a:cs typeface="Times New Roman" pitchFamily="18" charset="0"/>
              </a:rPr>
              <a:t>);</a:t>
            </a:r>
          </a:p>
          <a:p>
            <a:pPr>
              <a:buFont typeface="Wingdings" pitchFamily="2" charset="2"/>
              <a:buChar char="ü"/>
            </a:pPr>
            <a:r>
              <a:rPr lang="ru-RU" sz="2200" dirty="0" smtClean="0">
                <a:latin typeface="Times New Roman" pitchFamily="18" charset="0"/>
                <a:cs typeface="Times New Roman" pitchFamily="18" charset="0"/>
              </a:rPr>
              <a:t>коммуникативную </a:t>
            </a:r>
            <a:r>
              <a:rPr lang="ru-RU" sz="2200" dirty="0" smtClean="0">
                <a:latin typeface="Times New Roman" pitchFamily="18" charset="0"/>
                <a:cs typeface="Times New Roman" pitchFamily="18" charset="0"/>
              </a:rPr>
              <a:t>(освоение диалектики общения);</a:t>
            </a:r>
          </a:p>
          <a:p>
            <a:pPr>
              <a:buFont typeface="Wingdings" pitchFamily="2" charset="2"/>
              <a:buChar char="ü"/>
            </a:pPr>
            <a:r>
              <a:rPr lang="ru-RU" sz="2200" dirty="0" smtClean="0">
                <a:latin typeface="Times New Roman" pitchFamily="18" charset="0"/>
                <a:cs typeface="Times New Roman" pitchFamily="18" charset="0"/>
              </a:rPr>
              <a:t>самореализации в игре как на полигоне человеческой практики;</a:t>
            </a:r>
          </a:p>
          <a:p>
            <a:pPr>
              <a:buFont typeface="Wingdings" pitchFamily="2" charset="2"/>
              <a:buChar char="ü"/>
            </a:pPr>
            <a:r>
              <a:rPr lang="ru-RU" sz="2200" dirty="0" err="1" smtClean="0">
                <a:latin typeface="Times New Roman" pitchFamily="18" charset="0"/>
                <a:cs typeface="Times New Roman" pitchFamily="18" charset="0"/>
              </a:rPr>
              <a:t>игротерапевтическую</a:t>
            </a:r>
            <a:r>
              <a:rPr lang="ru-RU" sz="2200" dirty="0" smtClean="0">
                <a:latin typeface="Times New Roman" pitchFamily="18" charset="0"/>
                <a:cs typeface="Times New Roman" pitchFamily="18" charset="0"/>
              </a:rPr>
              <a:t> (преодоление различных трудностей, возникающих в других видах жизненной деятельности);</a:t>
            </a:r>
          </a:p>
          <a:p>
            <a:pPr>
              <a:buFont typeface="Wingdings" pitchFamily="2" charset="2"/>
              <a:buChar char="ü"/>
            </a:pPr>
            <a:r>
              <a:rPr lang="ru-RU" sz="2200" dirty="0" smtClean="0">
                <a:latin typeface="Times New Roman" pitchFamily="18" charset="0"/>
                <a:cs typeface="Times New Roman" pitchFamily="18" charset="0"/>
              </a:rPr>
              <a:t>диагностическую </a:t>
            </a:r>
            <a:r>
              <a:rPr lang="ru-RU" sz="2200" dirty="0" smtClean="0">
                <a:latin typeface="Times New Roman" pitchFamily="18" charset="0"/>
                <a:cs typeface="Times New Roman" pitchFamily="18" charset="0"/>
              </a:rPr>
              <a:t>(самопознание </a:t>
            </a:r>
            <a:r>
              <a:rPr lang="ru-RU" sz="2200" dirty="0" smtClean="0">
                <a:latin typeface="Times New Roman" pitchFamily="18" charset="0"/>
                <a:cs typeface="Times New Roman" pitchFamily="18" charset="0"/>
              </a:rPr>
              <a:t>в процессе игры);</a:t>
            </a:r>
          </a:p>
          <a:p>
            <a:pPr>
              <a:buFont typeface="Wingdings" pitchFamily="2" charset="2"/>
              <a:buChar char="ü"/>
            </a:pPr>
            <a:r>
              <a:rPr lang="ru-RU" sz="2200" dirty="0" smtClean="0">
                <a:latin typeface="Times New Roman" pitchFamily="18" charset="0"/>
                <a:cs typeface="Times New Roman" pitchFamily="18" charset="0"/>
              </a:rPr>
              <a:t>функцию коррекции (внесение позитивных изменений в структуру личностных показателей);</a:t>
            </a:r>
          </a:p>
          <a:p>
            <a:pPr>
              <a:buFont typeface="Wingdings" pitchFamily="2" charset="2"/>
              <a:buChar char="ü"/>
            </a:pPr>
            <a:r>
              <a:rPr lang="ru-RU" sz="2200" dirty="0" smtClean="0">
                <a:latin typeface="Times New Roman" pitchFamily="18" charset="0"/>
                <a:cs typeface="Times New Roman" pitchFamily="18" charset="0"/>
              </a:rPr>
              <a:t> межнациональной коммуникации (усвоение единых для всех людей социально-культурных ценностей);</a:t>
            </a:r>
          </a:p>
          <a:p>
            <a:pPr>
              <a:buFont typeface="Wingdings" pitchFamily="2" charset="2"/>
              <a:buChar char="ü"/>
            </a:pPr>
            <a:r>
              <a:rPr lang="ru-RU" sz="2200" dirty="0" smtClean="0">
                <a:latin typeface="Times New Roman" pitchFamily="18" charset="0"/>
                <a:cs typeface="Times New Roman" pitchFamily="18" charset="0"/>
              </a:rPr>
              <a:t>социализации (включение в систему общественных </a:t>
            </a:r>
            <a:r>
              <a:rPr lang="ru-RU" sz="2200" dirty="0" smtClean="0">
                <a:latin typeface="Times New Roman" pitchFamily="18" charset="0"/>
                <a:cs typeface="Times New Roman" pitchFamily="18" charset="0"/>
              </a:rPr>
              <a:t>отношений)</a:t>
            </a:r>
            <a:endParaRPr lang="ru-RU" sz="2200" dirty="0">
              <a:latin typeface="Times New Roman" pitchFamily="18" charset="0"/>
              <a:cs typeface="Times New Roman" pitchFamily="18" charset="0"/>
            </a:endParaRPr>
          </a:p>
        </p:txBody>
      </p:sp>
    </p:spTree>
  </p:cSld>
  <p:clrMapOvr>
    <a:masterClrMapping/>
  </p:clrMapOvr>
  <p:transition spd="med">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s://pbs.twimg.com/media/EESRlQYXYAEiOHD.jpg:large"/>
          <p:cNvPicPr>
            <a:picLocks noChangeAspect="1" noChangeArrowheads="1"/>
          </p:cNvPicPr>
          <p:nvPr/>
        </p:nvPicPr>
        <p:blipFill>
          <a:blip r:embed="rId2" cstate="print"/>
          <a:srcRect/>
          <a:stretch>
            <a:fillRect/>
          </a:stretch>
        </p:blipFill>
        <p:spPr bwMode="auto">
          <a:xfrm>
            <a:off x="0" y="3714752"/>
            <a:ext cx="9144000" cy="3143248"/>
          </a:xfrm>
          <a:prstGeom prst="rect">
            <a:avLst/>
          </a:prstGeom>
          <a:noFill/>
        </p:spPr>
      </p:pic>
      <p:sp>
        <p:nvSpPr>
          <p:cNvPr id="2" name="TextBox 1"/>
          <p:cNvSpPr txBox="1"/>
          <p:nvPr/>
        </p:nvSpPr>
        <p:spPr>
          <a:xfrm>
            <a:off x="642910" y="357167"/>
            <a:ext cx="7715304" cy="3816429"/>
          </a:xfrm>
          <a:prstGeom prst="rect">
            <a:avLst/>
          </a:prstGeom>
          <a:noFill/>
        </p:spPr>
        <p:txBody>
          <a:bodyPr wrap="square" rtlCol="0">
            <a:spAutoFit/>
          </a:bodyPr>
          <a:lstStyle/>
          <a:p>
            <a:r>
              <a:rPr lang="ru-RU" sz="2200" dirty="0" smtClean="0">
                <a:latin typeface="Times New Roman" pitchFamily="18" charset="0"/>
                <a:cs typeface="Times New Roman" pitchFamily="18" charset="0"/>
              </a:rPr>
              <a:t>   В </a:t>
            </a:r>
            <a:r>
              <a:rPr lang="ru-RU" sz="2200" dirty="0" smtClean="0">
                <a:latin typeface="Times New Roman" pitchFamily="18" charset="0"/>
                <a:cs typeface="Times New Roman" pitchFamily="18" charset="0"/>
              </a:rPr>
              <a:t>младших классах на уроке английского языка можно не только организовать игру как некий этап урока для усвоения и закрепления материала, но и выделить игровую технологию как преобладающую на протяжении всего занятия, то есть провести так называемый урок-игру. Такие уроки эффективны для повторения и закрепления материала по любой теме</a:t>
            </a:r>
            <a:r>
              <a:rPr lang="ru-RU" sz="2200" dirty="0" smtClean="0">
                <a:latin typeface="Times New Roman" pitchFamily="18" charset="0"/>
                <a:cs typeface="Times New Roman" pitchFamily="18" charset="0"/>
              </a:rPr>
              <a:t>.</a:t>
            </a:r>
          </a:p>
          <a:p>
            <a:r>
              <a:rPr lang="ru-RU" sz="2200" dirty="0" smtClean="0">
                <a:latin typeface="Times New Roman" pitchFamily="18" charset="0"/>
                <a:cs typeface="Times New Roman" pitchFamily="18" charset="0"/>
              </a:rPr>
              <a:t>   Характерная </a:t>
            </a:r>
            <a:r>
              <a:rPr lang="ru-RU" sz="2200" dirty="0" smtClean="0">
                <a:latin typeface="Times New Roman" pitchFamily="18" charset="0"/>
                <a:cs typeface="Times New Roman" pitchFamily="18" charset="0"/>
              </a:rPr>
              <a:t>особенность психологии младших школьников проявляется в конкретности их мышления, восприимчивости к мобильным, колоритным предметам и требует яркого преподавания. При этом красочность наглядного материала играет важную роль. </a:t>
            </a:r>
            <a:endParaRPr lang="ru-RU" sz="2200" dirty="0">
              <a:latin typeface="Times New Roman" pitchFamily="18" charset="0"/>
              <a:cs typeface="Times New Roman" pitchFamily="18" charset="0"/>
            </a:endParaRPr>
          </a:p>
        </p:txBody>
      </p:sp>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f.ppt-online.org/files/slide/n/Ngvqar5zU2QleV9A4ZcsiR6WBStfF3CwLmyHOE/slide-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071670" y="571480"/>
            <a:ext cx="6786610" cy="5262979"/>
          </a:xfrm>
          <a:prstGeom prst="rect">
            <a:avLst/>
          </a:prstGeom>
          <a:noFill/>
        </p:spPr>
        <p:txBody>
          <a:bodyPr wrap="square" rtlCol="0">
            <a:spAutoFit/>
          </a:bodyPr>
          <a:lstStyle/>
          <a:p>
            <a:r>
              <a:rPr lang="ru-RU" sz="2400" dirty="0" smtClean="0">
                <a:latin typeface="Times New Roman" pitchFamily="18" charset="0"/>
                <a:cs typeface="Times New Roman" pitchFamily="18" charset="0"/>
              </a:rPr>
              <a:t>На своих уроках английского языка я применяю разнообразные виды игр:</a:t>
            </a:r>
          </a:p>
          <a:p>
            <a:pPr>
              <a:buFont typeface="Wingdings" pitchFamily="2" charset="2"/>
              <a:buChar char="Ø"/>
            </a:pPr>
            <a:r>
              <a:rPr lang="ru-RU" sz="2400" i="1" dirty="0" smtClean="0">
                <a:latin typeface="Times New Roman" pitchFamily="18" charset="0"/>
                <a:cs typeface="Times New Roman" pitchFamily="18" charset="0"/>
              </a:rPr>
              <a:t>Фонетические </a:t>
            </a:r>
            <a:r>
              <a:rPr lang="ru-RU" sz="2400" dirty="0" smtClean="0">
                <a:latin typeface="Times New Roman" pitchFamily="18" charset="0"/>
                <a:cs typeface="Times New Roman" pitchFamily="18" charset="0"/>
              </a:rPr>
              <a:t>(«Найди рифму», «Кто быстрее</a:t>
            </a:r>
            <a:r>
              <a:rPr lang="ru-RU" sz="2400" dirty="0" smtClean="0">
                <a:latin typeface="Times New Roman" pitchFamily="18" charset="0"/>
                <a:cs typeface="Times New Roman" pitchFamily="18" charset="0"/>
              </a:rPr>
              <a:t>?»);</a:t>
            </a:r>
          </a:p>
          <a:p>
            <a:pPr>
              <a:buFont typeface="Wingdings" pitchFamily="2" charset="2"/>
              <a:buChar char="Ø"/>
            </a:pPr>
            <a:r>
              <a:rPr lang="ru-RU" sz="2400" i="1" dirty="0" smtClean="0">
                <a:latin typeface="Times New Roman" pitchFamily="18" charset="0"/>
                <a:cs typeface="Times New Roman" pitchFamily="18" charset="0"/>
              </a:rPr>
              <a:t>Грамматические</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Commentator», «What do you like to do?», «Where is the pen?»);</a:t>
            </a:r>
          </a:p>
          <a:p>
            <a:pPr>
              <a:buFont typeface="Wingdings" pitchFamily="2" charset="2"/>
              <a:buChar char="Ø"/>
            </a:pPr>
            <a:r>
              <a:rPr lang="ru-RU" sz="2400" i="1" dirty="0" smtClean="0">
                <a:latin typeface="Times New Roman" pitchFamily="18" charset="0"/>
                <a:cs typeface="Times New Roman" pitchFamily="18" charset="0"/>
              </a:rPr>
              <a:t>Лексические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Snowball», «What is missing?»);</a:t>
            </a:r>
          </a:p>
          <a:p>
            <a:pPr>
              <a:buFont typeface="Wingdings" pitchFamily="2" charset="2"/>
              <a:buChar char="Ø"/>
            </a:pPr>
            <a:r>
              <a:rPr lang="ru-RU" sz="2400" i="1" dirty="0" smtClean="0">
                <a:latin typeface="Times New Roman" pitchFamily="18" charset="0"/>
                <a:cs typeface="Times New Roman" pitchFamily="18" charset="0"/>
              </a:rPr>
              <a:t>Орфографические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The Alphabet», «Add Consonants»);</a:t>
            </a:r>
          </a:p>
          <a:p>
            <a:pPr>
              <a:buFont typeface="Wingdings" pitchFamily="2" charset="2"/>
              <a:buChar char="Ø"/>
            </a:pPr>
            <a:r>
              <a:rPr lang="ru-RU" sz="2400" i="1" dirty="0" smtClean="0">
                <a:latin typeface="Times New Roman" pitchFamily="18" charset="0"/>
                <a:cs typeface="Times New Roman" pitchFamily="18" charset="0"/>
              </a:rPr>
              <a:t>Ролевые </a:t>
            </a:r>
            <a:r>
              <a:rPr lang="ru-RU" sz="2400" dirty="0" smtClean="0">
                <a:latin typeface="Times New Roman" pitchFamily="18" charset="0"/>
                <a:cs typeface="Times New Roman" pitchFamily="18" charset="0"/>
              </a:rPr>
              <a:t>(«В магазине», «У врача», «Показ мод»);</a:t>
            </a:r>
          </a:p>
          <a:p>
            <a:pPr>
              <a:buFont typeface="Wingdings" pitchFamily="2" charset="2"/>
              <a:buChar char="Ø"/>
            </a:pPr>
            <a:r>
              <a:rPr lang="ru-RU" sz="2400" i="1" dirty="0" smtClean="0">
                <a:latin typeface="Times New Roman" pitchFamily="18" charset="0"/>
                <a:cs typeface="Times New Roman" pitchFamily="18" charset="0"/>
              </a:rPr>
              <a:t>Подвижные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Rain, rain», «Butterflies and Birds»).</a:t>
            </a:r>
          </a:p>
          <a:p>
            <a:endParaRPr lang="ru-RU" sz="2400" dirty="0">
              <a:latin typeface="Times New Roman" pitchFamily="18" charset="0"/>
              <a:cs typeface="Times New Roman" pitchFamily="18" charset="0"/>
            </a:endParaRPr>
          </a:p>
        </p:txBody>
      </p:sp>
    </p:spTree>
  </p:cSld>
  <p:clrMapOvr>
    <a:masterClrMapping/>
  </p:clrMapOvr>
  <p:transition spd="med">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163</TotalTime>
  <Words>1038</Words>
  <Application>Microsoft Office PowerPoint</Application>
  <PresentationFormat>Экран (4:3)</PresentationFormat>
  <Paragraphs>54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Официальная</vt:lpstr>
      <vt:lpstr>Роль игры как основного средства мотивации детей младшего школьного возраста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игры как основное средство мотивации детей младшего школьного возраста</dc:title>
  <dc:creator>Илья</dc:creator>
  <cp:lastModifiedBy>Илья</cp:lastModifiedBy>
  <cp:revision>18</cp:revision>
  <dcterms:created xsi:type="dcterms:W3CDTF">2021-09-18T15:41:13Z</dcterms:created>
  <dcterms:modified xsi:type="dcterms:W3CDTF">2021-09-19T14:59:37Z</dcterms:modified>
</cp:coreProperties>
</file>