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00" autoAdjust="0"/>
  </p:normalViewPr>
  <p:slideViewPr>
    <p:cSldViewPr snapToGrid="0">
      <p:cViewPr>
        <p:scale>
          <a:sx n="91" d="100"/>
          <a:sy n="91" d="100"/>
        </p:scale>
        <p:origin x="-341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/>
              <a:t>Сравнительная диаграмма результатов пробного ЕГЭ по обществознанию</a:t>
            </a:r>
            <a:r>
              <a:rPr lang="ru-RU" sz="1200" b="1" baseline="0" dirty="0" smtClean="0"/>
              <a:t> в 2023/2024 </a:t>
            </a:r>
            <a:r>
              <a:rPr lang="ru-RU" sz="1200" b="1" baseline="0" dirty="0" err="1" smtClean="0"/>
              <a:t>уч.г</a:t>
            </a:r>
            <a:r>
              <a:rPr lang="ru-RU" sz="1200" b="1" baseline="0" dirty="0" smtClean="0"/>
              <a:t>.</a:t>
            </a:r>
            <a:endParaRPr lang="ru-RU" sz="1200" b="1" dirty="0"/>
          </a:p>
        </c:rich>
      </c:tx>
      <c:layout>
        <c:manualLayout>
          <c:xMode val="edge"/>
          <c:yMode val="edge"/>
          <c:x val="0.17358763024628796"/>
          <c:y val="0.20143092355495901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880499507874015"/>
          <c:y val="0.28613664174221626"/>
          <c:w val="0.77400750492125969"/>
          <c:h val="0.5848578596956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осень,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0.35499999999999998</c:v>
                </c:pt>
                <c:pt idx="1">
                  <c:v>0.50800000000000001</c:v>
                </c:pt>
                <c:pt idx="2">
                  <c:v>9.6000000000000002E-2</c:v>
                </c:pt>
                <c:pt idx="3">
                  <c:v>4.1000000000000002E-2</c:v>
                </c:pt>
                <c:pt idx="4">
                  <c:v>0.13700000000000001</c:v>
                </c:pt>
                <c:pt idx="5">
                  <c:v>0.65500000000000003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4-4C00-B49E-F341FD1CA1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весна, 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0.27400000000000002</c:v>
                </c:pt>
                <c:pt idx="1">
                  <c:v>0.38300000000000001</c:v>
                </c:pt>
                <c:pt idx="2">
                  <c:v>0.184</c:v>
                </c:pt>
                <c:pt idx="3">
                  <c:v>0.159</c:v>
                </c:pt>
                <c:pt idx="4">
                  <c:v>0.33800000000000002</c:v>
                </c:pt>
                <c:pt idx="5">
                  <c:v>0.72599999999999998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4-4C00-B49E-F341FD1C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090560"/>
        <c:axId val="143275072"/>
      </c:barChart>
      <c:catAx>
        <c:axId val="20109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275072"/>
        <c:crosses val="autoZero"/>
        <c:auto val="1"/>
        <c:lblAlgn val="ctr"/>
        <c:lblOffset val="100"/>
        <c:noMultiLvlLbl val="0"/>
      </c:catAx>
      <c:valAx>
        <c:axId val="14327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109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/>
              <a:t>Сравнительная диаграмма результатов пробного ОГЭ по обществознанию</a:t>
            </a:r>
            <a:r>
              <a:rPr lang="ru-RU" sz="1200" b="1" baseline="0" dirty="0" smtClean="0"/>
              <a:t> в 2023/2024 </a:t>
            </a:r>
            <a:r>
              <a:rPr lang="ru-RU" sz="1200" b="1" baseline="0" dirty="0" err="1" smtClean="0"/>
              <a:t>уч.г</a:t>
            </a:r>
            <a:r>
              <a:rPr lang="ru-RU" sz="1200" b="1" baseline="0" dirty="0" smtClean="0"/>
              <a:t>.</a:t>
            </a:r>
            <a:endParaRPr lang="ru-RU" sz="1200" b="1" dirty="0"/>
          </a:p>
        </c:rich>
      </c:tx>
      <c:layout>
        <c:manualLayout>
          <c:xMode val="edge"/>
          <c:yMode val="edge"/>
          <c:x val="0.17358763024628796"/>
          <c:y val="0.20143092355495901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880499507874015"/>
          <c:y val="0.28613664174221626"/>
          <c:w val="0.77400750492125969"/>
          <c:h val="0.5848578596956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осень, 2023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0.35499999999999998</c:v>
                </c:pt>
                <c:pt idx="1">
                  <c:v>0.50700000000000001</c:v>
                </c:pt>
                <c:pt idx="2">
                  <c:v>0.125</c:v>
                </c:pt>
                <c:pt idx="3">
                  <c:v>1.2999999999999999E-2</c:v>
                </c:pt>
                <c:pt idx="4">
                  <c:v>0.13800000000000001</c:v>
                </c:pt>
                <c:pt idx="5">
                  <c:v>0.65500000000000003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4-4C00-B49E-F341FD1CA1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весна, 2024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0.127</c:v>
                </c:pt>
                <c:pt idx="1">
                  <c:v>0.623</c:v>
                </c:pt>
                <c:pt idx="2">
                  <c:v>0.20499999999999999</c:v>
                </c:pt>
                <c:pt idx="3">
                  <c:v>4.4999999999999998E-2</c:v>
                </c:pt>
                <c:pt idx="4">
                  <c:v>0.25</c:v>
                </c:pt>
                <c:pt idx="5">
                  <c:v>0.873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4-4C00-B49E-F341FD1C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099712"/>
        <c:axId val="163673152"/>
      </c:barChart>
      <c:catAx>
        <c:axId val="21009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3673152"/>
        <c:crosses val="autoZero"/>
        <c:auto val="1"/>
        <c:lblAlgn val="ctr"/>
        <c:lblOffset val="100"/>
        <c:noMultiLvlLbl val="0"/>
      </c:catAx>
      <c:valAx>
        <c:axId val="16367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099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150136690535377"/>
          <c:y val="0.93492495602504067"/>
          <c:w val="0.23697194455686435"/>
          <c:h val="6.40654749650636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/>
              <a:t>Сравнительная диаграмма результатов пробного ЕГЭ по истории</a:t>
            </a:r>
            <a:r>
              <a:rPr lang="ru-RU" sz="1200" b="1" baseline="0" dirty="0" smtClean="0"/>
              <a:t> в 2023/2024 </a:t>
            </a:r>
            <a:r>
              <a:rPr lang="ru-RU" sz="1200" b="1" baseline="0" dirty="0" err="1" smtClean="0"/>
              <a:t>уч.г</a:t>
            </a:r>
            <a:r>
              <a:rPr lang="ru-RU" sz="1200" b="1" baseline="0" dirty="0" smtClean="0"/>
              <a:t>.</a:t>
            </a:r>
            <a:endParaRPr lang="ru-RU" sz="1200" b="1" dirty="0"/>
          </a:p>
        </c:rich>
      </c:tx>
      <c:layout>
        <c:manualLayout>
          <c:xMode val="edge"/>
          <c:yMode val="edge"/>
          <c:x val="0.17358763024628796"/>
          <c:y val="0.20143092355495901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880499507874015"/>
          <c:y val="0.28613664174221626"/>
          <c:w val="0.77400750492125969"/>
          <c:h val="0.5848578596956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осень, 2023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0.23799999999999999</c:v>
                </c:pt>
                <c:pt idx="1">
                  <c:v>0.28599999999999998</c:v>
                </c:pt>
                <c:pt idx="2">
                  <c:v>0.40500000000000003</c:v>
                </c:pt>
                <c:pt idx="3">
                  <c:v>7.0999999999999994E-2</c:v>
                </c:pt>
                <c:pt idx="4">
                  <c:v>0.47599999999999998</c:v>
                </c:pt>
                <c:pt idx="5">
                  <c:v>0.76200000000000001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4-4C00-B49E-F341FD1CA1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весна, 2024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0.1</c:v>
                </c:pt>
                <c:pt idx="1">
                  <c:v>0.26</c:v>
                </c:pt>
                <c:pt idx="2">
                  <c:v>0.37</c:v>
                </c:pt>
                <c:pt idx="3">
                  <c:v>0.27</c:v>
                </c:pt>
                <c:pt idx="4">
                  <c:v>0.64</c:v>
                </c:pt>
                <c:pt idx="5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4-4C00-B49E-F341FD1C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457536"/>
        <c:axId val="211398016"/>
      </c:barChart>
      <c:catAx>
        <c:axId val="2114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398016"/>
        <c:crosses val="autoZero"/>
        <c:auto val="1"/>
        <c:lblAlgn val="ctr"/>
        <c:lblOffset val="100"/>
        <c:noMultiLvlLbl val="0"/>
      </c:catAx>
      <c:valAx>
        <c:axId val="21139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457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351502019347762"/>
          <c:y val="0.94038222987181841"/>
          <c:w val="0.23892667888309133"/>
          <c:h val="5.96177701281815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/>
              <a:t>Сравнительная диаграмма результатов пробного ОГЭ по истории</a:t>
            </a:r>
            <a:r>
              <a:rPr lang="ru-RU" sz="1200" b="1" baseline="0" dirty="0" smtClean="0"/>
              <a:t> в 2023/2024 </a:t>
            </a:r>
            <a:r>
              <a:rPr lang="ru-RU" sz="1200" b="1" baseline="0" dirty="0" err="1" smtClean="0"/>
              <a:t>уч.г</a:t>
            </a:r>
            <a:r>
              <a:rPr lang="ru-RU" sz="1200" b="1" baseline="0" dirty="0" smtClean="0"/>
              <a:t>.</a:t>
            </a:r>
            <a:endParaRPr lang="ru-RU" sz="1200" b="1" dirty="0"/>
          </a:p>
        </c:rich>
      </c:tx>
      <c:layout>
        <c:manualLayout>
          <c:xMode val="edge"/>
          <c:yMode val="edge"/>
          <c:x val="0.17358763024628796"/>
          <c:y val="0.20143092355495901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880499507874015"/>
          <c:y val="0.28613664174221626"/>
          <c:w val="0.77400750492125969"/>
          <c:h val="0.5848578596956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осень, 2023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0.33</c:v>
                </c:pt>
                <c:pt idx="1">
                  <c:v>0.42</c:v>
                </c:pt>
                <c:pt idx="2">
                  <c:v>0.21</c:v>
                </c:pt>
                <c:pt idx="3">
                  <c:v>0.04</c:v>
                </c:pt>
                <c:pt idx="4">
                  <c:v>0.25</c:v>
                </c:pt>
                <c:pt idx="5">
                  <c:v>0.66700000000000004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4-4C00-B49E-F341FD1CA1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весна, 2024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  <c:pt idx="4">
                  <c:v>Качество</c:v>
                </c:pt>
                <c:pt idx="5">
                  <c:v>Успешность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0.05</c:v>
                </c:pt>
                <c:pt idx="1">
                  <c:v>0.45</c:v>
                </c:pt>
                <c:pt idx="2">
                  <c:v>0.3</c:v>
                </c:pt>
                <c:pt idx="3">
                  <c:v>0.2</c:v>
                </c:pt>
                <c:pt idx="4">
                  <c:v>0.5</c:v>
                </c:pt>
                <c:pt idx="5">
                  <c:v>0.95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4-4C00-B49E-F341FD1C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595776"/>
        <c:axId val="211838080"/>
      </c:barChart>
      <c:catAx>
        <c:axId val="21159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838080"/>
        <c:crosses val="autoZero"/>
        <c:auto val="1"/>
        <c:lblAlgn val="ctr"/>
        <c:lblOffset val="100"/>
        <c:noMultiLvlLbl val="0"/>
      </c:catAx>
      <c:valAx>
        <c:axId val="21183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595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150136690535377"/>
          <c:y val="0.93492495602504067"/>
          <c:w val="0.23697194455686435"/>
          <c:h val="6.40654749650636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22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25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2843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712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530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63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823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82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53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11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97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2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0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3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82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8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665DA-7DAE-43BC-B86F-5B8F8AFCFC3A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8C1DA7-4662-422D-A252-5AA515BCB6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37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3141" y="1042416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Об итогах пробных экзаменов </a:t>
            </a:r>
            <a:br>
              <a:rPr lang="ru-RU" sz="4000" b="1" dirty="0" smtClean="0"/>
            </a:br>
            <a:r>
              <a:rPr lang="ru-RU" sz="4000" b="1" dirty="0" smtClean="0"/>
              <a:t>(ЕГЭ, ОГЭ) </a:t>
            </a:r>
            <a:br>
              <a:rPr lang="ru-RU" sz="4000" b="1" dirty="0" smtClean="0"/>
            </a:br>
            <a:r>
              <a:rPr lang="ru-RU" sz="4000" b="1" dirty="0" smtClean="0"/>
              <a:t>по истории и обществознанию </a:t>
            </a:r>
            <a:br>
              <a:rPr lang="ru-RU" sz="4000" b="1" dirty="0" smtClean="0"/>
            </a:br>
            <a:r>
              <a:rPr lang="ru-RU" sz="4000" b="1" dirty="0" smtClean="0"/>
              <a:t>в весенний период 2023/2024 </a:t>
            </a:r>
            <a:r>
              <a:rPr lang="ru-RU" sz="4000" b="1" dirty="0" err="1" smtClean="0"/>
              <a:t>уч.г</a:t>
            </a:r>
            <a:r>
              <a:rPr lang="ru-RU" sz="4000" b="1" dirty="0" smtClean="0"/>
              <a:t>. 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525" y="4585355"/>
            <a:ext cx="5018595" cy="1126283"/>
          </a:xfrm>
        </p:spPr>
        <p:txBody>
          <a:bodyPr/>
          <a:lstStyle/>
          <a:p>
            <a:r>
              <a:rPr lang="ru-RU" dirty="0" smtClean="0"/>
              <a:t>Подготовила </a:t>
            </a:r>
            <a:r>
              <a:rPr lang="ru-RU" dirty="0" smtClean="0"/>
              <a:t>методист </a:t>
            </a:r>
            <a:r>
              <a:rPr lang="ru-RU" dirty="0" err="1" smtClean="0"/>
              <a:t>Шарипова</a:t>
            </a:r>
            <a:r>
              <a:rPr lang="ru-RU" dirty="0" smtClean="0"/>
              <a:t> У.И.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52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266" y="171721"/>
            <a:ext cx="11633736" cy="109602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результативности качества знаний </a:t>
            </a:r>
            <a:br>
              <a:rPr lang="ru-RU" sz="3200" b="1" dirty="0" smtClean="0"/>
            </a:br>
            <a:r>
              <a:rPr lang="ru-RU" sz="1800" dirty="0" smtClean="0"/>
              <a:t>(по </a:t>
            </a:r>
            <a:r>
              <a:rPr lang="ru-RU" sz="1800" dirty="0"/>
              <a:t>сравнению с осенним периодом пробного </a:t>
            </a:r>
            <a:r>
              <a:rPr lang="ru-RU" sz="1800" dirty="0" smtClean="0"/>
              <a:t>ОГЭ </a:t>
            </a:r>
            <a:r>
              <a:rPr lang="ru-RU" sz="1800" dirty="0"/>
              <a:t>по обществознанию 2023/2024 </a:t>
            </a:r>
            <a:r>
              <a:rPr lang="ru-RU" sz="1800" dirty="0" err="1"/>
              <a:t>уч.г</a:t>
            </a:r>
            <a:r>
              <a:rPr lang="ru-RU" sz="1800" dirty="0" smtClean="0"/>
              <a:t>.)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0229" y="4171044"/>
            <a:ext cx="9246971" cy="14534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На </a:t>
            </a:r>
            <a:r>
              <a:rPr lang="ru-RU" b="1" dirty="0"/>
              <a:t>прежнем уровне </a:t>
            </a:r>
            <a:r>
              <a:rPr lang="ru-RU" dirty="0"/>
              <a:t>показатели </a:t>
            </a:r>
            <a:r>
              <a:rPr lang="ru-RU" b="1" dirty="0" smtClean="0"/>
              <a:t>в 6 </a:t>
            </a:r>
            <a:r>
              <a:rPr lang="ru-RU" b="1" dirty="0"/>
              <a:t>МБОУ</a:t>
            </a:r>
            <a:r>
              <a:rPr lang="ru-RU" b="1" dirty="0" smtClean="0"/>
              <a:t>: </a:t>
            </a:r>
          </a:p>
          <a:p>
            <a:pPr marL="0" indent="0" algn="just">
              <a:buNone/>
            </a:pPr>
            <a:r>
              <a:rPr lang="ru-RU" dirty="0"/>
              <a:t>«</a:t>
            </a:r>
            <a:r>
              <a:rPr lang="ru-RU" dirty="0" err="1"/>
              <a:t>Широковская</a:t>
            </a:r>
            <a:r>
              <a:rPr lang="ru-RU" dirty="0"/>
              <a:t> школа» (45,5%), «</a:t>
            </a:r>
            <a:r>
              <a:rPr lang="ru-RU" dirty="0" err="1"/>
              <a:t>Журавлевская</a:t>
            </a:r>
            <a:r>
              <a:rPr lang="ru-RU" dirty="0"/>
              <a:t> школа» (0%), «</a:t>
            </a:r>
            <a:r>
              <a:rPr lang="ru-RU" dirty="0" err="1"/>
              <a:t>Мирновская</a:t>
            </a:r>
            <a:r>
              <a:rPr lang="ru-RU" dirty="0"/>
              <a:t> школа №2» (0%), «</a:t>
            </a:r>
            <a:r>
              <a:rPr lang="ru-RU" dirty="0" err="1"/>
              <a:t>Новоселовская</a:t>
            </a:r>
            <a:r>
              <a:rPr lang="ru-RU" dirty="0"/>
              <a:t> школа» (0%), «Партизанская школа им. А.П. Богданова» (0%), «</a:t>
            </a:r>
            <a:r>
              <a:rPr lang="ru-RU" dirty="0" err="1"/>
              <a:t>Перевальненская</a:t>
            </a:r>
            <a:r>
              <a:rPr lang="ru-RU" dirty="0"/>
              <a:t> школа им. Ф.И. Федоренко» (0%).</a:t>
            </a:r>
          </a:p>
        </p:txBody>
      </p:sp>
      <p:sp>
        <p:nvSpPr>
          <p:cNvPr id="4" name="Стрелка вверх 3"/>
          <p:cNvSpPr/>
          <p:nvPr/>
        </p:nvSpPr>
        <p:spPr>
          <a:xfrm>
            <a:off x="1849271" y="1267751"/>
            <a:ext cx="454071" cy="704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0229" y="1435129"/>
            <a:ext cx="8813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Повысились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показатели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28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МБОУ.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823301" y="2544468"/>
            <a:ext cx="506012" cy="72548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40229" y="2369030"/>
            <a:ext cx="91314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Понизились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показатели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3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МБОУ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 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lvl="0" algn="just"/>
            <a:r>
              <a:rPr lang="ru-RU" dirty="0">
                <a:solidFill>
                  <a:prstClr val="black"/>
                </a:solidFill>
              </a:rPr>
              <a:t>«Лицей Крымской весны» (на 16,1%), «Первомайская школа» (на 8%), «</a:t>
            </a:r>
            <a:r>
              <a:rPr lang="ru-RU" dirty="0" err="1">
                <a:solidFill>
                  <a:prstClr val="black"/>
                </a:solidFill>
              </a:rPr>
              <a:t>Трехпрудненская</a:t>
            </a:r>
            <a:r>
              <a:rPr lang="ru-RU" dirty="0">
                <a:solidFill>
                  <a:prstClr val="black"/>
                </a:solidFill>
              </a:rPr>
              <a:t> школа им. К.Д. Ушинского» (на 7%).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Равно 7"/>
          <p:cNvSpPr/>
          <p:nvPr/>
        </p:nvSpPr>
        <p:spPr>
          <a:xfrm>
            <a:off x="1619107" y="4344299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16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7484" y="325727"/>
            <a:ext cx="3288111" cy="58867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Успешность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4045" y="1248076"/>
            <a:ext cx="9615639" cy="42864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200" b="1" dirty="0"/>
              <a:t>Максимальный</a:t>
            </a:r>
            <a:r>
              <a:rPr lang="ru-RU" sz="3200" dirty="0"/>
              <a:t> показатель успешности (100%) в </a:t>
            </a:r>
            <a:r>
              <a:rPr lang="ru-RU" sz="3200" dirty="0" smtClean="0"/>
              <a:t> </a:t>
            </a:r>
            <a:r>
              <a:rPr lang="ru-RU" sz="3200" b="1" dirty="0"/>
              <a:t>9</a:t>
            </a:r>
            <a:r>
              <a:rPr lang="ru-RU" sz="3200" dirty="0"/>
              <a:t> образовательных учреждениях района (на 3 больше, чем в осенний период сдачи пробного ОГЭ</a:t>
            </a:r>
            <a:r>
              <a:rPr lang="ru-RU" sz="3200" dirty="0" smtClean="0"/>
              <a:t>).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dirty="0"/>
              <a:t>Показатель успешности </a:t>
            </a:r>
            <a:r>
              <a:rPr lang="ru-RU" sz="3200" b="1" dirty="0"/>
              <a:t>ниже </a:t>
            </a:r>
            <a:r>
              <a:rPr lang="ru-RU" sz="3200" dirty="0"/>
              <a:t>среднего по району (87,3%) в </a:t>
            </a:r>
            <a:r>
              <a:rPr lang="ru-RU" sz="3200" b="1" dirty="0"/>
              <a:t>15</a:t>
            </a:r>
            <a:r>
              <a:rPr lang="ru-RU" sz="3200" dirty="0"/>
              <a:t> ОУ. </a:t>
            </a:r>
            <a:endParaRPr lang="ru-RU" sz="3200" dirty="0" smtClean="0"/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b="1" dirty="0"/>
              <a:t>Наименьший</a:t>
            </a:r>
            <a:r>
              <a:rPr lang="ru-RU" sz="3200" dirty="0"/>
              <a:t> показатель успешности (66,6%) в МБОУ «Украинская школа» (6 участников).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740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645" y="75470"/>
            <a:ext cx="11251933" cy="42504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Результаты претендентов на аттестат особого образца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508" y="606390"/>
            <a:ext cx="11685070" cy="802106"/>
          </a:xfrm>
          <a:solidFill>
            <a:schemeClr val="bg2"/>
          </a:solidFill>
        </p:spPr>
        <p:txBody>
          <a:bodyPr>
            <a:normAutofit/>
          </a:bodyPr>
          <a:lstStyle/>
          <a:p>
            <a:pPr indent="45021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перепроверены работы 27 участников пробного ОГЭ, претендующих на аттестат особого образца.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726521"/>
              </p:ext>
            </p:extLst>
          </p:nvPr>
        </p:nvGraphicFramePr>
        <p:xfrm>
          <a:off x="375386" y="1254494"/>
          <a:ext cx="11473313" cy="5181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246">
                  <a:extLst>
                    <a:ext uri="{9D8B030D-6E8A-4147-A177-3AD203B41FA5}">
                      <a16:colId xmlns:a16="http://schemas.microsoft.com/office/drawing/2014/main" xmlns="" val="3903637023"/>
                    </a:ext>
                  </a:extLst>
                </a:gridCol>
                <a:gridCol w="4409044">
                  <a:extLst>
                    <a:ext uri="{9D8B030D-6E8A-4147-A177-3AD203B41FA5}">
                      <a16:colId xmlns:a16="http://schemas.microsoft.com/office/drawing/2014/main" xmlns="" val="3215399106"/>
                    </a:ext>
                  </a:extLst>
                </a:gridCol>
                <a:gridCol w="3586023">
                  <a:extLst>
                    <a:ext uri="{9D8B030D-6E8A-4147-A177-3AD203B41FA5}">
                      <a16:colId xmlns:a16="http://schemas.microsoft.com/office/drawing/2014/main" xmlns="" val="3781895603"/>
                    </a:ext>
                  </a:extLst>
                </a:gridCol>
              </a:tblGrid>
              <a:tr h="533875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«5»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участника)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«4»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( 16 участников)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«3»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 участников)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1545878"/>
                  </a:ext>
                </a:extLst>
              </a:tr>
              <a:tr h="460280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Зубцов Дмитрий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Скворцовская</a:t>
                      </a:r>
                      <a:r>
                        <a:rPr lang="ru-RU" sz="12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Поникарова</a:t>
                      </a:r>
                      <a:r>
                        <a:rPr lang="ru-RU" sz="1200" b="1" dirty="0" smtClean="0"/>
                        <a:t> Василиса </a:t>
                      </a:r>
                      <a:r>
                        <a:rPr lang="ru-RU" sz="1200" dirty="0" smtClean="0"/>
                        <a:t>(МБОУ «Лицей Крымской весны»),</a:t>
                      </a:r>
                    </a:p>
                    <a:p>
                      <a:r>
                        <a:rPr lang="ru-RU" sz="1200" b="1" dirty="0" smtClean="0"/>
                        <a:t>Ткачук Екатерина </a:t>
                      </a:r>
                      <a:r>
                        <a:rPr lang="ru-RU" sz="1200" dirty="0" smtClean="0"/>
                        <a:t>(МБОУ «Лицей Крымской весны»).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Девкин Кирилл </a:t>
                      </a:r>
                      <a:r>
                        <a:rPr lang="ru-RU" sz="1200" dirty="0" smtClean="0"/>
                        <a:t>(МБОУ «Гвардейская школа №1»),</a:t>
                      </a:r>
                    </a:p>
                    <a:p>
                      <a:r>
                        <a:rPr lang="ru-RU" sz="1200" b="1" dirty="0" smtClean="0"/>
                        <a:t>Колесник Юрий </a:t>
                      </a:r>
                      <a:r>
                        <a:rPr lang="ru-RU" sz="1200" dirty="0" smtClean="0"/>
                        <a:t>(МБОУ «Гвардейская школа №1»),</a:t>
                      </a:r>
                    </a:p>
                    <a:p>
                      <a:r>
                        <a:rPr lang="ru-RU" sz="1200" b="1" dirty="0" err="1" smtClean="0"/>
                        <a:t>Шарова</a:t>
                      </a:r>
                      <a:r>
                        <a:rPr lang="ru-RU" sz="1200" b="1" dirty="0" smtClean="0"/>
                        <a:t> Дарья </a:t>
                      </a:r>
                      <a:r>
                        <a:rPr lang="ru-RU" sz="1200" dirty="0" smtClean="0"/>
                        <a:t>(МБОУ «Гвардейская школа №3»),</a:t>
                      </a:r>
                    </a:p>
                    <a:p>
                      <a:r>
                        <a:rPr lang="ru-RU" sz="1200" b="1" dirty="0" err="1" smtClean="0"/>
                        <a:t>Пелеванова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Фериде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dirty="0" smtClean="0"/>
                        <a:t>(МБОУ «Гвардейская школа №3»), </a:t>
                      </a:r>
                    </a:p>
                    <a:p>
                      <a:r>
                        <a:rPr lang="ru-RU" sz="1200" b="1" dirty="0" err="1" smtClean="0"/>
                        <a:t>Копотов</a:t>
                      </a:r>
                      <a:r>
                        <a:rPr lang="ru-RU" sz="1200" b="1" dirty="0" smtClean="0"/>
                        <a:t> Эмир</a:t>
                      </a:r>
                      <a:r>
                        <a:rPr lang="ru-RU" sz="1200" dirty="0" smtClean="0"/>
                        <a:t> (МБОУ «Гвардейская школа-гимназия №3»),</a:t>
                      </a:r>
                    </a:p>
                    <a:p>
                      <a:r>
                        <a:rPr lang="ru-RU" sz="1200" b="1" dirty="0" err="1" smtClean="0"/>
                        <a:t>Салединова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Эльзара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Денисовская</a:t>
                      </a:r>
                      <a:r>
                        <a:rPr lang="ru-RU" sz="1200" dirty="0" smtClean="0"/>
                        <a:t> школа»),</a:t>
                      </a:r>
                    </a:p>
                    <a:p>
                      <a:r>
                        <a:rPr lang="ru-RU" sz="1200" b="1" dirty="0" smtClean="0"/>
                        <a:t>Гладкая Милана </a:t>
                      </a:r>
                      <a:r>
                        <a:rPr lang="ru-RU" sz="1200" dirty="0" smtClean="0"/>
                        <a:t>(МБОУ «Донская школа им. В.П. Давиденко»),</a:t>
                      </a:r>
                    </a:p>
                    <a:p>
                      <a:r>
                        <a:rPr lang="ru-RU" sz="1200" b="1" dirty="0" smtClean="0"/>
                        <a:t>Носенко Егор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Кольчугинская</a:t>
                      </a:r>
                      <a:r>
                        <a:rPr lang="ru-RU" sz="1200" dirty="0" smtClean="0"/>
                        <a:t> школа №1 им. </a:t>
                      </a:r>
                      <a:r>
                        <a:rPr lang="ru-RU" sz="1200" dirty="0" err="1" smtClean="0"/>
                        <a:t>Авраамова</a:t>
                      </a:r>
                      <a:r>
                        <a:rPr lang="ru-RU" sz="1200" dirty="0" smtClean="0"/>
                        <a:t> Г.Н.»), </a:t>
                      </a:r>
                    </a:p>
                    <a:p>
                      <a:r>
                        <a:rPr lang="ru-RU" sz="1200" b="1" dirty="0" err="1" smtClean="0"/>
                        <a:t>Собицкая</a:t>
                      </a:r>
                      <a:r>
                        <a:rPr lang="ru-RU" sz="1200" b="1" dirty="0" smtClean="0"/>
                        <a:t> Елизавета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Маленская</a:t>
                      </a:r>
                      <a:r>
                        <a:rPr lang="ru-RU" sz="12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Комендантова</a:t>
                      </a:r>
                      <a:r>
                        <a:rPr lang="ru-RU" sz="1200" b="1" dirty="0" smtClean="0"/>
                        <a:t> Мария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Мазанская</a:t>
                      </a:r>
                      <a:r>
                        <a:rPr lang="ru-RU" sz="1200" dirty="0" smtClean="0"/>
                        <a:t> школа»), </a:t>
                      </a:r>
                    </a:p>
                    <a:p>
                      <a:r>
                        <a:rPr lang="ru-RU" sz="1200" b="1" dirty="0" smtClean="0"/>
                        <a:t>Черных Михаил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Мирновская</a:t>
                      </a:r>
                      <a:r>
                        <a:rPr lang="ru-RU" sz="1200" dirty="0" smtClean="0"/>
                        <a:t> школа №1 им. Н.Н. Белова»),</a:t>
                      </a:r>
                    </a:p>
                    <a:p>
                      <a:r>
                        <a:rPr lang="ru-RU" sz="1200" b="1" dirty="0" err="1" smtClean="0"/>
                        <a:t>Половенко</a:t>
                      </a:r>
                      <a:r>
                        <a:rPr lang="ru-RU" sz="1200" b="1" dirty="0" smtClean="0"/>
                        <a:t> Михаил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Молодежненская</a:t>
                      </a:r>
                      <a:r>
                        <a:rPr lang="ru-RU" sz="1200" dirty="0" smtClean="0"/>
                        <a:t> школа №2»),</a:t>
                      </a:r>
                    </a:p>
                    <a:p>
                      <a:r>
                        <a:rPr lang="ru-RU" sz="1200" b="1" dirty="0" smtClean="0"/>
                        <a:t>Цветкова Вероника </a:t>
                      </a:r>
                      <a:r>
                        <a:rPr lang="ru-RU" sz="1200" dirty="0" smtClean="0"/>
                        <a:t>(МБОУ «Николаевская школа»),</a:t>
                      </a:r>
                    </a:p>
                    <a:p>
                      <a:r>
                        <a:rPr lang="ru-RU" sz="1200" b="1" dirty="0" smtClean="0"/>
                        <a:t>Хвостенко Виктория </a:t>
                      </a:r>
                      <a:r>
                        <a:rPr lang="ru-RU" sz="1200" dirty="0" smtClean="0"/>
                        <a:t>(МБОУ «Перовская школа-гимназия им. Г.А. </a:t>
                      </a:r>
                      <a:r>
                        <a:rPr lang="ru-RU" sz="1200" dirty="0" err="1" smtClean="0"/>
                        <a:t>Хачирашвили</a:t>
                      </a:r>
                      <a:r>
                        <a:rPr lang="ru-RU" sz="1200" dirty="0" smtClean="0"/>
                        <a:t>»),</a:t>
                      </a:r>
                    </a:p>
                    <a:p>
                      <a:r>
                        <a:rPr lang="ru-RU" sz="1200" b="1" dirty="0" smtClean="0"/>
                        <a:t>Неупокоева Мария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Урожайновская</a:t>
                      </a:r>
                      <a:r>
                        <a:rPr lang="ru-RU" sz="1200" dirty="0" smtClean="0"/>
                        <a:t> школа им. К.В. Варлыгина»),</a:t>
                      </a:r>
                    </a:p>
                    <a:p>
                      <a:r>
                        <a:rPr lang="ru-RU" sz="1200" b="1" dirty="0" smtClean="0"/>
                        <a:t>Крикун Егор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Широковская</a:t>
                      </a:r>
                      <a:r>
                        <a:rPr lang="ru-RU" sz="1200" dirty="0" smtClean="0"/>
                        <a:t> школа»).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Ускова</a:t>
                      </a:r>
                      <a:r>
                        <a:rPr lang="ru-RU" sz="1200" b="1" dirty="0" smtClean="0"/>
                        <a:t> Маргарита </a:t>
                      </a:r>
                      <a:r>
                        <a:rPr lang="ru-RU" sz="1200" dirty="0" smtClean="0"/>
                        <a:t>(МБОУ «Гвардейская школа №1»),</a:t>
                      </a:r>
                    </a:p>
                    <a:p>
                      <a:r>
                        <a:rPr lang="ru-RU" sz="1200" b="1" dirty="0" err="1" smtClean="0"/>
                        <a:t>Эмирова</a:t>
                      </a:r>
                      <a:r>
                        <a:rPr lang="ru-RU" sz="1200" b="1" dirty="0" smtClean="0"/>
                        <a:t> Лиля </a:t>
                      </a:r>
                      <a:r>
                        <a:rPr lang="ru-RU" sz="1200" dirty="0" smtClean="0"/>
                        <a:t>(МБОУ «Гвардейская школа-гимназия №3»),</a:t>
                      </a:r>
                    </a:p>
                    <a:p>
                      <a:r>
                        <a:rPr lang="ru-RU" sz="1200" b="1" dirty="0" err="1" smtClean="0"/>
                        <a:t>Аблязова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Нияра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Добровская</a:t>
                      </a:r>
                      <a:r>
                        <a:rPr lang="ru-RU" sz="1200" dirty="0" smtClean="0"/>
                        <a:t> школа им. Я.М. Слонимского»), </a:t>
                      </a:r>
                    </a:p>
                    <a:p>
                      <a:r>
                        <a:rPr lang="ru-RU" sz="1200" b="1" dirty="0" smtClean="0"/>
                        <a:t>Николаенко Арина </a:t>
                      </a:r>
                      <a:r>
                        <a:rPr lang="ru-RU" sz="1200" dirty="0" smtClean="0"/>
                        <a:t>(МБОУ «Лицей Крымской весны»), </a:t>
                      </a:r>
                    </a:p>
                    <a:p>
                      <a:r>
                        <a:rPr lang="ru-RU" sz="1200" b="1" dirty="0" err="1" smtClean="0"/>
                        <a:t>Черман</a:t>
                      </a:r>
                      <a:r>
                        <a:rPr lang="ru-RU" sz="1200" b="1" dirty="0" smtClean="0"/>
                        <a:t> Амина</a:t>
                      </a:r>
                      <a:r>
                        <a:rPr lang="ru-RU" sz="1200" dirty="0" smtClean="0"/>
                        <a:t> (МБОУ «Лицей Крымской весны»),</a:t>
                      </a:r>
                    </a:p>
                    <a:p>
                      <a:r>
                        <a:rPr lang="ru-RU" sz="1200" b="1" dirty="0" err="1" smtClean="0"/>
                        <a:t>Энверова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Альзана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Укромновская</a:t>
                      </a:r>
                      <a:r>
                        <a:rPr lang="ru-RU" sz="12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Адаманова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Эдие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Укромновская</a:t>
                      </a:r>
                      <a:r>
                        <a:rPr lang="ru-RU" sz="12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Бурлакова</a:t>
                      </a:r>
                      <a:r>
                        <a:rPr lang="ru-RU" sz="1200" b="1" dirty="0" smtClean="0"/>
                        <a:t> Анна </a:t>
                      </a:r>
                      <a:r>
                        <a:rPr lang="ru-RU" sz="1200" dirty="0" smtClean="0"/>
                        <a:t>(МБОУ «</a:t>
                      </a:r>
                      <a:r>
                        <a:rPr lang="ru-RU" sz="1200" dirty="0" err="1" smtClean="0"/>
                        <a:t>Чайкинская</a:t>
                      </a:r>
                      <a:r>
                        <a:rPr lang="ru-RU" sz="1200" dirty="0" smtClean="0"/>
                        <a:t> школа»).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631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64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5648" y="72817"/>
            <a:ext cx="10078148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Результаты пробного ЕГЭ по </a:t>
            </a:r>
            <a:r>
              <a:rPr lang="ru-RU" sz="3200" b="1" dirty="0" smtClean="0"/>
              <a:t>истории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1892" y="713262"/>
            <a:ext cx="10385659" cy="3777622"/>
          </a:xfrm>
        </p:spPr>
        <p:txBody>
          <a:bodyPr>
            <a:normAutofit/>
          </a:bodyPr>
          <a:lstStyle/>
          <a:p>
            <a:r>
              <a:rPr lang="ru-RU" dirty="0" smtClean="0"/>
              <a:t>Количество участников - </a:t>
            </a:r>
            <a:r>
              <a:rPr lang="ru-RU" b="1" dirty="0"/>
              <a:t>41 </a:t>
            </a:r>
            <a:r>
              <a:rPr lang="ru-RU" dirty="0"/>
              <a:t>обучающихся из 25 образовательных учреждений района, что составило 6,5% от общего количества одиннадцатиклассников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Перевод тестовых баллов в </a:t>
            </a:r>
            <a:r>
              <a:rPr lang="ru-RU" dirty="0"/>
              <a:t>пятибалльную систему: </a:t>
            </a:r>
          </a:p>
          <a:p>
            <a:pPr marL="0" indent="0" algn="ctr">
              <a:buNone/>
            </a:pPr>
            <a:r>
              <a:rPr lang="ru-RU" dirty="0"/>
              <a:t>«5» - 68-100 баллов, «4» - 50-67 баллов, «3» - 32-49 баллов, «2» -  0-31 баллов.</a:t>
            </a:r>
          </a:p>
          <a:p>
            <a:pPr marL="0" indent="0" algn="ctr">
              <a:buNone/>
            </a:pPr>
            <a:r>
              <a:rPr lang="ru-RU" dirty="0" smtClean="0"/>
              <a:t>Результаты </a:t>
            </a:r>
            <a:r>
              <a:rPr lang="ru-RU" dirty="0"/>
              <a:t>оказались следующими: «2» - 10%, «3» - 27%, «4» - 37%, «5» - 27%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819623576"/>
              </p:ext>
            </p:extLst>
          </p:nvPr>
        </p:nvGraphicFramePr>
        <p:xfrm>
          <a:off x="731518" y="1876927"/>
          <a:ext cx="10501163" cy="4285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16568" y="6162411"/>
            <a:ext cx="9537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>
                <a:solidFill>
                  <a:prstClr val="black"/>
                </a:solidFill>
              </a:rPr>
              <a:t>Качество знаний составило 64% (на 16,4% больше, чем в осенний период), показатель успешности – 90% (на 14,8% больше, чем осенью 2023г.).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026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2357" y="0"/>
            <a:ext cx="3750123" cy="63679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Качество знаний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186" y="636799"/>
            <a:ext cx="9018855" cy="6299735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знаний 100% в 12 МБОУ: </a:t>
            </a:r>
            <a:endParaRPr lang="ru-RU" b="1" i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Винницкая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им. Я.М. Слонимского»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Заречненская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126 ОГББО»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Кубанская школа им. С.П. Королева»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Мазанская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Партизанская школа им. А.П. Богданова»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Перовская школа-гимназия им.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Хачирашвили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Г.А.» (2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Урожайновская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К.В. Варлыгина»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Чайкинская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0" algn="just">
              <a:buNone/>
            </a:pPr>
            <a:endParaRPr lang="ru-RU" sz="900" b="1" i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знаний «0» в 4 МБОУ: </a:t>
            </a:r>
            <a:endParaRPr lang="ru-RU" b="1" i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Журавлевская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Новоселовская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Трехпрудненская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879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266" y="171721"/>
            <a:ext cx="11633736" cy="109602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результативности качества знаний </a:t>
            </a:r>
            <a:br>
              <a:rPr lang="ru-RU" sz="3200" b="1" dirty="0" smtClean="0"/>
            </a:br>
            <a:r>
              <a:rPr lang="ru-RU" sz="1800" dirty="0" smtClean="0"/>
              <a:t>(по </a:t>
            </a:r>
            <a:r>
              <a:rPr lang="ru-RU" sz="1800" dirty="0"/>
              <a:t>сравнению с осенним периодом пробного ЕГЭ по </a:t>
            </a:r>
            <a:r>
              <a:rPr lang="ru-RU" sz="1800" dirty="0" smtClean="0"/>
              <a:t>истории </a:t>
            </a:r>
            <a:r>
              <a:rPr lang="ru-RU" sz="1800" dirty="0"/>
              <a:t>2023/2024 </a:t>
            </a:r>
            <a:r>
              <a:rPr lang="ru-RU" sz="1800" dirty="0" err="1"/>
              <a:t>уч.г</a:t>
            </a:r>
            <a:r>
              <a:rPr lang="ru-RU" sz="1800" dirty="0" smtClean="0"/>
              <a:t>.)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451" y="4084248"/>
            <a:ext cx="9066997" cy="16618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На </a:t>
            </a:r>
            <a:r>
              <a:rPr lang="ru-RU" b="1" dirty="0"/>
              <a:t>прежнем уровне </a:t>
            </a:r>
            <a:r>
              <a:rPr lang="ru-RU" dirty="0"/>
              <a:t>показатели </a:t>
            </a:r>
            <a:r>
              <a:rPr lang="ru-RU" b="1" dirty="0" smtClean="0"/>
              <a:t>в 6 </a:t>
            </a:r>
            <a:r>
              <a:rPr lang="ru-RU" b="1" dirty="0"/>
              <a:t>МБОУ</a:t>
            </a:r>
            <a:r>
              <a:rPr lang="ru-RU" b="1" dirty="0" smtClean="0"/>
              <a:t>: </a:t>
            </a:r>
          </a:p>
          <a:p>
            <a:pPr marL="0" indent="0" algn="just">
              <a:buNone/>
            </a:pPr>
            <a:r>
              <a:rPr lang="ru-RU" dirty="0"/>
              <a:t>«</a:t>
            </a:r>
            <a:r>
              <a:rPr lang="ru-RU" dirty="0" err="1"/>
              <a:t>Заречненская</a:t>
            </a:r>
            <a:r>
              <a:rPr lang="ru-RU" dirty="0"/>
              <a:t> школа им. 126 ОГББО» (100%), «</a:t>
            </a:r>
            <a:r>
              <a:rPr lang="ru-RU" dirty="0" err="1"/>
              <a:t>Скворцовская</a:t>
            </a:r>
            <a:r>
              <a:rPr lang="ru-RU" dirty="0"/>
              <a:t> школа» (100%), «Константиновская школа» (50%), «</a:t>
            </a:r>
            <a:r>
              <a:rPr lang="ru-RU" dirty="0" err="1"/>
              <a:t>Журавлевская</a:t>
            </a:r>
            <a:r>
              <a:rPr lang="ru-RU" dirty="0"/>
              <a:t> школа» (0%), «</a:t>
            </a:r>
            <a:r>
              <a:rPr lang="ru-RU" dirty="0" err="1"/>
              <a:t>Мирновская</a:t>
            </a:r>
            <a:r>
              <a:rPr lang="ru-RU" dirty="0"/>
              <a:t> школа №2» (0%), «</a:t>
            </a:r>
            <a:r>
              <a:rPr lang="ru-RU" dirty="0" err="1"/>
              <a:t>Трехпрудненская</a:t>
            </a:r>
            <a:r>
              <a:rPr lang="ru-RU" dirty="0"/>
              <a:t> школа им. К.Д. Ушинского» (0%).</a:t>
            </a:r>
          </a:p>
        </p:txBody>
      </p:sp>
      <p:sp>
        <p:nvSpPr>
          <p:cNvPr id="4" name="Стрелка вверх 3"/>
          <p:cNvSpPr/>
          <p:nvPr/>
        </p:nvSpPr>
        <p:spPr>
          <a:xfrm>
            <a:off x="1849271" y="1267751"/>
            <a:ext cx="454071" cy="704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0229" y="1435129"/>
            <a:ext cx="8813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Повысились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показатели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15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МБОУ.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823301" y="2544468"/>
            <a:ext cx="506012" cy="72548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40229" y="2214334"/>
            <a:ext cx="91314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Понизились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показатели </a:t>
            </a:r>
            <a:r>
              <a:rPr lang="ru-RU" b="1" dirty="0">
                <a:solidFill>
                  <a:prstClr val="black"/>
                </a:solidFill>
              </a:rPr>
              <a:t>в 2 МБОУ: </a:t>
            </a:r>
            <a:endParaRPr lang="ru-RU" b="1" dirty="0" smtClean="0">
              <a:solidFill>
                <a:prstClr val="black"/>
              </a:solidFill>
            </a:endParaRPr>
          </a:p>
          <a:p>
            <a:pPr lvl="0" algn="just"/>
            <a:r>
              <a:rPr lang="ru-RU" dirty="0" smtClean="0">
                <a:solidFill>
                  <a:prstClr val="black"/>
                </a:solidFill>
              </a:rPr>
              <a:t>«</a:t>
            </a:r>
            <a:r>
              <a:rPr lang="ru-RU" dirty="0">
                <a:solidFill>
                  <a:prstClr val="black"/>
                </a:solidFill>
              </a:rPr>
              <a:t>Гвардейская школа №1» (на 50%), «Донская школа им. В.П. Давиденко» (на 66%).</a:t>
            </a:r>
            <a:endParaRPr kumimoji="0" lang="ru-RU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8" name="Равно 7"/>
          <p:cNvSpPr/>
          <p:nvPr/>
        </p:nvSpPr>
        <p:spPr>
          <a:xfrm>
            <a:off x="1619107" y="4344299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327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7484" y="325727"/>
            <a:ext cx="3288111" cy="58867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Успешность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4045" y="1248076"/>
            <a:ext cx="10135403" cy="428645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3200" b="1" dirty="0"/>
              <a:t>Максимальный</a:t>
            </a:r>
            <a:r>
              <a:rPr lang="ru-RU" sz="3200" dirty="0"/>
              <a:t> показатель успешности (100%) в </a:t>
            </a:r>
            <a:r>
              <a:rPr lang="ru-RU" sz="3200" dirty="0" smtClean="0"/>
              <a:t>2</a:t>
            </a:r>
            <a:r>
              <a:rPr lang="ru-RU" sz="3200" b="1" dirty="0" smtClean="0"/>
              <a:t>1</a:t>
            </a:r>
            <a:r>
              <a:rPr lang="ru-RU" sz="3200" dirty="0" smtClean="0"/>
              <a:t> </a:t>
            </a:r>
            <a:r>
              <a:rPr lang="ru-RU" sz="3200" dirty="0"/>
              <a:t>образовательных учреждениях района</a:t>
            </a:r>
            <a:r>
              <a:rPr lang="ru-RU" sz="3200" dirty="0" smtClean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dirty="0"/>
              <a:t>Показатель успешности </a:t>
            </a:r>
            <a:r>
              <a:rPr lang="ru-RU" sz="3200" b="1" dirty="0"/>
              <a:t>ниже </a:t>
            </a:r>
            <a:r>
              <a:rPr lang="ru-RU" sz="3200" dirty="0"/>
              <a:t>среднего по району (90%) в 4 ОУ. </a:t>
            </a:r>
            <a:endParaRPr lang="ru-RU" sz="3200" dirty="0" smtClean="0"/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b="1" dirty="0"/>
              <a:t>Наименьший</a:t>
            </a:r>
            <a:r>
              <a:rPr lang="ru-RU" sz="3200" dirty="0"/>
              <a:t> показатель успешности (</a:t>
            </a:r>
            <a:r>
              <a:rPr lang="ru-RU" sz="3200" dirty="0" smtClean="0"/>
              <a:t>0%) МБОУ </a:t>
            </a:r>
            <a:r>
              <a:rPr lang="ru-RU" sz="3200" dirty="0"/>
              <a:t>«</a:t>
            </a:r>
            <a:r>
              <a:rPr lang="ru-RU" sz="3200" dirty="0" err="1"/>
              <a:t>Новоселовская</a:t>
            </a:r>
            <a:r>
              <a:rPr lang="ru-RU" sz="3200" dirty="0"/>
              <a:t> школа» (1 участник).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214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837" y="123596"/>
            <a:ext cx="8280150" cy="55017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Результаты претендентов на медаль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445" y="721894"/>
            <a:ext cx="11685070" cy="802106"/>
          </a:xfrm>
          <a:solidFill>
            <a:schemeClr val="bg2"/>
          </a:solidFill>
        </p:spPr>
        <p:txBody>
          <a:bodyPr>
            <a:normAutofit/>
          </a:bodyPr>
          <a:lstStyle/>
          <a:p>
            <a:pPr indent="45021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перепроверены работы 7 участников пробного ЕГЭ, претендующих на медали 1 и 2 степени.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210812"/>
              </p:ext>
            </p:extLst>
          </p:nvPr>
        </p:nvGraphicFramePr>
        <p:xfrm>
          <a:off x="1039527" y="1876927"/>
          <a:ext cx="10077652" cy="3073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2234">
                  <a:extLst>
                    <a:ext uri="{9D8B030D-6E8A-4147-A177-3AD203B41FA5}">
                      <a16:colId xmlns:a16="http://schemas.microsoft.com/office/drawing/2014/main" xmlns="" val="3903637023"/>
                    </a:ext>
                  </a:extLst>
                </a:gridCol>
                <a:gridCol w="3587410">
                  <a:extLst>
                    <a:ext uri="{9D8B030D-6E8A-4147-A177-3AD203B41FA5}">
                      <a16:colId xmlns:a16="http://schemas.microsoft.com/office/drawing/2014/main" xmlns="" val="3215399106"/>
                    </a:ext>
                  </a:extLst>
                </a:gridCol>
                <a:gridCol w="3038008">
                  <a:extLst>
                    <a:ext uri="{9D8B030D-6E8A-4147-A177-3AD203B41FA5}">
                      <a16:colId xmlns:a16="http://schemas.microsoft.com/office/drawing/2014/main" xmlns="" val="3781895603"/>
                    </a:ext>
                  </a:extLst>
                </a:gridCol>
              </a:tblGrid>
              <a:tr h="306405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«5»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участника)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«4»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( 2 участника)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«3»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(14 участников)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1545878"/>
                  </a:ext>
                </a:extLst>
              </a:tr>
              <a:tr h="249454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Коробко Никита </a:t>
                      </a:r>
                    </a:p>
                    <a:p>
                      <a:r>
                        <a:rPr lang="ru-RU" sz="1600" dirty="0" smtClean="0"/>
                        <a:t>(МБОУ «</a:t>
                      </a:r>
                      <a:r>
                        <a:rPr lang="ru-RU" sz="1600" dirty="0" err="1" smtClean="0"/>
                        <a:t>Скворцовская</a:t>
                      </a:r>
                      <a:r>
                        <a:rPr lang="ru-RU" sz="1600" dirty="0" smtClean="0"/>
                        <a:t> школа»),</a:t>
                      </a:r>
                    </a:p>
                    <a:p>
                      <a:r>
                        <a:rPr lang="ru-RU" sz="1600" b="1" dirty="0" smtClean="0"/>
                        <a:t>Шевцова Анастасия </a:t>
                      </a:r>
                    </a:p>
                    <a:p>
                      <a:r>
                        <a:rPr lang="ru-RU" sz="1600" dirty="0" smtClean="0"/>
                        <a:t>(МБОУ «</a:t>
                      </a:r>
                      <a:r>
                        <a:rPr lang="ru-RU" sz="1600" dirty="0" err="1" smtClean="0"/>
                        <a:t>Скворцовская</a:t>
                      </a:r>
                      <a:r>
                        <a:rPr lang="ru-RU" sz="1600" dirty="0" smtClean="0"/>
                        <a:t> школа»),</a:t>
                      </a:r>
                    </a:p>
                    <a:p>
                      <a:r>
                        <a:rPr lang="ru-RU" sz="1600" b="1" dirty="0" err="1" smtClean="0"/>
                        <a:t>Якобакий</a:t>
                      </a:r>
                      <a:r>
                        <a:rPr lang="ru-RU" sz="1600" b="1" dirty="0" smtClean="0"/>
                        <a:t> Алина </a:t>
                      </a:r>
                    </a:p>
                    <a:p>
                      <a:r>
                        <a:rPr lang="ru-RU" sz="1600" dirty="0" smtClean="0"/>
                        <a:t>(МБОУ «</a:t>
                      </a:r>
                      <a:r>
                        <a:rPr lang="ru-RU" sz="1600" dirty="0" err="1" smtClean="0"/>
                        <a:t>Чайкинская</a:t>
                      </a:r>
                      <a:r>
                        <a:rPr lang="ru-RU" sz="1600" dirty="0" smtClean="0"/>
                        <a:t> школа»).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Кузнецова Анастасия </a:t>
                      </a:r>
                    </a:p>
                    <a:p>
                      <a:r>
                        <a:rPr lang="ru-RU" sz="1600" dirty="0" smtClean="0"/>
                        <a:t>(МБОУ «</a:t>
                      </a:r>
                      <a:r>
                        <a:rPr lang="ru-RU" sz="1600" dirty="0" err="1" smtClean="0"/>
                        <a:t>Денисовская</a:t>
                      </a:r>
                      <a:r>
                        <a:rPr lang="ru-RU" sz="1600" dirty="0" smtClean="0"/>
                        <a:t> школа»),</a:t>
                      </a:r>
                    </a:p>
                    <a:p>
                      <a:r>
                        <a:rPr lang="ru-RU" sz="1600" b="1" dirty="0" smtClean="0"/>
                        <a:t>Николаенко Артем </a:t>
                      </a:r>
                    </a:p>
                    <a:p>
                      <a:r>
                        <a:rPr lang="ru-RU" sz="1600" dirty="0" smtClean="0"/>
                        <a:t>(МБОУ «</a:t>
                      </a:r>
                      <a:r>
                        <a:rPr lang="ru-RU" sz="1600" dirty="0" err="1" smtClean="0"/>
                        <a:t>Мирновская</a:t>
                      </a:r>
                      <a:r>
                        <a:rPr lang="ru-RU" sz="1600" dirty="0" smtClean="0"/>
                        <a:t> школа №2»).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Кобылянская Маргарита </a:t>
                      </a:r>
                    </a:p>
                    <a:p>
                      <a:r>
                        <a:rPr lang="ru-RU" sz="1600" dirty="0" smtClean="0"/>
                        <a:t>(МБОУ «Винницкая школа»), </a:t>
                      </a:r>
                    </a:p>
                    <a:p>
                      <a:r>
                        <a:rPr lang="ru-RU" sz="1600" b="1" dirty="0" smtClean="0"/>
                        <a:t>Пискарева Виктория </a:t>
                      </a:r>
                    </a:p>
                    <a:p>
                      <a:r>
                        <a:rPr lang="ru-RU" sz="1600" dirty="0" smtClean="0"/>
                        <a:t>(МБОУ «Донская школа им. В.П. Давиденко»).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631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186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5648" y="72817"/>
            <a:ext cx="10078148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Результаты пробного </a:t>
            </a:r>
            <a:r>
              <a:rPr lang="ru-RU" sz="3200" b="1" dirty="0" smtClean="0"/>
              <a:t>ОГЭ </a:t>
            </a:r>
            <a:r>
              <a:rPr lang="ru-RU" sz="3200" b="1" dirty="0"/>
              <a:t>по </a:t>
            </a:r>
            <a:r>
              <a:rPr lang="ru-RU" sz="3200" b="1" dirty="0" smtClean="0"/>
              <a:t>истории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772" y="713262"/>
            <a:ext cx="10934297" cy="206843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Количество участников - </a:t>
            </a:r>
            <a:r>
              <a:rPr lang="ru-RU" b="1" dirty="0"/>
              <a:t>20 </a:t>
            </a:r>
            <a:r>
              <a:rPr lang="ru-RU" dirty="0"/>
              <a:t>обучающихся 9-х классов из 14 образовательных учреждений района, что составило 1,5% от общего количества девятиклассников (1472 человек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Перевод первичных баллов в </a:t>
            </a:r>
            <a:r>
              <a:rPr lang="ru-RU" dirty="0"/>
              <a:t>пятибалльную систему: </a:t>
            </a:r>
          </a:p>
          <a:p>
            <a:pPr marL="0" indent="355600">
              <a:buNone/>
            </a:pPr>
            <a:r>
              <a:rPr lang="ru-RU" dirty="0"/>
              <a:t>0-10 – «2», 11-20 – «3», 21-29 – «4», 30-37 – «5</a:t>
            </a:r>
            <a:r>
              <a:rPr lang="ru-RU" dirty="0" smtClean="0"/>
              <a:t>».</a:t>
            </a:r>
          </a:p>
          <a:p>
            <a:pPr marL="0" indent="0" algn="just">
              <a:buNone/>
            </a:pPr>
            <a:r>
              <a:rPr lang="ru-RU" dirty="0" smtClean="0"/>
              <a:t>Результаты </a:t>
            </a:r>
            <a:r>
              <a:rPr lang="ru-RU" dirty="0"/>
              <a:t>оказались </a:t>
            </a:r>
            <a:r>
              <a:rPr lang="ru-RU" dirty="0" smtClean="0"/>
              <a:t>следующими</a:t>
            </a:r>
            <a:r>
              <a:rPr lang="ru-RU" dirty="0"/>
              <a:t>: «2» - 5%, «3» - 45%, «4» - 30%, «5» - 20%.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01362417"/>
              </p:ext>
            </p:extLst>
          </p:nvPr>
        </p:nvGraphicFramePr>
        <p:xfrm>
          <a:off x="750772" y="2243995"/>
          <a:ext cx="10587785" cy="3987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0772" y="6231962"/>
            <a:ext cx="1123678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Качество знаний составило 50%, успешность – 95% (на 25% и 28,3% больше соответственно, чем в осенний период).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593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2357" y="0"/>
            <a:ext cx="3750123" cy="63679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Качество знаний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186" y="636799"/>
            <a:ext cx="9018855" cy="6299735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знаний 100% в </a:t>
            </a:r>
            <a:r>
              <a:rPr lang="ru-RU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МБОУ: </a:t>
            </a:r>
            <a:endParaRPr lang="ru-RU" b="1" i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«Винницкая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№1 им. Н.Н. Белова»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Новоселовская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«Партизанская школа им. А.П. Богданова»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Скворцовская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качества знаний «0» в 4 МБОУ: </a:t>
            </a:r>
            <a:endParaRPr lang="ru-RU" b="1" i="1" u="sng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им. Я.М. Слонимского» (2 участника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Журавлевская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Украинская школа» (1 участник).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74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6876" y="533400"/>
            <a:ext cx="9252268" cy="5903976"/>
          </a:xfrm>
        </p:spPr>
        <p:txBody>
          <a:bodyPr>
            <a:normAutofit/>
          </a:bodyPr>
          <a:lstStyle/>
          <a:p>
            <a:r>
              <a:rPr lang="ru-RU" dirty="0"/>
              <a:t>В соответствии с приказом управления образования администрации Симферопольского района от 21.02.2024г. №201 «О проведении пробных экзаменов в формате ОГЭ, ЕГЭ для обучающихся 9-х, 11-х классов и для обучающихся 11-х классов, претендующих на получение аттестата особого образца и получение медали «За особые успехи в учении»1 и 2 степени»</a:t>
            </a:r>
            <a:r>
              <a:rPr lang="ru-RU" b="1" dirty="0"/>
              <a:t> </a:t>
            </a:r>
            <a:r>
              <a:rPr lang="ru-RU" dirty="0"/>
              <a:t>с целью обеспечения объективности выставления отметок обучающимся 9-х, 11-х классов были проведения пробные экзамены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ru-RU" dirty="0"/>
              <a:t>26 марта 2024г. - Единый государственный экзамен (далее – ЕГЭ) по обществознанию;</a:t>
            </a:r>
          </a:p>
          <a:p>
            <a:r>
              <a:rPr lang="ru-RU" dirty="0"/>
              <a:t>27 марта 2024г. - Основной государственный экзамен (далее – ОГЭ) по обществознанию;</a:t>
            </a:r>
          </a:p>
          <a:p>
            <a:r>
              <a:rPr lang="ru-RU" dirty="0"/>
              <a:t>04 апреля 2024г. - Единый государственный экзамен (далее – ЕГЭ) по истории;</a:t>
            </a:r>
          </a:p>
          <a:p>
            <a:r>
              <a:rPr lang="ru-RU" dirty="0"/>
              <a:t>10 апреля 2024г. - Основной государственный экзамен (далее – ОГЭ) по истории.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848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266" y="171721"/>
            <a:ext cx="11633736" cy="109602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результативности качества знаний </a:t>
            </a:r>
            <a:br>
              <a:rPr lang="ru-RU" sz="3200" b="1" dirty="0" smtClean="0"/>
            </a:br>
            <a:r>
              <a:rPr lang="ru-RU" sz="1800" dirty="0" smtClean="0"/>
              <a:t>(по </a:t>
            </a:r>
            <a:r>
              <a:rPr lang="ru-RU" sz="1800" dirty="0"/>
              <a:t>сравнению с осенним периодом пробного </a:t>
            </a:r>
            <a:r>
              <a:rPr lang="ru-RU" sz="1800" dirty="0" smtClean="0"/>
              <a:t>ОГЭ </a:t>
            </a:r>
            <a:r>
              <a:rPr lang="ru-RU" sz="1800" dirty="0"/>
              <a:t>по </a:t>
            </a:r>
            <a:r>
              <a:rPr lang="ru-RU" sz="1800" dirty="0" smtClean="0"/>
              <a:t>истории </a:t>
            </a:r>
            <a:r>
              <a:rPr lang="ru-RU" sz="1800" dirty="0"/>
              <a:t>2023/2024 </a:t>
            </a:r>
            <a:r>
              <a:rPr lang="ru-RU" sz="1800" dirty="0" err="1"/>
              <a:t>уч.г</a:t>
            </a:r>
            <a:r>
              <a:rPr lang="ru-RU" sz="1800" dirty="0" smtClean="0"/>
              <a:t>.)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0229" y="2996593"/>
            <a:ext cx="9066997" cy="16618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На </a:t>
            </a:r>
            <a:r>
              <a:rPr lang="ru-RU" b="1" dirty="0"/>
              <a:t>прежнем уровне </a:t>
            </a:r>
            <a:r>
              <a:rPr lang="ru-RU" dirty="0"/>
              <a:t>показатели </a:t>
            </a:r>
            <a:r>
              <a:rPr lang="ru-RU" b="1" dirty="0" smtClean="0"/>
              <a:t>в 6 МБОУ: </a:t>
            </a:r>
          </a:p>
          <a:p>
            <a:pPr marL="0" indent="0" algn="just">
              <a:buNone/>
            </a:pPr>
            <a:r>
              <a:rPr lang="ru-RU" dirty="0" smtClean="0"/>
              <a:t>«Партизанская школа им. А.П. Богданова» (100%),</a:t>
            </a:r>
            <a:r>
              <a:rPr lang="ru-RU" dirty="0"/>
              <a:t> «</a:t>
            </a:r>
            <a:r>
              <a:rPr lang="ru-RU" dirty="0" err="1"/>
              <a:t>Скворцовская</a:t>
            </a:r>
            <a:r>
              <a:rPr lang="ru-RU" dirty="0"/>
              <a:t> школа» (100%),</a:t>
            </a:r>
            <a:r>
              <a:rPr lang="ru-RU" dirty="0" smtClean="0"/>
              <a:t> «</a:t>
            </a:r>
            <a:r>
              <a:rPr lang="ru-RU" dirty="0" err="1" smtClean="0"/>
              <a:t>Широковская</a:t>
            </a:r>
            <a:r>
              <a:rPr lang="ru-RU" dirty="0" smtClean="0"/>
              <a:t> </a:t>
            </a:r>
            <a:r>
              <a:rPr lang="ru-RU" dirty="0"/>
              <a:t>школа» </a:t>
            </a:r>
            <a:r>
              <a:rPr lang="ru-RU" dirty="0" smtClean="0"/>
              <a:t>(100</a:t>
            </a:r>
            <a:r>
              <a:rPr lang="ru-RU" dirty="0"/>
              <a:t>%), </a:t>
            </a:r>
            <a:r>
              <a:rPr lang="ru-RU" dirty="0" smtClean="0"/>
              <a:t>«</a:t>
            </a:r>
            <a:r>
              <a:rPr lang="ru-RU" dirty="0" err="1" smtClean="0"/>
              <a:t>Добровская</a:t>
            </a:r>
            <a:r>
              <a:rPr lang="ru-RU" dirty="0" smtClean="0"/>
              <a:t> школа-гимназия им. Я.М. Слонимского» (0%), </a:t>
            </a:r>
            <a:r>
              <a:rPr lang="ru-RU" dirty="0"/>
              <a:t>«</a:t>
            </a:r>
            <a:r>
              <a:rPr lang="ru-RU" dirty="0" err="1"/>
              <a:t>Журавлевская</a:t>
            </a:r>
            <a:r>
              <a:rPr lang="ru-RU" dirty="0"/>
              <a:t> школа» (0</a:t>
            </a:r>
            <a:r>
              <a:rPr lang="ru-RU" dirty="0" smtClean="0"/>
              <a:t>%), «</a:t>
            </a:r>
            <a:r>
              <a:rPr lang="ru-RU" dirty="0" err="1" smtClean="0"/>
              <a:t>Молодежненская</a:t>
            </a:r>
            <a:r>
              <a:rPr lang="ru-RU" dirty="0" smtClean="0"/>
              <a:t> школа №2» (0</a:t>
            </a:r>
            <a:r>
              <a:rPr lang="ru-RU" dirty="0"/>
              <a:t>%), </a:t>
            </a:r>
            <a:endParaRPr lang="ru-RU" dirty="0" smtClean="0"/>
          </a:p>
        </p:txBody>
      </p:sp>
      <p:sp>
        <p:nvSpPr>
          <p:cNvPr id="4" name="Стрелка вверх 3"/>
          <p:cNvSpPr/>
          <p:nvPr/>
        </p:nvSpPr>
        <p:spPr>
          <a:xfrm>
            <a:off x="1773113" y="1619795"/>
            <a:ext cx="454071" cy="704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0229" y="1947505"/>
            <a:ext cx="8813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Повысились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показатели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в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8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МБОУ.</a:t>
            </a:r>
          </a:p>
        </p:txBody>
      </p:sp>
      <p:sp>
        <p:nvSpPr>
          <p:cNvPr id="8" name="Равно 7"/>
          <p:cNvSpPr/>
          <p:nvPr/>
        </p:nvSpPr>
        <p:spPr>
          <a:xfrm>
            <a:off x="1542949" y="3169848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479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7484" y="325727"/>
            <a:ext cx="3288111" cy="58867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Успешность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4045" y="1248076"/>
            <a:ext cx="10135403" cy="4286450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Максимальный</a:t>
            </a:r>
            <a:r>
              <a:rPr lang="ru-RU" sz="3200" dirty="0"/>
              <a:t> показатель успешности (100%) в </a:t>
            </a:r>
            <a:r>
              <a:rPr lang="ru-RU" sz="3200" dirty="0" smtClean="0"/>
              <a:t>13 </a:t>
            </a:r>
            <a:r>
              <a:rPr lang="ru-RU" sz="3200" dirty="0"/>
              <a:t>образовательных учреждениях района</a:t>
            </a:r>
            <a:r>
              <a:rPr lang="ru-RU" sz="3200" dirty="0" smtClean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b="1" dirty="0" smtClean="0"/>
              <a:t>Наименьший </a:t>
            </a:r>
            <a:r>
              <a:rPr lang="ru-RU" sz="3200" dirty="0" smtClean="0"/>
              <a:t>показатель </a:t>
            </a:r>
            <a:r>
              <a:rPr lang="ru-RU" sz="3200" dirty="0"/>
              <a:t>успешности </a:t>
            </a:r>
            <a:r>
              <a:rPr lang="ru-RU" sz="3200" dirty="0" smtClean="0"/>
              <a:t>(50%) </a:t>
            </a:r>
            <a:r>
              <a:rPr lang="ru-RU" sz="3200" dirty="0"/>
              <a:t>в МБОУ «</a:t>
            </a:r>
            <a:r>
              <a:rPr lang="ru-RU" sz="3200" dirty="0" err="1"/>
              <a:t>Добровская</a:t>
            </a:r>
            <a:r>
              <a:rPr lang="ru-RU" sz="3200" dirty="0"/>
              <a:t> школа-гимназия им. Я.М. Слонимского» (2 участника</a:t>
            </a:r>
            <a:r>
              <a:rPr lang="ru-RU" sz="3200" dirty="0" smtClean="0"/>
              <a:t>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11796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392" y="123596"/>
            <a:ext cx="11401123" cy="55017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Результаты претендентов на аттестат особого образца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445" y="721894"/>
            <a:ext cx="11685070" cy="802106"/>
          </a:xfrm>
          <a:solidFill>
            <a:schemeClr val="bg2"/>
          </a:solidFill>
        </p:spPr>
        <p:txBody>
          <a:bodyPr>
            <a:normAutofit/>
          </a:bodyPr>
          <a:lstStyle/>
          <a:p>
            <a:pPr indent="45021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перепроверены работы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участников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пробного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ОГЭ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претендующих на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аттестат особого образца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539299"/>
              </p:ext>
            </p:extLst>
          </p:nvPr>
        </p:nvGraphicFramePr>
        <p:xfrm>
          <a:off x="1771046" y="1905802"/>
          <a:ext cx="8547235" cy="3073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247">
                  <a:extLst>
                    <a:ext uri="{9D8B030D-6E8A-4147-A177-3AD203B41FA5}">
                      <a16:colId xmlns:a16="http://schemas.microsoft.com/office/drawing/2014/main" xmlns="" val="3903637023"/>
                    </a:ext>
                  </a:extLst>
                </a:gridCol>
                <a:gridCol w="4186988">
                  <a:extLst>
                    <a:ext uri="{9D8B030D-6E8A-4147-A177-3AD203B41FA5}">
                      <a16:colId xmlns:a16="http://schemas.microsoft.com/office/drawing/2014/main" xmlns="" val="3215399106"/>
                    </a:ext>
                  </a:extLst>
                </a:gridCol>
              </a:tblGrid>
              <a:tr h="306405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«5»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 участника)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«4»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( 1 участник)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1545878"/>
                  </a:ext>
                </a:extLst>
              </a:tr>
              <a:tr h="249454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Харченко Екатерина </a:t>
                      </a:r>
                      <a:r>
                        <a:rPr lang="ru-RU" sz="1600" b="0" dirty="0" smtClean="0"/>
                        <a:t>(МБОУ «</a:t>
                      </a:r>
                      <a:r>
                        <a:rPr lang="ru-RU" sz="1600" b="0" dirty="0" err="1" smtClean="0"/>
                        <a:t>Маленская</a:t>
                      </a:r>
                      <a:r>
                        <a:rPr lang="ru-RU" sz="1600" b="0" dirty="0" smtClean="0"/>
                        <a:t> школа»),</a:t>
                      </a:r>
                    </a:p>
                    <a:p>
                      <a:r>
                        <a:rPr lang="ru-RU" sz="1600" b="1" dirty="0" err="1" smtClean="0"/>
                        <a:t>Кочура</a:t>
                      </a:r>
                      <a:r>
                        <a:rPr lang="ru-RU" sz="1600" b="1" dirty="0" smtClean="0"/>
                        <a:t> Екатерина </a:t>
                      </a:r>
                      <a:r>
                        <a:rPr lang="ru-RU" sz="1600" b="0" dirty="0" smtClean="0"/>
                        <a:t>(МБОУ «Партизанская школа им. А.П. Богданова»), </a:t>
                      </a:r>
                    </a:p>
                    <a:p>
                      <a:r>
                        <a:rPr lang="ru-RU" sz="1600" b="1" dirty="0" smtClean="0"/>
                        <a:t>Зубцов Дмитрий </a:t>
                      </a:r>
                      <a:r>
                        <a:rPr lang="ru-RU" sz="1600" b="0" dirty="0" smtClean="0"/>
                        <a:t>(МБОУ «</a:t>
                      </a:r>
                      <a:r>
                        <a:rPr lang="ru-RU" sz="1600" b="0" dirty="0" err="1" smtClean="0"/>
                        <a:t>Скворцовская</a:t>
                      </a:r>
                      <a:r>
                        <a:rPr lang="ru-RU" sz="1600" b="0" dirty="0" smtClean="0"/>
                        <a:t> школа»).</a:t>
                      </a:r>
                    </a:p>
                    <a:p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Крикун Егор </a:t>
                      </a:r>
                      <a:r>
                        <a:rPr lang="ru-RU" sz="1600" b="0" dirty="0" smtClean="0"/>
                        <a:t>(МБОУ «</a:t>
                      </a:r>
                      <a:r>
                        <a:rPr lang="ru-RU" sz="1600" b="0" dirty="0" err="1" smtClean="0"/>
                        <a:t>Широковская</a:t>
                      </a:r>
                      <a:r>
                        <a:rPr lang="ru-RU" sz="1600" b="0" dirty="0" smtClean="0"/>
                        <a:t> школа»).</a:t>
                      </a:r>
                      <a:endParaRPr lang="ru-RU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631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495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7814" y="229475"/>
            <a:ext cx="7375374" cy="56942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9566" y="1036320"/>
            <a:ext cx="9596371" cy="513347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Таким образом, </a:t>
            </a:r>
            <a:r>
              <a:rPr lang="ru-RU" dirty="0" smtClean="0"/>
              <a:t>анализ результатов </a:t>
            </a:r>
            <a:r>
              <a:rPr lang="ru-RU" dirty="0"/>
              <a:t>весенних пробных </a:t>
            </a:r>
            <a:r>
              <a:rPr lang="ru-RU" dirty="0" smtClean="0"/>
              <a:t>экзаменов в форме ОГЭ, ЕГЭ </a:t>
            </a:r>
            <a:r>
              <a:rPr lang="ru-RU" dirty="0"/>
              <a:t>по истории и обществознанию в 2024 </a:t>
            </a:r>
            <a:r>
              <a:rPr lang="ru-RU" dirty="0" smtClean="0"/>
              <a:t>году показал  положительную динамику </a:t>
            </a:r>
            <a:r>
              <a:rPr lang="ru-RU" dirty="0"/>
              <a:t>качества знаний и успешности по сравнению с результатами осеннего периода. </a:t>
            </a:r>
          </a:p>
          <a:p>
            <a:pPr algn="just"/>
            <a:r>
              <a:rPr lang="ru-RU" dirty="0"/>
              <a:t>Однако по-прежнему вызывают затруднения у учащихся задания, требующие знаний по предмету (теоретические основы по основным сферам общества, хронологии событий, имена исторических деятелей, культурных памятников и т.п.), умений работать с текстовым материалом (анализ источников, извлечение нужной информации, аргументация положений текста). </a:t>
            </a:r>
            <a:endParaRPr lang="ru-RU" dirty="0" smtClean="0"/>
          </a:p>
          <a:p>
            <a:pPr algn="just"/>
            <a:r>
              <a:rPr lang="ru-RU" dirty="0" smtClean="0"/>
              <a:t>Причинами </a:t>
            </a:r>
            <a:r>
              <a:rPr lang="ru-RU" dirty="0"/>
              <a:t>могут быть отсутствие системы подготовки к экзаменам на уроке и во внеурочное время, незнанием молодыми и малоопытными учителями, преподающими предмет в старших классах, критериев и особенностей выполнения экзаменационных заданий.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3857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990" y="-1"/>
            <a:ext cx="8911687" cy="462014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8147" y="452388"/>
            <a:ext cx="10982426" cy="6395987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Продолжить работу по осуществлению контроля    организации системного повторения и подготовки обучающихся к государственной итоговой аттестации по истории и обществознанию.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Руководителям МБОУ, в которых обучающиеся показали низкие результаты пробных экзаменов по истории и обществознанию: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2.1. проанализировать причины низкой результативности пробных экзаменов по истории обществознанию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25.04.2024;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2.2. контролировать проведение групповых и индивидуальных консультаций по предметам для качественной подготовки к ГИА по истории и обществознанию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25.05.2024.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3.Учителям истории и обществознания: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 продолжить применять активные и интерактивные технологии в преподавании учебных предметов «История» и «Обществознание»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25.05.2024;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 разнообразить формы работы по развитию функциональной (читательской) грамотности на уроках истории и обществознания для освоения приемов работы с текстовой информацией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25.05.2024;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3.3. продолжить работу с обществоведческими понятиями как часть подготовки к ЕГЭ с использованием кейс-технологий (составление смысловых, логических схем-блоков), технологий проблемного обучения, критического мышления; на разных этапах урока отрабатывать понятийный аппарат, подбирать задания на закрепление знаний хронологии исторических событий, умение устанавливать причинно-следственные связи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25.05.2024;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3.5. продолжить работу по решению обществоведческих, исторических задач с использованием открытого банка заданий на сайте ФИПИ (режим доступа: https://fipi.ru/ege/otkrytyy-bank-zadaniy-ege)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25.05.2024;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3.6. при организации работы со слабоуспевающими учащимися по подготовке к ЕГЭ по обществознанию использовать методические рекомендации ФИПИ для учителей по преподаванию учебных предметов в образовательных организациях с высокой долей обучающихся с рисками учебной </a:t>
            </a:r>
            <a:r>
              <a:rPr lang="ru-RU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неуспешности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(режим доступа: http://doc.fipi.ru/metodicheskaya-kopilka/metod-rekomendatsii-dlya-slabykh-shkol/obschectvoznanie-mr-oo.pdf )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25.05.2024.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6838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5648" y="72817"/>
            <a:ext cx="10078148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Результаты пробного ЕГЭ по обществознанию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1892" y="713262"/>
            <a:ext cx="10385659" cy="3777622"/>
          </a:xfrm>
        </p:spPr>
        <p:txBody>
          <a:bodyPr>
            <a:normAutofit/>
          </a:bodyPr>
          <a:lstStyle/>
          <a:p>
            <a:r>
              <a:rPr lang="ru-RU" dirty="0" smtClean="0"/>
              <a:t>Количество участников - </a:t>
            </a:r>
            <a:r>
              <a:rPr lang="ru-RU" b="1" dirty="0" smtClean="0"/>
              <a:t>201 </a:t>
            </a:r>
            <a:r>
              <a:rPr lang="ru-RU" b="1" dirty="0"/>
              <a:t>обучающихся </a:t>
            </a:r>
            <a:r>
              <a:rPr lang="ru-RU" dirty="0"/>
              <a:t>из 34 образовательных учреждений района (на 4 человека больше, чем в осенний период 2023/2024 учебного года).</a:t>
            </a:r>
          </a:p>
          <a:p>
            <a:r>
              <a:rPr lang="ru-RU" dirty="0" smtClean="0"/>
              <a:t>Перевод тестовых баллов в </a:t>
            </a:r>
            <a:r>
              <a:rPr lang="ru-RU" dirty="0"/>
              <a:t>пятибалльную систему: </a:t>
            </a:r>
          </a:p>
          <a:p>
            <a:pPr marL="0" indent="0" algn="ctr">
              <a:buNone/>
            </a:pPr>
            <a:r>
              <a:rPr lang="ru-RU" dirty="0"/>
              <a:t>«5» - 70-100 баллов, «4» - 58-69 баллов, «3» - 42-57 баллов, «2» -  0-41 баллов.</a:t>
            </a:r>
          </a:p>
          <a:p>
            <a:r>
              <a:rPr lang="ru-RU" dirty="0"/>
              <a:t>Результаты оказались следующими: </a:t>
            </a:r>
            <a:r>
              <a:rPr lang="ru-RU" dirty="0" smtClean="0"/>
              <a:t>«</a:t>
            </a:r>
            <a:r>
              <a:rPr lang="ru-RU" dirty="0"/>
              <a:t>2» - 27,4%, «3» - 38,3%, «4» - 18,4%, «5» - 15,9%.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530501701"/>
              </p:ext>
            </p:extLst>
          </p:nvPr>
        </p:nvGraphicFramePr>
        <p:xfrm>
          <a:off x="827770" y="1876927"/>
          <a:ext cx="10501163" cy="4285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41094" y="6162411"/>
            <a:ext cx="99172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Качество знаний составило 33,8% (на 20,1% больше, чем показатель осеннего пробного ЕГЭ – 13,7%). Показатель успешности – 72,6% (на 7,1% больше, чем осенью 2023г. – 65,5%).</a:t>
            </a:r>
          </a:p>
        </p:txBody>
      </p:sp>
    </p:spTree>
    <p:extLst>
      <p:ext uri="{BB962C8B-B14F-4D97-AF65-F5344CB8AC3E}">
        <p14:creationId xmlns:p14="http://schemas.microsoft.com/office/powerpoint/2010/main" val="117312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8845" y="54544"/>
            <a:ext cx="3750123" cy="63679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Качество знаний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6192" y="558265"/>
            <a:ext cx="9018855" cy="6299735"/>
          </a:xfrm>
        </p:spPr>
        <p:txBody>
          <a:bodyPr>
            <a:normAutofit fontScale="70000" lnSpcReduction="20000"/>
          </a:bodyPr>
          <a:lstStyle/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Наибольшие показатели качества знаний в МБОУ: </a:t>
            </a:r>
            <a:endParaRPr lang="ru-RU" sz="1600" b="1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«Донская школа им. В.П. Давиденко» (100%, 3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(100%, 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Партизанская школа им. А.П. Богданова» (75%, 3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Гвардейская школа №1» (70%, 7 участников).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качества знаний «0» в 16 МБОУ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(такой же, как и в осенний период 2023г.):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Гвардейская школа-гимназия №2»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Я.М. Слонимского» (8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Журавлевская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Залесская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Кубанская школа им. С.П. Королева» (1 участник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Мазанская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Молодежненская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(4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Новоселовская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(7 участников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«Перовская школа им. Г.А.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Хачирашвили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 участников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«Пожарская школа» (7 участников),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Родниковская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школа-гимназия»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Трехпрудненская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им. К.Д. Ушинского» (5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Урожайновская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К.В. Варлыгина» (2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Чайкинская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(2 участника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(2 участника).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347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266" y="171721"/>
            <a:ext cx="11633736" cy="109602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результативности качества знаний </a:t>
            </a:r>
            <a:br>
              <a:rPr lang="ru-RU" sz="3200" b="1" dirty="0" smtClean="0"/>
            </a:br>
            <a:r>
              <a:rPr lang="ru-RU" sz="1800" dirty="0" smtClean="0"/>
              <a:t>(по </a:t>
            </a:r>
            <a:r>
              <a:rPr lang="ru-RU" sz="1800" dirty="0"/>
              <a:t>сравнению с осенним периодом пробного ЕГЭ по обществознанию 2023/2024 </a:t>
            </a:r>
            <a:r>
              <a:rPr lang="ru-RU" sz="1800" dirty="0" err="1"/>
              <a:t>уч.г</a:t>
            </a:r>
            <a:r>
              <a:rPr lang="ru-RU" sz="1800" dirty="0" smtClean="0"/>
              <a:t>.)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0229" y="3805284"/>
            <a:ext cx="9246971" cy="25896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На </a:t>
            </a:r>
            <a:r>
              <a:rPr lang="ru-RU" b="1" dirty="0"/>
              <a:t>прежнем уровне </a:t>
            </a:r>
            <a:r>
              <a:rPr lang="ru-RU" dirty="0"/>
              <a:t>показатели </a:t>
            </a:r>
            <a:r>
              <a:rPr lang="ru-RU" b="1" dirty="0" smtClean="0"/>
              <a:t>в </a:t>
            </a:r>
            <a:r>
              <a:rPr lang="ru-RU" b="1" dirty="0"/>
              <a:t>14 МБОУ</a:t>
            </a:r>
            <a:r>
              <a:rPr lang="ru-RU" b="1" dirty="0" smtClean="0"/>
              <a:t>: </a:t>
            </a:r>
          </a:p>
          <a:p>
            <a:pPr marL="0" indent="0" algn="just">
              <a:buNone/>
            </a:pPr>
            <a:r>
              <a:rPr lang="ru-RU" dirty="0" smtClean="0"/>
              <a:t>«</a:t>
            </a:r>
            <a:r>
              <a:rPr lang="ru-RU" dirty="0" err="1"/>
              <a:t>Скворцовская</a:t>
            </a:r>
            <a:r>
              <a:rPr lang="ru-RU" dirty="0"/>
              <a:t> школа» (50%), «Винницкая школа» (25%), «Гвардейская школа-гимназия №2» (0%), «</a:t>
            </a:r>
            <a:r>
              <a:rPr lang="ru-RU" dirty="0" err="1"/>
              <a:t>Добровская</a:t>
            </a:r>
            <a:r>
              <a:rPr lang="ru-RU" dirty="0"/>
              <a:t> школа-гимназия им. Я.М. Слонимского» (0%), «</a:t>
            </a:r>
            <a:r>
              <a:rPr lang="ru-RU" dirty="0" err="1"/>
              <a:t>Журавлевская</a:t>
            </a:r>
            <a:r>
              <a:rPr lang="ru-RU" dirty="0"/>
              <a:t> школа» (0%), «</a:t>
            </a:r>
            <a:r>
              <a:rPr lang="ru-RU" dirty="0" err="1"/>
              <a:t>Залесская</a:t>
            </a:r>
            <a:r>
              <a:rPr lang="ru-RU" dirty="0"/>
              <a:t> школа» (0%), «</a:t>
            </a:r>
            <a:r>
              <a:rPr lang="ru-RU" dirty="0" err="1"/>
              <a:t>Маленская</a:t>
            </a:r>
            <a:r>
              <a:rPr lang="ru-RU" dirty="0"/>
              <a:t> школа» (0%), «</a:t>
            </a:r>
            <a:r>
              <a:rPr lang="ru-RU" dirty="0" err="1"/>
              <a:t>Молодежненская</a:t>
            </a:r>
            <a:r>
              <a:rPr lang="ru-RU" dirty="0"/>
              <a:t> школа №2» (0%), «</a:t>
            </a:r>
            <a:r>
              <a:rPr lang="ru-RU" dirty="0" err="1"/>
              <a:t>Новоселовская</a:t>
            </a:r>
            <a:r>
              <a:rPr lang="ru-RU" dirty="0"/>
              <a:t> школа» (0%), «</a:t>
            </a:r>
            <a:r>
              <a:rPr lang="ru-RU" dirty="0" err="1"/>
              <a:t>Родниковская</a:t>
            </a:r>
            <a:r>
              <a:rPr lang="ru-RU" dirty="0"/>
              <a:t> школа-гимназия» (0%), «</a:t>
            </a:r>
            <a:r>
              <a:rPr lang="ru-RU" dirty="0" err="1"/>
              <a:t>Трехпрудненская</a:t>
            </a:r>
            <a:r>
              <a:rPr lang="ru-RU" dirty="0"/>
              <a:t> школа-гимназия им. К.Д. Ушинского» (0%),  «</a:t>
            </a:r>
            <a:r>
              <a:rPr lang="ru-RU" dirty="0" err="1"/>
              <a:t>Урожайновская</a:t>
            </a:r>
            <a:r>
              <a:rPr lang="ru-RU" dirty="0"/>
              <a:t> школа им. К.В. Варлыгина» (0%), «</a:t>
            </a:r>
            <a:r>
              <a:rPr lang="ru-RU" dirty="0" err="1"/>
              <a:t>Чайкинская</a:t>
            </a:r>
            <a:r>
              <a:rPr lang="ru-RU" dirty="0"/>
              <a:t> школа» (0%), «</a:t>
            </a:r>
            <a:r>
              <a:rPr lang="ru-RU" dirty="0" err="1"/>
              <a:t>Широковская</a:t>
            </a:r>
            <a:r>
              <a:rPr lang="ru-RU" dirty="0"/>
              <a:t> школа» (0</a:t>
            </a:r>
            <a:r>
              <a:rPr lang="ru-RU" dirty="0" smtClean="0"/>
              <a:t>%).</a:t>
            </a:r>
            <a:endParaRPr lang="ru-RU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1849271" y="1267751"/>
            <a:ext cx="454071" cy="704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640229" y="1435129"/>
            <a:ext cx="8813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Повысились</a:t>
            </a:r>
            <a:r>
              <a:rPr lang="ru-RU" dirty="0" smtClean="0"/>
              <a:t> показатели</a:t>
            </a:r>
            <a:r>
              <a:rPr lang="ru-RU" b="1" dirty="0" smtClean="0"/>
              <a:t> </a:t>
            </a:r>
            <a:r>
              <a:rPr lang="ru-RU" b="1" dirty="0"/>
              <a:t>в 13 МБОУ.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823301" y="2544468"/>
            <a:ext cx="506012" cy="72548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40229" y="2214334"/>
            <a:ext cx="91314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Понизились</a:t>
            </a:r>
            <a:r>
              <a:rPr lang="ru-RU" dirty="0" smtClean="0"/>
              <a:t> показатели </a:t>
            </a:r>
            <a:r>
              <a:rPr lang="ru-RU" b="1" dirty="0"/>
              <a:t>в 4 МБОУ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«</a:t>
            </a:r>
            <a:r>
              <a:rPr lang="ru-RU" dirty="0" err="1"/>
              <a:t>Мазанская</a:t>
            </a:r>
            <a:r>
              <a:rPr lang="ru-RU" dirty="0"/>
              <a:t> школа (на 25%), «Перовская школа-гимназия им. Г.А. </a:t>
            </a:r>
            <a:r>
              <a:rPr lang="ru-RU" dirty="0" err="1"/>
              <a:t>Хачирашвили</a:t>
            </a:r>
            <a:r>
              <a:rPr lang="ru-RU" dirty="0"/>
              <a:t>» (на 17%), «Пожарская школа» (на 14%), «Николаевская школа» (на 6%).</a:t>
            </a:r>
          </a:p>
        </p:txBody>
      </p:sp>
      <p:sp>
        <p:nvSpPr>
          <p:cNvPr id="8" name="Равно 7"/>
          <p:cNvSpPr/>
          <p:nvPr/>
        </p:nvSpPr>
        <p:spPr>
          <a:xfrm>
            <a:off x="1619107" y="4344299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98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7484" y="325727"/>
            <a:ext cx="3288111" cy="58867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Успешность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4045" y="1248076"/>
            <a:ext cx="10135403" cy="428645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3200" b="1" dirty="0"/>
              <a:t>Максимальный</a:t>
            </a:r>
            <a:r>
              <a:rPr lang="ru-RU" sz="3200" dirty="0"/>
              <a:t> показатель успешности (100%) в </a:t>
            </a:r>
            <a:r>
              <a:rPr lang="ru-RU" sz="3200" b="1" dirty="0"/>
              <a:t>11</a:t>
            </a:r>
            <a:r>
              <a:rPr lang="ru-RU" sz="3200" dirty="0"/>
              <a:t> образовательных учреждениях района</a:t>
            </a:r>
            <a:r>
              <a:rPr lang="ru-RU" sz="3200" dirty="0" smtClean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dirty="0"/>
              <a:t>Показатель успешности </a:t>
            </a:r>
            <a:r>
              <a:rPr lang="ru-RU" sz="3200" b="1" dirty="0"/>
              <a:t>ниже </a:t>
            </a:r>
            <a:r>
              <a:rPr lang="ru-RU" sz="3200" dirty="0"/>
              <a:t>среднего по району (72,6%) в </a:t>
            </a:r>
            <a:r>
              <a:rPr lang="ru-RU" sz="3200" b="1" dirty="0"/>
              <a:t>13</a:t>
            </a:r>
            <a:r>
              <a:rPr lang="ru-RU" sz="3200" dirty="0"/>
              <a:t> ОУ. </a:t>
            </a:r>
            <a:endParaRPr lang="ru-RU" sz="3200" dirty="0" smtClean="0"/>
          </a:p>
          <a:p>
            <a:pPr marL="0" indent="0" algn="just">
              <a:buNone/>
            </a:pPr>
            <a:endParaRPr lang="ru-RU" sz="3200" dirty="0"/>
          </a:p>
          <a:p>
            <a:pPr algn="just"/>
            <a:r>
              <a:rPr lang="ru-RU" sz="3200" b="1" dirty="0"/>
              <a:t>Наименьший</a:t>
            </a:r>
            <a:r>
              <a:rPr lang="ru-RU" sz="3200" dirty="0"/>
              <a:t> показатель успешности в МБОУ «</a:t>
            </a:r>
            <a:r>
              <a:rPr lang="ru-RU" sz="3200" dirty="0" err="1"/>
              <a:t>Мазанская</a:t>
            </a:r>
            <a:r>
              <a:rPr lang="ru-RU" sz="3200" dirty="0"/>
              <a:t> школа» (0%, 4 участника).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725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837" y="123596"/>
            <a:ext cx="8280150" cy="55017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Результаты претендентов на медаль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508" y="673768"/>
            <a:ext cx="11685070" cy="802106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indent="45021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перепроверены работы 31 участника пробного ЕГЭ, претендующих на медали 1 и 2 степени.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знаний составило 51,6% (16 участников), процент не справившихся с экзаменационной работой составил 3,2% (1 участница).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67972"/>
              </p:ext>
            </p:extLst>
          </p:nvPr>
        </p:nvGraphicFramePr>
        <p:xfrm>
          <a:off x="269507" y="1408496"/>
          <a:ext cx="11790947" cy="5300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231">
                  <a:extLst>
                    <a:ext uri="{9D8B030D-6E8A-4147-A177-3AD203B41FA5}">
                      <a16:colId xmlns:a16="http://schemas.microsoft.com/office/drawing/2014/main" xmlns="" val="3903637023"/>
                    </a:ext>
                  </a:extLst>
                </a:gridCol>
                <a:gridCol w="2969082">
                  <a:extLst>
                    <a:ext uri="{9D8B030D-6E8A-4147-A177-3AD203B41FA5}">
                      <a16:colId xmlns:a16="http://schemas.microsoft.com/office/drawing/2014/main" xmlns="" val="3215399106"/>
                    </a:ext>
                  </a:extLst>
                </a:gridCol>
                <a:gridCol w="3766150">
                  <a:extLst>
                    <a:ext uri="{9D8B030D-6E8A-4147-A177-3AD203B41FA5}">
                      <a16:colId xmlns:a16="http://schemas.microsoft.com/office/drawing/2014/main" xmlns="" val="3781895603"/>
                    </a:ext>
                  </a:extLst>
                </a:gridCol>
                <a:gridCol w="2462484">
                  <a:extLst>
                    <a:ext uri="{9D8B030D-6E8A-4147-A177-3AD203B41FA5}">
                      <a16:colId xmlns:a16="http://schemas.microsoft.com/office/drawing/2014/main" xmlns="" val="1703640170"/>
                    </a:ext>
                  </a:extLst>
                </a:gridCol>
              </a:tblGrid>
              <a:tr h="58550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«5» </a:t>
                      </a: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 участников)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«4»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( 9 участников)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«3»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(14 участников)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«2» </a:t>
                      </a:r>
                    </a:p>
                    <a:p>
                      <a:pPr marL="0" marR="0" lvl="0" indent="450215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 участник)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1545878"/>
                  </a:ext>
                </a:extLst>
              </a:tr>
              <a:tr h="4714812"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Стасюк</a:t>
                      </a:r>
                      <a:r>
                        <a:rPr lang="ru-RU" sz="1200" b="1" dirty="0" smtClean="0"/>
                        <a:t> Полина </a:t>
                      </a:r>
                      <a:r>
                        <a:rPr lang="ru-RU" sz="1100" dirty="0" smtClean="0"/>
                        <a:t>(МБОУ «Донская школа им. В.П. Давиденко»), </a:t>
                      </a:r>
                    </a:p>
                    <a:p>
                      <a:r>
                        <a:rPr lang="ru-RU" sz="1200" b="1" dirty="0" smtClean="0"/>
                        <a:t>Яценко Ольга </a:t>
                      </a:r>
                      <a:r>
                        <a:rPr lang="ru-RU" sz="1100" dirty="0" smtClean="0"/>
                        <a:t>(МБОУ «Лицей Крымской весны»),</a:t>
                      </a:r>
                    </a:p>
                    <a:p>
                      <a:r>
                        <a:rPr lang="ru-RU" sz="1200" b="1" dirty="0" smtClean="0"/>
                        <a:t>Николаев Илья </a:t>
                      </a:r>
                      <a:r>
                        <a:rPr lang="ru-RU" sz="1100" dirty="0" smtClean="0"/>
                        <a:t>(МБОУ «Лицей Крымской весны»), </a:t>
                      </a:r>
                    </a:p>
                    <a:p>
                      <a:r>
                        <a:rPr lang="ru-RU" sz="1200" b="1" dirty="0" smtClean="0"/>
                        <a:t>Шустова Полина </a:t>
                      </a:r>
                      <a:r>
                        <a:rPr lang="ru-RU" sz="1100" dirty="0" smtClean="0"/>
                        <a:t>(МБОУ «Лицей Крымской весны),</a:t>
                      </a:r>
                    </a:p>
                    <a:p>
                      <a:r>
                        <a:rPr lang="ru-RU" sz="1200" b="1" dirty="0" smtClean="0"/>
                        <a:t>Черноусова Александра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Мирновская</a:t>
                      </a:r>
                      <a:r>
                        <a:rPr lang="ru-RU" sz="1100" dirty="0" smtClean="0"/>
                        <a:t> школа №1 им. Н.Н. Белова),</a:t>
                      </a:r>
                    </a:p>
                    <a:p>
                      <a:r>
                        <a:rPr lang="ru-RU" sz="1200" b="1" dirty="0" smtClean="0"/>
                        <a:t>Когутова Елизавета </a:t>
                      </a:r>
                      <a:r>
                        <a:rPr lang="ru-RU" sz="1100" dirty="0" smtClean="0"/>
                        <a:t>(МБОУ «Партизанская школа им. А.П. Богданова»),</a:t>
                      </a:r>
                    </a:p>
                    <a:p>
                      <a:r>
                        <a:rPr lang="ru-RU" sz="1200" b="1" dirty="0" smtClean="0"/>
                        <a:t>Шевцова Анастасия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Скворцовская</a:t>
                      </a:r>
                      <a:r>
                        <a:rPr lang="ru-RU" sz="1100" dirty="0" smtClean="0"/>
                        <a:t> школа»).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Пискарева Виктория </a:t>
                      </a:r>
                      <a:r>
                        <a:rPr lang="ru-RU" sz="1100" dirty="0" smtClean="0"/>
                        <a:t>(МБОУ «Донская школа им. В.П. Давиденко»),</a:t>
                      </a:r>
                    </a:p>
                    <a:p>
                      <a:r>
                        <a:rPr lang="ru-RU" sz="1200" b="1" dirty="0" smtClean="0"/>
                        <a:t>Идрисова Эвелина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Кольчугинская</a:t>
                      </a:r>
                      <a:r>
                        <a:rPr lang="ru-RU" sz="1100" dirty="0" smtClean="0"/>
                        <a:t> школа №2»),</a:t>
                      </a:r>
                    </a:p>
                    <a:p>
                      <a:r>
                        <a:rPr lang="ru-RU" sz="1200" b="1" dirty="0" err="1" smtClean="0"/>
                        <a:t>Семкина</a:t>
                      </a:r>
                      <a:r>
                        <a:rPr lang="ru-RU" sz="1200" b="1" dirty="0" smtClean="0"/>
                        <a:t> Анна (</a:t>
                      </a:r>
                      <a:r>
                        <a:rPr lang="ru-RU" sz="1100" dirty="0" smtClean="0"/>
                        <a:t>МБОУ «Лицей Крымской весны»),</a:t>
                      </a:r>
                    </a:p>
                    <a:p>
                      <a:r>
                        <a:rPr lang="ru-RU" sz="1200" b="1" dirty="0" err="1" smtClean="0"/>
                        <a:t>Святохо</a:t>
                      </a:r>
                      <a:r>
                        <a:rPr lang="ru-RU" sz="1200" b="1" dirty="0" smtClean="0"/>
                        <a:t> Альбина </a:t>
                      </a:r>
                      <a:r>
                        <a:rPr lang="ru-RU" sz="1100" dirty="0" smtClean="0"/>
                        <a:t>(МБОУ «Лицей Крымской весны»),</a:t>
                      </a:r>
                    </a:p>
                    <a:p>
                      <a:r>
                        <a:rPr lang="ru-RU" sz="1200" b="1" dirty="0" err="1" smtClean="0"/>
                        <a:t>Дремченко</a:t>
                      </a:r>
                      <a:r>
                        <a:rPr lang="ru-RU" sz="1200" b="1" dirty="0" smtClean="0"/>
                        <a:t> Ульяна </a:t>
                      </a:r>
                      <a:r>
                        <a:rPr lang="ru-RU" sz="1100" dirty="0" smtClean="0"/>
                        <a:t>(МБОУ «Лицей Крымской весны»),</a:t>
                      </a:r>
                    </a:p>
                    <a:p>
                      <a:r>
                        <a:rPr lang="ru-RU" sz="1200" b="1" dirty="0" smtClean="0"/>
                        <a:t>Ильяшенко Ксения </a:t>
                      </a:r>
                      <a:r>
                        <a:rPr lang="ru-RU" sz="1100" dirty="0" smtClean="0"/>
                        <a:t>(МБОУ «Николаевская школа»), </a:t>
                      </a:r>
                    </a:p>
                    <a:p>
                      <a:r>
                        <a:rPr lang="ru-RU" sz="1200" b="1" dirty="0" smtClean="0"/>
                        <a:t>Петровская Александра </a:t>
                      </a:r>
                      <a:r>
                        <a:rPr lang="ru-RU" sz="1100" dirty="0" smtClean="0"/>
                        <a:t>(МБОУ «Партизанская школа им А.П. Богданова»), </a:t>
                      </a:r>
                    </a:p>
                    <a:p>
                      <a:r>
                        <a:rPr lang="ru-RU" sz="1200" b="1" dirty="0" err="1" smtClean="0"/>
                        <a:t>Мелешкова</a:t>
                      </a:r>
                      <a:r>
                        <a:rPr lang="ru-RU" sz="1200" b="1" dirty="0" smtClean="0"/>
                        <a:t> Вероника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Чистенская</a:t>
                      </a:r>
                      <a:r>
                        <a:rPr lang="ru-RU" sz="1100" dirty="0" smtClean="0"/>
                        <a:t> школа-гимназия им. Тарасюка И.С.»), </a:t>
                      </a:r>
                    </a:p>
                    <a:p>
                      <a:r>
                        <a:rPr lang="ru-RU" sz="1200" b="1" dirty="0" smtClean="0"/>
                        <a:t>Скопин Даниил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Чистенская</a:t>
                      </a:r>
                      <a:r>
                        <a:rPr lang="ru-RU" sz="1100" dirty="0" smtClean="0"/>
                        <a:t> школа-гимназия им. Тарасюка И.С.»).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Яровая Полина </a:t>
                      </a:r>
                      <a:r>
                        <a:rPr lang="ru-RU" sz="1100" dirty="0" smtClean="0"/>
                        <a:t>(МБОУ «Лицей Крымской весны»),</a:t>
                      </a:r>
                    </a:p>
                    <a:p>
                      <a:r>
                        <a:rPr lang="ru-RU" sz="1200" b="1" dirty="0" smtClean="0"/>
                        <a:t>Яковлева Ирина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Чайкинская</a:t>
                      </a:r>
                      <a:r>
                        <a:rPr lang="ru-RU" sz="11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Смеликов</a:t>
                      </a:r>
                      <a:r>
                        <a:rPr lang="ru-RU" sz="1200" b="1" dirty="0" smtClean="0"/>
                        <a:t> Даниил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Кольчугинская</a:t>
                      </a:r>
                      <a:r>
                        <a:rPr lang="ru-RU" sz="1100" dirty="0" smtClean="0"/>
                        <a:t> школа №1 им. </a:t>
                      </a:r>
                      <a:r>
                        <a:rPr lang="ru-RU" sz="1100" dirty="0" err="1" smtClean="0"/>
                        <a:t>Авраамова</a:t>
                      </a:r>
                      <a:r>
                        <a:rPr lang="ru-RU" sz="1100" dirty="0" smtClean="0"/>
                        <a:t> Г.Н.»),</a:t>
                      </a:r>
                    </a:p>
                    <a:p>
                      <a:r>
                        <a:rPr lang="ru-RU" sz="1200" b="1" dirty="0" err="1" smtClean="0"/>
                        <a:t>Баленко</a:t>
                      </a:r>
                      <a:r>
                        <a:rPr lang="ru-RU" sz="1200" b="1" dirty="0" smtClean="0"/>
                        <a:t> Виктория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Денисовская</a:t>
                      </a:r>
                      <a:r>
                        <a:rPr lang="ru-RU" sz="1100" dirty="0" smtClean="0"/>
                        <a:t> школа»),</a:t>
                      </a:r>
                    </a:p>
                    <a:p>
                      <a:r>
                        <a:rPr lang="ru-RU" sz="1200" b="1" dirty="0" smtClean="0"/>
                        <a:t>Коробко Никита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Скворцовская</a:t>
                      </a:r>
                      <a:r>
                        <a:rPr lang="ru-RU" sz="1100" dirty="0" smtClean="0"/>
                        <a:t> школа»), </a:t>
                      </a:r>
                    </a:p>
                    <a:p>
                      <a:r>
                        <a:rPr lang="ru-RU" sz="1200" b="1" dirty="0" smtClean="0"/>
                        <a:t>Макарова Елизавета </a:t>
                      </a:r>
                      <a:r>
                        <a:rPr lang="ru-RU" sz="1100" dirty="0" smtClean="0"/>
                        <a:t>(МБОУ «Винницкая школа»,</a:t>
                      </a:r>
                    </a:p>
                    <a:p>
                      <a:r>
                        <a:rPr lang="ru-RU" sz="1200" b="1" dirty="0" smtClean="0"/>
                        <a:t>Николаенко Артем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Мирновская</a:t>
                      </a:r>
                      <a:r>
                        <a:rPr lang="ru-RU" sz="1100" dirty="0" smtClean="0"/>
                        <a:t> школа №2»), </a:t>
                      </a:r>
                    </a:p>
                    <a:p>
                      <a:r>
                        <a:rPr lang="ru-RU" sz="1200" b="1" dirty="0" err="1" smtClean="0"/>
                        <a:t>Трунина</a:t>
                      </a:r>
                      <a:r>
                        <a:rPr lang="ru-RU" sz="1200" b="1" dirty="0" smtClean="0"/>
                        <a:t> Анастасия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Кольчугинская</a:t>
                      </a:r>
                      <a:r>
                        <a:rPr lang="ru-RU" sz="1100" dirty="0" smtClean="0"/>
                        <a:t> школа №1 им. </a:t>
                      </a:r>
                      <a:r>
                        <a:rPr lang="ru-RU" sz="1100" dirty="0" err="1" smtClean="0"/>
                        <a:t>Авраамова</a:t>
                      </a:r>
                      <a:r>
                        <a:rPr lang="ru-RU" sz="1100" dirty="0" smtClean="0"/>
                        <a:t> Г.Н.»), </a:t>
                      </a:r>
                    </a:p>
                    <a:p>
                      <a:r>
                        <a:rPr lang="ru-RU" sz="1200" b="1" dirty="0" smtClean="0"/>
                        <a:t>Шевцов Роман </a:t>
                      </a:r>
                      <a:r>
                        <a:rPr lang="ru-RU" sz="1100" dirty="0" smtClean="0"/>
                        <a:t>(МБОУ «Партизанская школа им. С.П. Богданова»),</a:t>
                      </a:r>
                    </a:p>
                    <a:p>
                      <a:r>
                        <a:rPr lang="ru-RU" sz="1200" b="1" dirty="0" smtClean="0"/>
                        <a:t>Безручко Ирина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Денисовская</a:t>
                      </a:r>
                      <a:r>
                        <a:rPr lang="ru-RU" sz="1100" dirty="0" smtClean="0"/>
                        <a:t> школа»),</a:t>
                      </a:r>
                    </a:p>
                    <a:p>
                      <a:r>
                        <a:rPr lang="ru-RU" sz="1200" b="1" dirty="0" err="1" smtClean="0"/>
                        <a:t>Казбекова</a:t>
                      </a:r>
                      <a:r>
                        <a:rPr lang="ru-RU" sz="1200" b="1" dirty="0" smtClean="0"/>
                        <a:t> Ума</a:t>
                      </a:r>
                      <a:r>
                        <a:rPr lang="ru-RU" sz="1100" dirty="0" smtClean="0"/>
                        <a:t> (МБОУ «Перовская школа-гимназия им. Г.А. </a:t>
                      </a:r>
                      <a:r>
                        <a:rPr lang="ru-RU" sz="1100" dirty="0" err="1" smtClean="0"/>
                        <a:t>Хачирашвили</a:t>
                      </a:r>
                      <a:r>
                        <a:rPr lang="ru-RU" sz="1100" dirty="0" smtClean="0"/>
                        <a:t>»),</a:t>
                      </a:r>
                    </a:p>
                    <a:p>
                      <a:r>
                        <a:rPr lang="ru-RU" sz="1200" b="1" dirty="0" smtClean="0"/>
                        <a:t>Кобылянская Маргарита </a:t>
                      </a:r>
                      <a:r>
                        <a:rPr lang="ru-RU" sz="1100" dirty="0" smtClean="0"/>
                        <a:t>(МБОУ «Винницкая школа»), </a:t>
                      </a:r>
                    </a:p>
                    <a:p>
                      <a:r>
                        <a:rPr lang="ru-RU" sz="1200" b="1" dirty="0" smtClean="0"/>
                        <a:t>Кузнецова Анастасия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Денисовская</a:t>
                      </a:r>
                      <a:r>
                        <a:rPr lang="ru-RU" sz="1100" dirty="0" smtClean="0"/>
                        <a:t> школа»), </a:t>
                      </a:r>
                    </a:p>
                    <a:p>
                      <a:r>
                        <a:rPr lang="ru-RU" sz="1200" b="1" dirty="0" err="1" smtClean="0"/>
                        <a:t>Небиева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200" b="1" dirty="0" err="1" smtClean="0"/>
                        <a:t>Сафие</a:t>
                      </a:r>
                      <a:r>
                        <a:rPr lang="ru-RU" sz="1200" b="1" dirty="0" smtClean="0"/>
                        <a:t> </a:t>
                      </a:r>
                      <a:r>
                        <a:rPr lang="ru-RU" sz="1100" dirty="0" smtClean="0"/>
                        <a:t>(МБОУ «Лицей Крымской весны»).</a:t>
                      </a:r>
                    </a:p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/>
                        <a:t>Якобакий</a:t>
                      </a:r>
                      <a:r>
                        <a:rPr lang="ru-RU" sz="1200" b="1" dirty="0" smtClean="0"/>
                        <a:t> Алина </a:t>
                      </a:r>
                      <a:r>
                        <a:rPr lang="ru-RU" sz="1100" dirty="0" smtClean="0"/>
                        <a:t>(МБОУ «</a:t>
                      </a:r>
                      <a:r>
                        <a:rPr lang="ru-RU" sz="1100" dirty="0" err="1" smtClean="0"/>
                        <a:t>Чайкинская</a:t>
                      </a:r>
                      <a:r>
                        <a:rPr lang="ru-RU" sz="1100" dirty="0" smtClean="0"/>
                        <a:t> школа»).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631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193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5648" y="72817"/>
            <a:ext cx="10078148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Результаты пробного </a:t>
            </a:r>
            <a:r>
              <a:rPr lang="ru-RU" sz="3200" b="1" dirty="0" smtClean="0"/>
              <a:t>ОГЭ </a:t>
            </a:r>
            <a:r>
              <a:rPr lang="ru-RU" sz="3200" b="1" dirty="0"/>
              <a:t>по обществознанию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772" y="713262"/>
            <a:ext cx="10934297" cy="206843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Количество участников - </a:t>
            </a:r>
            <a:r>
              <a:rPr lang="ru-RU" b="1" dirty="0"/>
              <a:t>648 </a:t>
            </a:r>
            <a:r>
              <a:rPr lang="ru-RU" dirty="0"/>
              <a:t>обучающихся из 37 образовательных учреждений района, что на 17 человек больше, чем в осенний период 2023/2024 </a:t>
            </a:r>
            <a:r>
              <a:rPr lang="ru-RU" dirty="0" err="1"/>
              <a:t>уч.г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Перевод первичных баллов в </a:t>
            </a:r>
            <a:r>
              <a:rPr lang="ru-RU" dirty="0"/>
              <a:t>пятибалльную систему: </a:t>
            </a:r>
          </a:p>
          <a:p>
            <a:pPr marL="0" indent="0" algn="just">
              <a:buNone/>
            </a:pPr>
            <a:r>
              <a:rPr lang="ru-RU" dirty="0"/>
              <a:t>«5» - 32-37 баллов, «4» - 24-31 баллов, «3» - 14-23 баллов, «2» -  0-13 баллов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Результаты </a:t>
            </a:r>
            <a:r>
              <a:rPr lang="ru-RU" dirty="0"/>
              <a:t>оказались </a:t>
            </a:r>
            <a:r>
              <a:rPr lang="ru-RU" dirty="0" smtClean="0"/>
              <a:t>следующими: «</a:t>
            </a:r>
            <a:r>
              <a:rPr lang="ru-RU" dirty="0"/>
              <a:t>2» - 12,7%, «3» - 62,3%, «4» - 20,5%, «5» - 4,5%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016864175"/>
              </p:ext>
            </p:extLst>
          </p:nvPr>
        </p:nvGraphicFramePr>
        <p:xfrm>
          <a:off x="750772" y="2152950"/>
          <a:ext cx="10587785" cy="3987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0772" y="6231962"/>
            <a:ext cx="1123678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dirty="0"/>
              <a:t>Качество знаний составило 25%, показатель успешности – 87,3% (на 6,2% и 21,8% больше соответственно, чем в осенний период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663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8845" y="54544"/>
            <a:ext cx="3750123" cy="63679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Качество знаний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7316" y="789272"/>
            <a:ext cx="9018855" cy="5621154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Наибольшие показатели качества знаний в МБОУ: </a:t>
            </a:r>
            <a:endParaRPr lang="ru-RU" sz="1600" b="1" i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школа-гимназия 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И.С. Тарасюка» (100%, 1 участник),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Кольчугинская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(50%, 2 участника),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Гвардейская школа №1» (48%, 25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>
              <a:lnSpc>
                <a:spcPct val="120000"/>
              </a:lnSpc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(45,5%, 11 участников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0" algn="just">
              <a:lnSpc>
                <a:spcPct val="120000"/>
              </a:lnSpc>
              <a:buNone/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buNone/>
            </a:pPr>
            <a:r>
              <a:rPr lang="ru-RU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качества знаний «0» в </a:t>
            </a:r>
            <a:r>
              <a:rPr lang="ru-RU" b="1" i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 9 меньше, чем в осенний </a:t>
            </a:r>
            <a:r>
              <a:rPr lang="ru-R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Журавлевская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школа» (1 участник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№2» (26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Новоселовская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школа» (13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Партизанская школа им. А.П. Богданова» (13 участников),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Перевальненская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 им. Ф.И. Федоренко» (7 участников).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766762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</TotalTime>
  <Words>3238</Words>
  <Application>Microsoft Office PowerPoint</Application>
  <PresentationFormat>Произвольный</PresentationFormat>
  <Paragraphs>300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Легкий дым</vt:lpstr>
      <vt:lpstr>Об итогах пробных экзаменов  (ЕГЭ, ОГЭ)  по истории и обществознанию  в весенний период 2023/2024 уч.г. </vt:lpstr>
      <vt:lpstr>Презентация PowerPoint</vt:lpstr>
      <vt:lpstr>Результаты пробного ЕГЭ по обществознанию</vt:lpstr>
      <vt:lpstr>Качество знаний</vt:lpstr>
      <vt:lpstr>Динамика результативности качества знаний  (по сравнению с осенним периодом пробного ЕГЭ по обществознанию 2023/2024 уч.г.) </vt:lpstr>
      <vt:lpstr>Успешность</vt:lpstr>
      <vt:lpstr>Результаты претендентов на медаль</vt:lpstr>
      <vt:lpstr>Результаты пробного ОГЭ по обществознанию</vt:lpstr>
      <vt:lpstr>Качество знаний</vt:lpstr>
      <vt:lpstr>Динамика результативности качества знаний  (по сравнению с осенним периодом пробного ОГЭ по обществознанию 2023/2024 уч.г.) </vt:lpstr>
      <vt:lpstr>Успешность</vt:lpstr>
      <vt:lpstr>Результаты претендентов на аттестат особого образца</vt:lpstr>
      <vt:lpstr>Результаты пробного ЕГЭ по истории</vt:lpstr>
      <vt:lpstr>Качество знаний</vt:lpstr>
      <vt:lpstr>Динамика результативности качества знаний  (по сравнению с осенним периодом пробного ЕГЭ по истории 2023/2024 уч.г.) </vt:lpstr>
      <vt:lpstr>Успешность</vt:lpstr>
      <vt:lpstr>Результаты претендентов на медаль</vt:lpstr>
      <vt:lpstr>Результаты пробного ОГЭ по истории</vt:lpstr>
      <vt:lpstr>Качество знаний</vt:lpstr>
      <vt:lpstr>Динамика результативности качества знаний  (по сравнению с осенним периодом пробного ОГЭ по истории 2023/2024 уч.г.) </vt:lpstr>
      <vt:lpstr>Успешность</vt:lpstr>
      <vt:lpstr>Результаты претендентов на аттестат особого образца</vt:lpstr>
      <vt:lpstr>Вывод</vt:lpstr>
      <vt:lpstr>Рекомендации: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пробных экзаменов  (ЕГЭ, ОГЭ)  по истории и обществознанию  в весенний период 2023/2024 уч.г. </dc:title>
  <dc:creator>ПК-2</dc:creator>
  <cp:lastModifiedBy>user</cp:lastModifiedBy>
  <cp:revision>16</cp:revision>
  <dcterms:created xsi:type="dcterms:W3CDTF">2024-04-22T06:56:50Z</dcterms:created>
  <dcterms:modified xsi:type="dcterms:W3CDTF">2024-04-25T15:46:31Z</dcterms:modified>
</cp:coreProperties>
</file>