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745" r:id="rId3"/>
    <p:sldMasterId id="2147483747" r:id="rId4"/>
  </p:sldMasterIdLst>
  <p:notesMasterIdLst>
    <p:notesMasterId r:id="rId28"/>
  </p:notesMasterIdLst>
  <p:sldIdLst>
    <p:sldId id="270" r:id="rId5"/>
    <p:sldId id="306" r:id="rId6"/>
    <p:sldId id="307" r:id="rId7"/>
    <p:sldId id="310" r:id="rId8"/>
    <p:sldId id="311" r:id="rId9"/>
    <p:sldId id="314" r:id="rId10"/>
    <p:sldId id="313" r:id="rId11"/>
    <p:sldId id="315" r:id="rId12"/>
    <p:sldId id="316" r:id="rId13"/>
    <p:sldId id="318" r:id="rId14"/>
    <p:sldId id="319" r:id="rId15"/>
    <p:sldId id="317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298" r:id="rId24"/>
    <p:sldId id="328" r:id="rId25"/>
    <p:sldId id="296" r:id="rId26"/>
    <p:sldId id="305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8E3283"/>
    <a:srgbClr val="C12DAF"/>
    <a:srgbClr val="E5ED7B"/>
    <a:srgbClr val="EA1423"/>
    <a:srgbClr val="0068AE"/>
    <a:srgbClr val="E97FDA"/>
    <a:srgbClr val="F0EA00"/>
    <a:srgbClr val="ED2B3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588" autoAdjust="0"/>
  </p:normalViewPr>
  <p:slideViewPr>
    <p:cSldViewPr>
      <p:cViewPr>
        <p:scale>
          <a:sx n="70" d="100"/>
          <a:sy n="70" d="100"/>
        </p:scale>
        <p:origin x="-13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D2A27C6-BF22-48C3-9D16-7F8549AE7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DA8D-AC07-4AB5-B529-0D54ACF419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9DC9D-FA89-490C-8DFB-B50F0C40B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3E7A4-28EB-4BD8-BF79-4FF631B568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-9"/>
              <a:ext cx="816" cy="3984"/>
              <a:chOff x="4944" y="-9"/>
              <a:chExt cx="816" cy="398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-9"/>
                <a:ext cx="480" cy="1440"/>
                <a:chOff x="5280" y="-9"/>
                <a:chExt cx="480" cy="144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93" y="-10"/>
                  <a:ext cx="174" cy="176"/>
                  <a:chOff x="1747" y="323"/>
                  <a:chExt cx="1690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747" y="323"/>
                    <a:ext cx="1690" cy="2560"/>
                    <a:chOff x="1747" y="323"/>
                    <a:chExt cx="1690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203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747" y="381"/>
                      <a:ext cx="864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7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689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757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504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12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6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/>
            </a:p>
          </p:txBody>
        </p:sp>
      </p:grpSp>
      <p:sp>
        <p:nvSpPr>
          <p:cNvPr id="52281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2282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10DB5-30A4-48C4-95FB-BFC75BB967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5ADE1-94D6-4A58-B1B9-3D62510633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8F926-C723-4D20-B373-808304A0B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915C1-8AC7-4496-AAE5-6403932A6A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3A7EF-A400-4BFA-A799-574B3268A8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20E83-640C-45AF-B630-201541022D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30A63-D774-4921-BDB1-B0FA3775C3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834B4-31E0-42AD-BBFF-86BC2FA9C6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34068-34F2-446E-8F7D-16AFFE73E8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86187-0184-4230-8629-537FFE3041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7306D-4261-4E50-B444-296914CC59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06E1F-F1FA-4D06-A681-0885191FD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69698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9699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AD670-ADB6-479D-8C33-9DD367E263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32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4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5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6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7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8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9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0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1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2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3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4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5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6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7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8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33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2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3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34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43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4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5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6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7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8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0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35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73795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3796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6551F-CB2F-412D-80C1-BD86DD0157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CC0B5-21F5-463F-A97D-2A9A297481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A89AC-A336-452C-8BB4-2743DEFDD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22962-828A-4FC3-A83B-E9D4805FF1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7F4D5-7E8F-4DCC-999F-DAC758260E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3996C-0969-4DBB-9ED7-28FB8EA387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7C43D-5073-4509-87C7-DCEBADDDA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45ACD-3574-4A98-BF95-1619A6DC77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9D1152E-E598-4D8D-9065-87F2FFA612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</p:sldLayoutIdLst>
  <p:transition spd="slow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1203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51204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51205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grpSp>
          <p:nvGrpSpPr>
            <p:cNvPr id="2059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71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2092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2101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1210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201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51211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744" y="381"/>
                      <a:ext cx="865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51212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1213" name="Freeform 13"/>
                  <p:cNvSpPr>
                    <a:spLocks/>
                  </p:cNvSpPr>
                  <p:nvPr/>
                </p:nvSpPr>
                <p:spPr bwMode="auto">
                  <a:xfrm>
                    <a:off x="2687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1214" name="Freeform 14"/>
                  <p:cNvSpPr>
                    <a:spLocks/>
                  </p:cNvSpPr>
                  <p:nvPr/>
                </p:nvSpPr>
                <p:spPr bwMode="auto">
                  <a:xfrm>
                    <a:off x="2755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1215" name="Freeform 15"/>
                  <p:cNvSpPr>
                    <a:spLocks/>
                  </p:cNvSpPr>
                  <p:nvPr/>
                </p:nvSpPr>
                <p:spPr bwMode="auto">
                  <a:xfrm>
                    <a:off x="2503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1216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1217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2093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94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95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96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97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98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99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100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072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073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74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75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76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77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78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79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80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81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82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83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84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85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86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87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88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89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90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91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5124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247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248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24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25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25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25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253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25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51255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25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/>
            </a:p>
          </p:txBody>
        </p:sp>
      </p:grpSp>
      <p:sp>
        <p:nvSpPr>
          <p:cNvPr id="2051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2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59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60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61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A482DBF7-5FF4-4969-A32A-0FCB1A88EA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262" r:id="rId9"/>
    <p:sldLayoutId id="2147484263" r:id="rId10"/>
    <p:sldLayoutId id="2147484264" r:id="rId11"/>
  </p:sldLayoutIdLst>
  <p:transition spd="slow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75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8676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6" name="Rectangle 68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E00E987-F5FF-480B-A867-C887849D1E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76" r:id="rId1"/>
  </p:sldLayoutIdLst>
  <p:transition spd="slow">
    <p:zo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63529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7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2775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7" name="Rectangle 6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E03E0DE-C53C-4C57-987A-9F390A42D4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77" r:id="rId1"/>
  </p:sldLayoutIdLst>
  <p:transition spd="slow">
    <p:zo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7.png"/><Relationship Id="rId5" Type="http://schemas.openxmlformats.org/officeDocument/2006/relationships/hyperlink" Target="https://youtu.be/Lzbrdr9tepA" TargetMode="Externa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7.png"/><Relationship Id="rId5" Type="http://schemas.openxmlformats.org/officeDocument/2006/relationships/hyperlink" Target="https://youtu.be/ljLXB3JyTqg" TargetMode="Externa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7.png"/><Relationship Id="rId5" Type="http://schemas.openxmlformats.org/officeDocument/2006/relationships/hyperlink" Target="https://youtu.be/CC-a9231VXg" TargetMode="Externa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7.png"/><Relationship Id="rId5" Type="http://schemas.openxmlformats.org/officeDocument/2006/relationships/hyperlink" Target="https://youtu.be/6n0HIIa4pPg" TargetMode="Externa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23.png"/><Relationship Id="rId5" Type="http://schemas.openxmlformats.org/officeDocument/2006/relationships/hyperlink" Target="https://youtu.be/o9nREnR5ABQ" TargetMode="Externa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7.png"/><Relationship Id="rId5" Type="http://schemas.openxmlformats.org/officeDocument/2006/relationships/hyperlink" Target="https://youtu.be/w5n4dnJJP2A" TargetMode="Externa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5" Type="http://schemas.openxmlformats.org/officeDocument/2006/relationships/image" Target="../media/image7.png"/><Relationship Id="rId4" Type="http://schemas.openxmlformats.org/officeDocument/2006/relationships/image" Target="../media/image31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jpeg"/><Relationship Id="rId7" Type="http://schemas.openxmlformats.org/officeDocument/2006/relationships/hyperlink" Target="https://youtu.be/z0DZkZ3s0rs" TargetMode="Externa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jpeg"/><Relationship Id="rId7" Type="http://schemas.openxmlformats.org/officeDocument/2006/relationships/hyperlink" Target="https://youtu.be/c6d8t9slXTw" TargetMode="Externa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7.png"/><Relationship Id="rId5" Type="http://schemas.openxmlformats.org/officeDocument/2006/relationships/hyperlink" Target="https://youtu.be/933X9satnW0" TargetMode="Externa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198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Заголовок 1"/>
          <p:cNvSpPr>
            <a:spLocks/>
          </p:cNvSpPr>
          <p:nvPr/>
        </p:nvSpPr>
        <p:spPr bwMode="auto">
          <a:xfrm>
            <a:off x="142844" y="-214338"/>
            <a:ext cx="8786874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b="1" dirty="0" smtClean="0">
              <a:solidFill>
                <a:schemeClr val="tx2"/>
              </a:solidFill>
            </a:endParaRPr>
          </a:p>
          <a:p>
            <a:pPr algn="ctr"/>
            <a:endParaRPr lang="ru-RU" b="1" dirty="0" smtClean="0">
              <a:solidFill>
                <a:schemeClr val="tx2"/>
              </a:solidFill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  </a:t>
            </a:r>
          </a:p>
          <a:p>
            <a:pPr algn="ctr"/>
            <a:endParaRPr lang="ru-RU" b="1" dirty="0" smtClean="0">
              <a:solidFill>
                <a:schemeClr val="tx2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Муниципальное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бюджетное дошкольное образовательное учреждение «Детский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сад «Солнышко»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tx2"/>
              </a:solidFill>
            </a:endParaRPr>
          </a:p>
          <a:p>
            <a:pPr algn="ctr"/>
            <a:r>
              <a:rPr lang="ru-RU" b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41991" name="Заголовок 1"/>
          <p:cNvSpPr>
            <a:spLocks/>
          </p:cNvSpPr>
          <p:nvPr/>
        </p:nvSpPr>
        <p:spPr bwMode="auto">
          <a:xfrm>
            <a:off x="4500562" y="4868863"/>
            <a:ext cx="4392613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Изетова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Зарема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Энверовна</a:t>
            </a:r>
            <a:r>
              <a:rPr lang="ru-RU" sz="1600" b="1" i="1" dirty="0">
                <a:solidFill>
                  <a:srgbClr val="660033"/>
                </a:solidFill>
              </a:rPr>
              <a:t/>
            </a:r>
            <a:br>
              <a:rPr lang="ru-RU" sz="1600" b="1" i="1" dirty="0">
                <a:solidFill>
                  <a:srgbClr val="660033"/>
                </a:solidFill>
              </a:rPr>
            </a:br>
            <a:endParaRPr lang="ru-RU" sz="1600" b="1" i="1" dirty="0">
              <a:solidFill>
                <a:srgbClr val="660033"/>
              </a:solidFill>
            </a:endParaRPr>
          </a:p>
        </p:txBody>
      </p:sp>
      <p:sp>
        <p:nvSpPr>
          <p:cNvPr id="41992" name="Заголовок 1"/>
          <p:cNvSpPr>
            <a:spLocks/>
          </p:cNvSpPr>
          <p:nvPr/>
        </p:nvSpPr>
        <p:spPr bwMode="auto">
          <a:xfrm>
            <a:off x="2771775" y="6092825"/>
            <a:ext cx="35290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i="1">
                <a:solidFill>
                  <a:srgbClr val="660033"/>
                </a:solidFill>
              </a:rPr>
              <a:t> 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2339752" y="1484784"/>
            <a:ext cx="76327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17088" dir="19163922" algn="ctr" rotWithShape="0">
              <a:srgbClr val="B2B2B2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>
                <a:solidFill>
                  <a:srgbClr val="C12DAF"/>
                </a:solidFill>
              </a:rPr>
              <a:t> </a:t>
            </a:r>
            <a:endParaRPr lang="ru-RU" sz="2400" b="1" dirty="0" smtClean="0">
              <a:solidFill>
                <a:srgbClr val="C12DAF"/>
              </a:solidFill>
            </a:endParaRPr>
          </a:p>
          <a:p>
            <a:pPr marL="342900" indent="-342900" algn="ctr">
              <a:defRPr/>
            </a:pPr>
            <a:endParaRPr lang="ru-RU" sz="2400" b="1" i="1" dirty="0" smtClean="0">
              <a:solidFill>
                <a:srgbClr val="C12DAF"/>
              </a:solidFill>
              <a:cs typeface="Aharoni" pitchFamily="2" charset="-79"/>
            </a:endParaRPr>
          </a:p>
          <a:p>
            <a:pPr marL="342900" indent="-342900" algn="ctr">
              <a:defRPr/>
            </a:pPr>
            <a:r>
              <a:rPr lang="ru-RU" sz="3200" b="1" i="1" dirty="0">
                <a:solidFill>
                  <a:srgbClr val="C12DA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200" b="1" i="1" dirty="0">
                <a:solidFill>
                  <a:srgbClr val="C12DA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200" b="1" i="1" dirty="0">
              <a:solidFill>
                <a:srgbClr val="C12DA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2122262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9200" algn="l"/>
              </a:tabLs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Формирование музыкально-сенсорных способностей детей дошкольного возраста по средствам музыкально-дидактических игр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785786" y="1214422"/>
            <a:ext cx="1030912" cy="1030912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707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63688" y="548681"/>
            <a:ext cx="54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Оркестр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«Танцевальное настроение» </a:t>
            </a:r>
          </a:p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средняяя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группа « Звёздочки»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admin\Downloads\2022-04-14_11-37-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2214554"/>
            <a:ext cx="6434064" cy="319087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928926" y="5643578"/>
            <a:ext cx="4583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hlinkClick r:id="rId5"/>
              </a:rPr>
              <a:t>https://youtu.be/Lzbrdr9tepA</a:t>
            </a:r>
            <a:endParaRPr lang="ru-RU" dirty="0"/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846394" y="1071546"/>
            <a:ext cx="729721" cy="729721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63688" y="548681"/>
            <a:ext cx="540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Звучащие жесты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Ритмическая игра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Мышычыкъ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 ( « Котёнок»)</a:t>
            </a:r>
          </a:p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билингвальная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группа 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admin\Downloads\2022-04-14_12-07-3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2428868"/>
            <a:ext cx="6858008" cy="339795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57488" y="6000768"/>
            <a:ext cx="3121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hlinkClick r:id="rId5"/>
              </a:rPr>
              <a:t>https://youtu.be/ljLXB3JyTqg</a:t>
            </a:r>
            <a:endParaRPr lang="ru-RU" dirty="0"/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89270" y="1214422"/>
            <a:ext cx="802869" cy="802869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27584" y="548680"/>
            <a:ext cx="698477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Развитие музыкального слуха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Музыкальный слух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это способность человека полноценно воспринимать музыку, различать её оттенки , изменение тембра, ритма ,мелодии.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90336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Музыкальный слух включает в себя несколько видов: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мелодический или ладовое чувство,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звуковысотный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полифонический, гармонический. внутренний слух,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тембро-динамический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28662" y="928670"/>
            <a:ext cx="885186" cy="885186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63688" y="548681"/>
            <a:ext cx="5400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Интерактивная музыкально-дидактическая игра на развитие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звуковысотного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слуха</a:t>
            </a:r>
            <a:r>
              <a:rPr lang="ru-RU" sz="2000" dirty="0" smtClean="0"/>
              <a:t>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 Три кота»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подготовительная группа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Семицветики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») </a:t>
            </a:r>
          </a:p>
        </p:txBody>
      </p:sp>
      <p:pic>
        <p:nvPicPr>
          <p:cNvPr id="9218" name="Picture 2" descr="C:\Users\admin\Downloads\2022-04-14_12-09-5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2214554"/>
            <a:ext cx="7000924" cy="344045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00364" y="5857892"/>
            <a:ext cx="3313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hlinkClick r:id="rId5"/>
              </a:rPr>
              <a:t>https://youtu.be/CC-a9231VXg</a:t>
            </a:r>
            <a:endParaRPr lang="ru-RU" dirty="0"/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1000100" y="1199651"/>
            <a:ext cx="800589" cy="800589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146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63688" y="548681"/>
            <a:ext cx="54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Музыкально-дидактическая игра «Ловкие ручки»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2- младшая группа « Лучики»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admin\Downloads\2022-04-14_12-06-2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2071678"/>
            <a:ext cx="6143668" cy="352505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71802" y="5786454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hlinkClick r:id="rId5"/>
              </a:rPr>
              <a:t>https://youtu.be/6n0HIIa4pPg</a:t>
            </a:r>
            <a:endParaRPr lang="ru-RU" dirty="0"/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1071538" y="1000108"/>
            <a:ext cx="741170" cy="741170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85918" y="500043"/>
            <a:ext cx="557216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Музыкально-дидактическая игра на развитие тембрового слуха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Юнус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орманда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кезди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Юнус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гуляет по лесу)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admin\Downloads\2022-04-14_12-08-2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2143116"/>
            <a:ext cx="7277110" cy="356744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786050" y="5929330"/>
            <a:ext cx="3441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hlinkClick r:id="rId5"/>
              </a:rPr>
              <a:t>https://youtu.be/o9nREnR5ABQ</a:t>
            </a:r>
            <a:endParaRPr lang="ru-RU" dirty="0"/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1214414" y="1223542"/>
            <a:ext cx="649733" cy="649733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63688" y="548681"/>
            <a:ext cx="54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836713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Игры на развитие музыкальной     памяти.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1988840"/>
            <a:ext cx="68407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Музыкальная память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–это способность узнавать и воспроизводить музыкальный материал.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Музыкальное узнавание необходимо для осмысленного восприятия музыки.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14934" y="980728"/>
            <a:ext cx="805198" cy="805198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63688" y="548681"/>
            <a:ext cx="54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836713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Игры на развитие музыкальной     памяти.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C:\Users\Zver\Desktop\img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844824"/>
            <a:ext cx="3474132" cy="4632176"/>
          </a:xfrm>
          <a:prstGeom prst="rect">
            <a:avLst/>
          </a:prstGeom>
          <a:noFill/>
        </p:spPr>
      </p:pic>
      <p:pic>
        <p:nvPicPr>
          <p:cNvPr id="47107" name="Picture 3" descr="C:\Users\Zver\Desktop\img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1844824"/>
            <a:ext cx="3705876" cy="4581128"/>
          </a:xfrm>
          <a:prstGeom prst="rect">
            <a:avLst/>
          </a:prstGeom>
          <a:noFill/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28662" y="884022"/>
            <a:ext cx="857256" cy="857256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63688" y="548681"/>
            <a:ext cx="54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 descr="C:\Users\Zver\Desktop\img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030826"/>
            <a:ext cx="7276577" cy="50624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63688" y="548681"/>
            <a:ext cx="54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C:\Users\Zver\Desktop\img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548680"/>
            <a:ext cx="7320136" cy="54543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043608" y="764704"/>
            <a:ext cx="70567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-Игра является ведущим видом деятельности детей дошкольного возраста.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-С помощью игры дети познают окружающий мир.</a:t>
            </a:r>
          </a:p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игре максимально раскрываются индивидуальные возможности , наклонности ребёнка. </a:t>
            </a:r>
          </a:p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Происходит развитие способностей малыша.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1428728" y="214290"/>
            <a:ext cx="808618" cy="808618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Прямоугольник 4"/>
          <p:cNvSpPr>
            <a:spLocks noChangeArrowheads="1"/>
          </p:cNvSpPr>
          <p:nvPr/>
        </p:nvSpPr>
        <p:spPr bwMode="auto">
          <a:xfrm>
            <a:off x="857224" y="476673"/>
            <a:ext cx="7715276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Интерактивная музыкально-дидактическая игра «Народные инструменты»</a:t>
            </a:r>
          </a:p>
          <a:p>
            <a:pPr algn="ctr" eaLnBrk="0" hangingPunct="0">
              <a:lnSpc>
                <a:spcPct val="150000"/>
              </a:lnSpc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                                                                      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dmin\Downloads\2022-04-14_11-56-48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2000240"/>
            <a:ext cx="7472386" cy="366881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71802" y="5857892"/>
            <a:ext cx="330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hlinkClick r:id="rId5"/>
              </a:rPr>
              <a:t>https://youtu.be/w5n4dnJJP2A</a:t>
            </a:r>
            <a:endParaRPr lang="ru-RU" dirty="0"/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1000100" y="1000108"/>
            <a:ext cx="884616" cy="884616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Прямоугольник 4"/>
          <p:cNvSpPr>
            <a:spLocks noChangeArrowheads="1"/>
          </p:cNvSpPr>
          <p:nvPr/>
        </p:nvSpPr>
        <p:spPr bwMode="auto">
          <a:xfrm>
            <a:off x="642938" y="1000125"/>
            <a:ext cx="792956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«Игра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развивает индивидуальность;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lnSpc>
                <a:spcPct val="150000"/>
              </a:lnSpc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       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играя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, ребёнок учится воспроизводить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lnSpc>
                <a:spcPct val="150000"/>
              </a:lnSpc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     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свои впечатления и идеи, поэтому игра-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lnSpc>
                <a:spcPct val="150000"/>
              </a:lnSpc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         могущественное орудие для укрепления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lnSpc>
                <a:spcPct val="150000"/>
              </a:lnSpc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        способности мыслить и для развития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lnSpc>
                <a:spcPct val="150000"/>
              </a:lnSpc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                                                                        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сознания»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                                                                                                      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Э.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Жак -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Далькроз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 descr="clip_image0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79094">
            <a:off x="803488" y="5273046"/>
            <a:ext cx="508000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clip_image0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79094">
            <a:off x="844716" y="5284446"/>
            <a:ext cx="508000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85802" y="764704"/>
            <a:ext cx="878346" cy="878346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632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Прямоугольник 9"/>
          <p:cNvSpPr>
            <a:spLocks noChangeArrowheads="1"/>
          </p:cNvSpPr>
          <p:nvPr/>
        </p:nvSpPr>
        <p:spPr bwMode="auto">
          <a:xfrm>
            <a:off x="1214438" y="1714500"/>
            <a:ext cx="657227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Ценность музыкально-дидактических </a:t>
            </a:r>
            <a:r>
              <a:rPr lang="ru-RU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игр состоит в том, что они воздействуют на ребенка комплексно, вызывают зрительную, слуховую и двигательную активность, тем самым расширяя музыкальное восприятие в целом.</a:t>
            </a:r>
          </a:p>
        </p:txBody>
      </p:sp>
      <p:pic>
        <p:nvPicPr>
          <p:cNvPr id="6" name="Picture 5" descr="clip_image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79094">
            <a:off x="700701" y="5212437"/>
            <a:ext cx="508000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clip_image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79094">
            <a:off x="700702" y="5212438"/>
            <a:ext cx="508000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734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57224" y="2643182"/>
            <a:ext cx="7643866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2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5536" y="692696"/>
            <a:ext cx="806489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Дидактическая игра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- вид деятельности, смысл и цель которой дать детям определённые знания и навыки. Дидактические игры- это  игры, предназначенные  для обучения.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2551836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Музыкально-дидактические игры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сравнению с другими имеют одну характерную особенность: цель  музыкально-дидактических игр - учить детей, тренировать и развивать их музыкальные способности.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3" descr="C:\Users\Zver\Desktop\db000d55e7d2f37d2fb38410b3ee15fb-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5157192"/>
            <a:ext cx="2160240" cy="160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 descr="C:\Users\Zver\Desktop\i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5157192"/>
            <a:ext cx="2129057" cy="1512168"/>
          </a:xfrm>
          <a:prstGeom prst="rect">
            <a:avLst/>
          </a:prstGeom>
          <a:noFill/>
        </p:spPr>
      </p:pic>
      <p:pic>
        <p:nvPicPr>
          <p:cNvPr id="17" name="Picture 5" descr="C:\Users\Zver\Desktop\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5157192"/>
            <a:ext cx="1905000" cy="1504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1547664" y="260648"/>
            <a:ext cx="666882" cy="666882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907704" y="692696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Классификация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музыкально-дидактических игр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988840"/>
            <a:ext cx="61677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-Использованию наглядных пособий.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420888"/>
            <a:ext cx="646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-Игры ориентированные на восприятие музыки.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996952"/>
            <a:ext cx="639045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 по слушанию музыки </a:t>
            </a:r>
          </a:p>
          <a:p>
            <a:endParaRPr lang="ru-RU" dirty="0" smtClean="0"/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 на развитие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певческих навыков</a:t>
            </a:r>
          </a:p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звуковысотный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слух, тембровый слух)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 с движениями (на развитие музыкально-ритмических движений)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 с музыкальными инструментами.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1043608" y="928670"/>
            <a:ext cx="728581" cy="728581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634636"/>
            <a:ext cx="9144000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ладового чувства.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Ладовое чувство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-это способность ощущать эмоциональную выразительность произведения, оно проявляется в узнавании мелодии, а так же в реакции на интонации звука.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828836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Самым простым способом развивать у детей    ладовое чувство считается прослушивание мелодий разнообразных стилей и направлений.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C:\Users\Zver\Desktop\slide_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3" y="3717033"/>
            <a:ext cx="4476796" cy="2520280"/>
          </a:xfrm>
          <a:prstGeom prst="rect">
            <a:avLst/>
          </a:prstGeom>
          <a:noFill/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1547664" y="764704"/>
            <a:ext cx="666882" cy="666882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3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27585" y="404664"/>
            <a:ext cx="777686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Музыкально-дидактическая игра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 Солнышко и дождик»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I-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младшая группа « Кроха»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Picture 2" descr="C:\Users\Zver\Desktop\010-20211109_12562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124744"/>
            <a:ext cx="2151177" cy="2047255"/>
          </a:xfrm>
          <a:prstGeom prst="rect">
            <a:avLst/>
          </a:prstGeom>
          <a:noFill/>
        </p:spPr>
      </p:pic>
      <p:pic>
        <p:nvPicPr>
          <p:cNvPr id="40962" name="Picture 2" descr="C:\Users\Zver\Desktop\7d3eb81b136a8e4cb61b3c54a169251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340768"/>
            <a:ext cx="3121025" cy="2557463"/>
          </a:xfrm>
          <a:prstGeom prst="rect">
            <a:avLst/>
          </a:prstGeom>
          <a:noFill/>
        </p:spPr>
      </p:pic>
      <p:pic>
        <p:nvPicPr>
          <p:cNvPr id="4099" name="Picture 3" descr="C:\Users\admin\Downloads\2022-04-14_11-58-0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57356" y="2643182"/>
            <a:ext cx="5882669" cy="289800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214678" y="5929330"/>
            <a:ext cx="3198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hlinkClick r:id="rId7"/>
              </a:rPr>
              <a:t>https://youtu.be/z0DZkZ3s0rs</a:t>
            </a:r>
            <a:endParaRPr lang="ru-RU" dirty="0"/>
          </a:p>
        </p:txBody>
      </p:sp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1285852" y="357166"/>
            <a:ext cx="768669" cy="768669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Zver\Desktop\010-20211109_12562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692696"/>
            <a:ext cx="2151177" cy="2047255"/>
          </a:xfrm>
          <a:prstGeom prst="rect">
            <a:avLst/>
          </a:prstGeom>
          <a:noFill/>
        </p:spPr>
      </p:pic>
      <p:pic>
        <p:nvPicPr>
          <p:cNvPr id="6" name="Picture 3" descr="C:\Users\Zver\Desktop\unnam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260648"/>
            <a:ext cx="3073524" cy="307352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86000" y="260648"/>
            <a:ext cx="52383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Музыкально-дидактическая игра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« Солнышко и тучка»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младшая группа « Лучики»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122" name="Picture 2" descr="C:\Users\admin\Downloads\2022-04-14_12-00-2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2786058"/>
            <a:ext cx="6615119" cy="329935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286116" y="6215082"/>
            <a:ext cx="3134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hlinkClick r:id="rId7"/>
              </a:rPr>
              <a:t>https://youtu.be/c6d8t9slXTw</a:t>
            </a:r>
            <a:endParaRPr lang="ru-RU" dirty="0"/>
          </a:p>
        </p:txBody>
      </p:sp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3500430" y="1714488"/>
            <a:ext cx="938954" cy="938954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03648" y="620688"/>
            <a:ext cx="590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Игры на развитие чувства ритма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1412776"/>
            <a:ext cx="73448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Ритм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 один из центральных, основополагающих элементов музыки, поэтому для воспроизведения ритма применяют все виды музыкальной деятельности: слушание музыки, пение, музыкально – ритмические движения, музыкальные игры, элементарное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музицирование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15616" y="3645024"/>
            <a:ext cx="6678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Метроритмическое чувство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основа музыкального развития детей.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7624" y="4365104"/>
            <a:ext cx="72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является незаменимым средством для развития метроритмического чувства.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571472" y="785794"/>
            <a:ext cx="859487" cy="859487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4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63688" y="548681"/>
            <a:ext cx="54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Музыкально-дидактическая игра «Ножки-ладошки» </a:t>
            </a:r>
          </a:p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средняяя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группа « Звёздочки»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ownloads\2022-04-14_11-48-2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2285992"/>
            <a:ext cx="6765285" cy="335758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57422" y="5715016"/>
            <a:ext cx="491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hlinkClick r:id="rId5"/>
              </a:rPr>
              <a:t>https://youtu.be/933X9satnW0</a:t>
            </a:r>
            <a:endParaRPr lang="en-US" dirty="0" smtClean="0"/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17832" y="1142984"/>
            <a:ext cx="586275" cy="586275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Круги">
  <a:themeElements>
    <a:clrScheme name="Круги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2_Круги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Сетка с тенью">
  <a:themeElements>
    <a:clrScheme name="Сетка с тенью 4">
      <a:dk1>
        <a:srgbClr val="6B6B99"/>
      </a:dk1>
      <a:lt1>
        <a:srgbClr val="EAEAEA"/>
      </a:lt1>
      <a:dk2>
        <a:srgbClr val="666699"/>
      </a:dk2>
      <a:lt2>
        <a:srgbClr val="CCECFF"/>
      </a:lt2>
      <a:accent1>
        <a:srgbClr val="00CC66"/>
      </a:accent1>
      <a:accent2>
        <a:srgbClr val="54547A"/>
      </a:accent2>
      <a:accent3>
        <a:srgbClr val="B8B8CA"/>
      </a:accent3>
      <a:accent4>
        <a:srgbClr val="C8C8C8"/>
      </a:accent4>
      <a:accent5>
        <a:srgbClr val="AAE2B8"/>
      </a:accent5>
      <a:accent6>
        <a:srgbClr val="4B4B6E"/>
      </a:accent6>
      <a:hlink>
        <a:srgbClr val="65B2FF"/>
      </a:hlink>
      <a:folHlink>
        <a:srgbClr val="9900FF"/>
      </a:folHlink>
    </a:clrScheme>
    <a:fontScheme name="2_Сетка с тенью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ка с тенью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1704</TotalTime>
  <Words>476</Words>
  <Application>Microsoft Office PowerPoint</Application>
  <PresentationFormat>Экран (4:3)</PresentationFormat>
  <Paragraphs>114</Paragraphs>
  <Slides>23</Slides>
  <Notes>0</Notes>
  <HiddenSlides>0</HiddenSlides>
  <MMClips>19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Оформление по умолчанию</vt:lpstr>
      <vt:lpstr>Кимоно</vt:lpstr>
      <vt:lpstr>2_Круги</vt:lpstr>
      <vt:lpstr>2_Сетка с тенью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Home Sweet 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admin</cp:lastModifiedBy>
  <cp:revision>103</cp:revision>
  <dcterms:created xsi:type="dcterms:W3CDTF">2013-01-17T20:10:10Z</dcterms:created>
  <dcterms:modified xsi:type="dcterms:W3CDTF">2022-04-15T05:40:42Z</dcterms:modified>
</cp:coreProperties>
</file>