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21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90197F24-6185-4AFA-AB14-8BCBCDA2F3DA}" type="datetimeFigureOut">
              <a:rPr lang="ru-RU" smtClean="0"/>
              <a:t>31.01.2021</a:t>
            </a:fld>
            <a:endParaRPr lang="ru-RU"/>
          </a:p>
        </p:txBody>
      </p:sp>
      <p:sp>
        <p:nvSpPr>
          <p:cNvPr id="5" name="Footer Placeholder 4"/>
          <p:cNvSpPr>
            <a:spLocks noGrp="1"/>
          </p:cNvSpPr>
          <p:nvPr>
            <p:ph type="ftr" sz="quarter" idx="11"/>
          </p:nvPr>
        </p:nvSpPr>
        <p:spPr>
          <a:xfrm>
            <a:off x="1876424" y="5410201"/>
            <a:ext cx="5124886" cy="365125"/>
          </a:xfrm>
        </p:spPr>
        <p:txBody>
          <a:bodyPr/>
          <a:lstStyle/>
          <a:p>
            <a:endParaRPr lang="ru-RU"/>
          </a:p>
        </p:txBody>
      </p:sp>
      <p:sp>
        <p:nvSpPr>
          <p:cNvPr id="6" name="Slide Number Placeholder 5"/>
          <p:cNvSpPr>
            <a:spLocks noGrp="1"/>
          </p:cNvSpPr>
          <p:nvPr>
            <p:ph type="sldNum" sz="quarter" idx="12"/>
          </p:nvPr>
        </p:nvSpPr>
        <p:spPr>
          <a:xfrm>
            <a:off x="9896911" y="5410199"/>
            <a:ext cx="771089" cy="365125"/>
          </a:xfrm>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813407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smtClean="0"/>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197F24-6185-4AFA-AB14-8BCBCDA2F3DA}" type="datetimeFigureOut">
              <a:rPr lang="ru-RU" smtClean="0"/>
              <a:t>31.01.2021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387405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197F24-6185-4AFA-AB14-8BCBCDA2F3DA}" type="datetimeFigureOut">
              <a:rPr lang="ru-RU" smtClean="0"/>
              <a:t>31.01.2021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071539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197F24-6185-4AFA-AB14-8BCBCDA2F3DA}" type="datetimeFigureOut">
              <a:rPr lang="ru-RU" smtClean="0"/>
              <a:t>31.01.2021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50D812-89CC-4B1D-A2CF-09AC18905AF5}" type="slidenum">
              <a:rPr lang="ru-RU" smtClean="0"/>
              <a:t>‹#›</a:t>
            </a:fld>
            <a:endParaRPr lang="ru-RU"/>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8251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197F24-6185-4AFA-AB14-8BCBCDA2F3DA}" type="datetimeFigureOut">
              <a:rPr lang="ru-RU" smtClean="0"/>
              <a:t>31.01.2021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4124436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90197F24-6185-4AFA-AB14-8BCBCDA2F3DA}" type="datetimeFigureOut">
              <a:rPr lang="ru-RU" smtClean="0"/>
              <a:t>31.01.2021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077179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90197F24-6185-4AFA-AB14-8BCBCDA2F3DA}" type="datetimeFigureOut">
              <a:rPr lang="ru-RU" smtClean="0"/>
              <a:t>31.01.2021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4094650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0197F24-6185-4AFA-AB14-8BCBCDA2F3DA}" type="datetimeFigureOut">
              <a:rPr lang="ru-RU" smtClean="0"/>
              <a:t>31.01.2021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2112694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0197F24-6185-4AFA-AB14-8BCBCDA2F3DA}" type="datetimeFigureOut">
              <a:rPr lang="ru-RU" smtClean="0"/>
              <a:t>31.01.2021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2702123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0197F24-6185-4AFA-AB14-8BCBCDA2F3DA}" type="datetimeFigureOut">
              <a:rPr lang="ru-RU" smtClean="0"/>
              <a:t>31.01.2021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46897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0197F24-6185-4AFA-AB14-8BCBCDA2F3DA}" type="datetimeFigureOut">
              <a:rPr lang="ru-RU" smtClean="0"/>
              <a:t>31.01.2021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60805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0197F24-6185-4AFA-AB14-8BCBCDA2F3DA}" type="datetimeFigureOut">
              <a:rPr lang="ru-RU" smtClean="0"/>
              <a:t>31.01.2021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739144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0197F24-6185-4AFA-AB14-8BCBCDA2F3DA}" type="datetimeFigureOut">
              <a:rPr lang="ru-RU" smtClean="0"/>
              <a:t>31.01.2021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545969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0197F24-6185-4AFA-AB14-8BCBCDA2F3DA}" type="datetimeFigureOut">
              <a:rPr lang="ru-RU" smtClean="0"/>
              <a:t>31.01.2021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2112647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97F24-6185-4AFA-AB14-8BCBCDA2F3DA}" type="datetimeFigureOut">
              <a:rPr lang="ru-RU" smtClean="0"/>
              <a:t>31.01.2021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43181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197F24-6185-4AFA-AB14-8BCBCDA2F3DA}" type="datetimeFigureOut">
              <a:rPr lang="ru-RU" smtClean="0"/>
              <a:t>31.01.2021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1328203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0197F24-6185-4AFA-AB14-8BCBCDA2F3DA}" type="datetimeFigureOut">
              <a:rPr lang="ru-RU" smtClean="0"/>
              <a:t>31.01.2021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750D812-89CC-4B1D-A2CF-09AC18905AF5}" type="slidenum">
              <a:rPr lang="ru-RU" smtClean="0"/>
              <a:t>‹#›</a:t>
            </a:fld>
            <a:endParaRPr lang="ru-RU"/>
          </a:p>
        </p:txBody>
      </p:sp>
    </p:spTree>
    <p:extLst>
      <p:ext uri="{BB962C8B-B14F-4D97-AF65-F5344CB8AC3E}">
        <p14:creationId xmlns:p14="http://schemas.microsoft.com/office/powerpoint/2010/main" val="2478952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0197F24-6185-4AFA-AB14-8BCBCDA2F3DA}" type="datetimeFigureOut">
              <a:rPr lang="ru-RU" smtClean="0"/>
              <a:t>31.01.2021</a:t>
            </a:fld>
            <a:endParaRPr lang="ru-RU"/>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750D812-89CC-4B1D-A2CF-09AC18905AF5}" type="slidenum">
              <a:rPr lang="ru-RU" smtClean="0"/>
              <a:t>‹#›</a:t>
            </a:fld>
            <a:endParaRPr lang="ru-RU"/>
          </a:p>
        </p:txBody>
      </p:sp>
    </p:spTree>
    <p:extLst>
      <p:ext uri="{BB962C8B-B14F-4D97-AF65-F5344CB8AC3E}">
        <p14:creationId xmlns:p14="http://schemas.microsoft.com/office/powerpoint/2010/main" val="15572515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4400" cap="none" dirty="0" smtClean="0">
                <a:latin typeface="Times New Roman" panose="02020603050405020304" pitchFamily="18" charset="0"/>
                <a:cs typeface="Times New Roman" panose="02020603050405020304" pitchFamily="18" charset="0"/>
              </a:rPr>
              <a:t>Анализ использования новейших технологий в обучении иностранному языку</a:t>
            </a:r>
            <a:endParaRPr lang="ru-RU" sz="4400" cap="none"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fontScale="92500" lnSpcReduction="20000"/>
          </a:bodyPr>
          <a:lstStyle/>
          <a:p>
            <a:pPr algn="r"/>
            <a:r>
              <a:rPr lang="ru-RU" cap="none" dirty="0" smtClean="0">
                <a:latin typeface="Times New Roman" panose="02020603050405020304" pitchFamily="18" charset="0"/>
                <a:cs typeface="Times New Roman" panose="02020603050405020304" pitchFamily="18" charset="0"/>
              </a:rPr>
              <a:t>Выполнила</a:t>
            </a:r>
            <a:r>
              <a:rPr lang="ru-RU" dirty="0" smtClean="0">
                <a:latin typeface="Times New Roman" panose="02020603050405020304" pitchFamily="18" charset="0"/>
                <a:cs typeface="Times New Roman" panose="02020603050405020304" pitchFamily="18" charset="0"/>
              </a:rPr>
              <a:t>: </a:t>
            </a:r>
          </a:p>
          <a:p>
            <a:pPr algn="r"/>
            <a:r>
              <a:rPr lang="ru-RU" cap="none" dirty="0" smtClean="0">
                <a:latin typeface="Times New Roman" panose="02020603050405020304" pitchFamily="18" charset="0"/>
                <a:cs typeface="Times New Roman" panose="02020603050405020304" pitchFamily="18" charset="0"/>
              </a:rPr>
              <a:t>Учитель английского языка высшей категории</a:t>
            </a:r>
          </a:p>
          <a:p>
            <a:pPr algn="r"/>
            <a:r>
              <a:rPr lang="ru-RU" cap="none" dirty="0" smtClean="0">
                <a:latin typeface="Times New Roman" panose="02020603050405020304" pitchFamily="18" charset="0"/>
                <a:cs typeface="Times New Roman" panose="02020603050405020304" pitchFamily="18" charset="0"/>
              </a:rPr>
              <a:t> </a:t>
            </a:r>
            <a:r>
              <a:rPr lang="ru-RU" cap="none" dirty="0" err="1">
                <a:latin typeface="Times New Roman" panose="02020603050405020304" pitchFamily="18" charset="0"/>
                <a:cs typeface="Times New Roman" panose="02020603050405020304" pitchFamily="18" charset="0"/>
              </a:rPr>
              <a:t>М</a:t>
            </a:r>
            <a:r>
              <a:rPr lang="ru-RU" cap="none" dirty="0" err="1" smtClean="0">
                <a:latin typeface="Times New Roman" panose="02020603050405020304" pitchFamily="18" charset="0"/>
                <a:cs typeface="Times New Roman" panose="02020603050405020304" pitchFamily="18" charset="0"/>
              </a:rPr>
              <a:t>олодежненской</a:t>
            </a:r>
            <a:r>
              <a:rPr lang="ru-RU" cap="none" dirty="0" smtClean="0">
                <a:latin typeface="Times New Roman" panose="02020603050405020304" pitchFamily="18" charset="0"/>
                <a:cs typeface="Times New Roman" panose="02020603050405020304" pitchFamily="18" charset="0"/>
              </a:rPr>
              <a:t> школы № 2 </a:t>
            </a:r>
          </a:p>
          <a:p>
            <a:pPr algn="r"/>
            <a:r>
              <a:rPr lang="ru-RU" cap="none" dirty="0" err="1" smtClean="0">
                <a:latin typeface="Times New Roman" panose="02020603050405020304" pitchFamily="18" charset="0"/>
                <a:cs typeface="Times New Roman" panose="02020603050405020304" pitchFamily="18" charset="0"/>
              </a:rPr>
              <a:t>Абдулганиева</a:t>
            </a:r>
            <a:r>
              <a:rPr lang="ru-RU" cap="none" dirty="0" smtClean="0">
                <a:latin typeface="Times New Roman" panose="02020603050405020304" pitchFamily="18" charset="0"/>
                <a:cs typeface="Times New Roman" panose="02020603050405020304" pitchFamily="18" charset="0"/>
              </a:rPr>
              <a:t> Сусанна </a:t>
            </a:r>
            <a:r>
              <a:rPr lang="ru-RU" cap="none" dirty="0" err="1" smtClean="0">
                <a:latin typeface="Times New Roman" panose="02020603050405020304" pitchFamily="18" charset="0"/>
                <a:cs typeface="Times New Roman" panose="02020603050405020304" pitchFamily="18" charset="0"/>
              </a:rPr>
              <a:t>Фикретовна</a:t>
            </a:r>
            <a:endParaRPr lang="ru-RU" cap="none" dirty="0" smtClean="0">
              <a:latin typeface="Times New Roman" panose="02020603050405020304" pitchFamily="18" charset="0"/>
              <a:cs typeface="Times New Roman" panose="02020603050405020304" pitchFamily="18" charset="0"/>
            </a:endParaRPr>
          </a:p>
          <a:p>
            <a:pPr algn="r"/>
            <a:endParaRPr lang="ru-RU"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757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255493"/>
            <a:ext cx="9905998" cy="793377"/>
          </a:xfrm>
        </p:spPr>
        <p:txBody>
          <a:bodyPr>
            <a:normAutofit fontScale="90000"/>
          </a:bodyPr>
          <a:lstStyle/>
          <a:p>
            <a:pPr algn="ctr"/>
            <a:r>
              <a:rPr lang="ru-RU" sz="2700" b="1" cap="none" dirty="0" smtClean="0">
                <a:solidFill>
                  <a:srgbClr val="000000"/>
                </a:solidFill>
                <a:latin typeface="Times New Roman" panose="02020603050405020304" pitchFamily="18" charset="0"/>
                <a:cs typeface="Times New Roman" panose="02020603050405020304" pitchFamily="18" charset="0"/>
              </a:rPr>
              <a:t>Сайты британского совета</a:t>
            </a:r>
            <a:r>
              <a:rPr lang="ru-RU" sz="2700" cap="none" dirty="0" smtClean="0">
                <a:latin typeface="Times New Roman" panose="02020603050405020304" pitchFamily="18" charset="0"/>
                <a:cs typeface="Times New Roman" panose="02020603050405020304" pitchFamily="18" charset="0"/>
              </a:rPr>
              <a:t> </a:t>
            </a:r>
            <a:r>
              <a:rPr lang="ru-RU" dirty="0"/>
              <a:t/>
            </a:r>
            <a:br>
              <a:rPr lang="ru-RU" dirty="0"/>
            </a:br>
            <a:endParaRPr lang="ru-RU" dirty="0"/>
          </a:p>
        </p:txBody>
      </p:sp>
      <p:sp>
        <p:nvSpPr>
          <p:cNvPr id="3" name="Объект 2"/>
          <p:cNvSpPr>
            <a:spLocks noGrp="1"/>
          </p:cNvSpPr>
          <p:nvPr>
            <p:ph idx="1"/>
          </p:nvPr>
        </p:nvSpPr>
        <p:spPr>
          <a:xfrm>
            <a:off x="1141412" y="1048870"/>
            <a:ext cx="9905999" cy="5809130"/>
          </a:xfrm>
        </p:spPr>
        <p:txBody>
          <a:bodyPr>
            <a:normAutofit/>
          </a:bodyPr>
          <a:lstStyle/>
          <a:p>
            <a:r>
              <a:rPr lang="ru-RU" sz="2000" dirty="0" err="1">
                <a:latin typeface="Times New Roman" panose="02020603050405020304" pitchFamily="18" charset="0"/>
                <a:cs typeface="Times New Roman" panose="02020603050405020304" pitchFamily="18" charset="0"/>
              </a:rPr>
              <a:t>LearnEnglish</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Kids</a:t>
            </a:r>
            <a:r>
              <a:rPr lang="ru-RU" sz="2000" dirty="0">
                <a:latin typeface="Times New Roman" panose="02020603050405020304" pitchFamily="18" charset="0"/>
                <a:cs typeface="Times New Roman" panose="02020603050405020304" pitchFamily="18" charset="0"/>
              </a:rPr>
              <a:t> — бесплатный веселый образовательный сайт </a:t>
            </a:r>
            <a:r>
              <a:rPr lang="ru-RU" sz="2000" dirty="0" smtClean="0">
                <a:latin typeface="Times New Roman" panose="02020603050405020304" pitchFamily="18" charset="0"/>
                <a:cs typeface="Times New Roman" panose="02020603050405020304" pitchFamily="18" charset="0"/>
              </a:rPr>
              <a:t>для детей </a:t>
            </a:r>
            <a:r>
              <a:rPr lang="ru-RU" sz="2000" dirty="0">
                <a:latin typeface="Times New Roman" panose="02020603050405020304" pitchFamily="18" charset="0"/>
                <a:cs typeface="Times New Roman" panose="02020603050405020304" pitchFamily="18" charset="0"/>
              </a:rPr>
              <a:t>в возрасте от 5 до 12 лет, изучающих английский язык. Сайт </a:t>
            </a:r>
            <a:r>
              <a:rPr lang="ru-RU" sz="2000" dirty="0" smtClean="0">
                <a:latin typeface="Times New Roman" panose="02020603050405020304" pitchFamily="18" charset="0"/>
                <a:cs typeface="Times New Roman" panose="02020603050405020304" pitchFamily="18" charset="0"/>
              </a:rPr>
              <a:t>предлагает множество </a:t>
            </a:r>
            <a:r>
              <a:rPr lang="ru-RU" sz="2000" dirty="0">
                <a:latin typeface="Times New Roman" panose="02020603050405020304" pitchFamily="18" charset="0"/>
                <a:cs typeface="Times New Roman" panose="02020603050405020304" pitchFamily="18" charset="0"/>
              </a:rPr>
              <a:t>онлайн игр для запоминания грамматических правил и </a:t>
            </a:r>
            <a:r>
              <a:rPr lang="ru-RU" sz="2000" dirty="0" smtClean="0">
                <a:latin typeface="Times New Roman" panose="02020603050405020304" pitchFamily="18" charset="0"/>
                <a:cs typeface="Times New Roman" panose="02020603050405020304" pitchFamily="18" charset="0"/>
              </a:rPr>
              <a:t>развития словарного </a:t>
            </a:r>
            <a:r>
              <a:rPr lang="ru-RU" sz="2000" dirty="0">
                <a:latin typeface="Times New Roman" panose="02020603050405020304" pitchFamily="18" charset="0"/>
                <a:cs typeface="Times New Roman" panose="02020603050405020304" pitchFamily="18" charset="0"/>
              </a:rPr>
              <a:t>запаса, песни, рассказы и стихи на английском </a:t>
            </a:r>
            <a:r>
              <a:rPr lang="ru-RU" sz="2000" dirty="0" smtClean="0">
                <a:latin typeface="Times New Roman" panose="02020603050405020304" pitchFamily="18" charset="0"/>
                <a:cs typeface="Times New Roman" panose="02020603050405020304" pitchFamily="18" charset="0"/>
              </a:rPr>
              <a:t>языке, видеоматериалы </a:t>
            </a:r>
            <a:r>
              <a:rPr lang="ru-RU" sz="2000" dirty="0">
                <a:latin typeface="Times New Roman" panose="02020603050405020304" pitchFamily="18" charset="0"/>
                <a:cs typeface="Times New Roman" panose="02020603050405020304" pitchFamily="18" charset="0"/>
              </a:rPr>
              <a:t>и целый ряд интерактивных упражнений и заданий, </a:t>
            </a:r>
            <a:r>
              <a:rPr lang="ru-RU" sz="2000" dirty="0" smtClean="0">
                <a:latin typeface="Times New Roman" panose="02020603050405020304" pitchFamily="18" charset="0"/>
                <a:cs typeface="Times New Roman" panose="02020603050405020304" pitchFamily="18" charset="0"/>
              </a:rPr>
              <a:t>которые превращают </a:t>
            </a:r>
            <a:r>
              <a:rPr lang="ru-RU" sz="2000" dirty="0">
                <a:latin typeface="Times New Roman" panose="02020603050405020304" pitchFamily="18" charset="0"/>
                <a:cs typeface="Times New Roman" panose="02020603050405020304" pitchFamily="18" charset="0"/>
              </a:rPr>
              <a:t>изучение английского в удовольствие</a:t>
            </a:r>
            <a:r>
              <a:rPr lang="ru-RU" sz="2000" dirty="0" smtClean="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LearnEnglish</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Teens</a:t>
            </a:r>
            <a:r>
              <a:rPr lang="ru-RU" sz="2000" dirty="0">
                <a:latin typeface="Times New Roman" panose="02020603050405020304" pitchFamily="18" charset="0"/>
                <a:cs typeface="Times New Roman" panose="02020603050405020304" pitchFamily="18" charset="0"/>
              </a:rPr>
              <a:t> разработан специально для </a:t>
            </a:r>
            <a:r>
              <a:rPr lang="ru-RU" sz="2000" dirty="0" smtClean="0">
                <a:latin typeface="Times New Roman" panose="02020603050405020304" pitchFamily="18" charset="0"/>
                <a:cs typeface="Times New Roman" panose="02020603050405020304" pitchFamily="18" charset="0"/>
              </a:rPr>
              <a:t>13–17-летних подростов</a:t>
            </a:r>
            <a:r>
              <a:rPr lang="ru-RU" sz="2000" dirty="0">
                <a:latin typeface="Times New Roman" panose="02020603050405020304" pitchFamily="18" charset="0"/>
                <a:cs typeface="Times New Roman" panose="02020603050405020304" pitchFamily="18" charset="0"/>
              </a:rPr>
              <a:t>, изучающих английский язык. Разнообразные материалы </a:t>
            </a:r>
            <a:r>
              <a:rPr lang="ru-RU" sz="2000" dirty="0" smtClean="0">
                <a:latin typeface="Times New Roman" panose="02020603050405020304" pitchFamily="18" charset="0"/>
                <a:cs typeface="Times New Roman" panose="02020603050405020304" pitchFamily="18" charset="0"/>
              </a:rPr>
              <a:t>сайта помогут </a:t>
            </a:r>
            <a:r>
              <a:rPr lang="ru-RU" sz="2000" dirty="0">
                <a:latin typeface="Times New Roman" panose="02020603050405020304" pitchFamily="18" charset="0"/>
                <a:cs typeface="Times New Roman" panose="02020603050405020304" pitchFamily="18" charset="0"/>
              </a:rPr>
              <a:t>развить навыки восприятия английской речи на слух, научиться </a:t>
            </a:r>
            <a:r>
              <a:rPr lang="ru-RU" sz="2000" dirty="0" smtClean="0">
                <a:latin typeface="Times New Roman" panose="02020603050405020304" pitchFamily="18" charset="0"/>
                <a:cs typeface="Times New Roman" panose="02020603050405020304" pitchFamily="18" charset="0"/>
              </a:rPr>
              <a:t>писать по-английски </a:t>
            </a:r>
            <a:r>
              <a:rPr lang="ru-RU" sz="2000" dirty="0">
                <a:latin typeface="Times New Roman" panose="02020603050405020304" pitchFamily="18" charset="0"/>
                <a:cs typeface="Times New Roman" panose="02020603050405020304" pitchFamily="18" charset="0"/>
              </a:rPr>
              <a:t>творчески и без ошибок, выучить фразовые глаголы с </a:t>
            </a:r>
            <a:r>
              <a:rPr lang="ru-RU" sz="2000" dirty="0" smtClean="0">
                <a:latin typeface="Times New Roman" panose="02020603050405020304" pitchFamily="18" charset="0"/>
                <a:cs typeface="Times New Roman" panose="02020603050405020304" pitchFamily="18" charset="0"/>
              </a:rPr>
              <a:t>помощью </a:t>
            </a:r>
            <a:r>
              <a:rPr lang="ru-RU" sz="2000" dirty="0" err="1" smtClean="0">
                <a:latin typeface="Times New Roman" panose="02020603050405020304" pitchFamily="18" charset="0"/>
                <a:cs typeface="Times New Roman" panose="02020603050405020304" pitchFamily="18" charset="0"/>
              </a:rPr>
              <a:t>видеокомиксов</a:t>
            </a:r>
            <a:r>
              <a:rPr lang="ru-RU" sz="2000" dirty="0">
                <a:latin typeface="Times New Roman" panose="02020603050405020304" pitchFamily="18" charset="0"/>
                <a:cs typeface="Times New Roman" panose="02020603050405020304" pitchFamily="18" charset="0"/>
              </a:rPr>
              <a:t>, игр и головоломок.</a:t>
            </a:r>
          </a:p>
          <a:p>
            <a:r>
              <a:rPr lang="ru-RU" sz="2000" dirty="0" err="1" smtClean="0">
                <a:latin typeface="Times New Roman" panose="02020603050405020304" pitchFamily="18" charset="0"/>
                <a:cs typeface="Times New Roman" panose="02020603050405020304" pitchFamily="18" charset="0"/>
              </a:rPr>
              <a:t>LearnEnglish</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содержит сотни страниц, содержащих </a:t>
            </a:r>
            <a:r>
              <a:rPr lang="ru-RU" sz="2000" dirty="0" smtClean="0">
                <a:latin typeface="Times New Roman" panose="02020603050405020304" pitchFamily="18" charset="0"/>
                <a:cs typeface="Times New Roman" panose="02020603050405020304" pitchFamily="18" charset="0"/>
              </a:rPr>
              <a:t>занимательные учебные </a:t>
            </a:r>
            <a:r>
              <a:rPr lang="ru-RU" sz="2000" dirty="0">
                <a:latin typeface="Times New Roman" panose="02020603050405020304" pitchFamily="18" charset="0"/>
                <a:cs typeface="Times New Roman" panose="02020603050405020304" pitchFamily="18" charset="0"/>
              </a:rPr>
              <a:t>аудио и видеоматериалы, а также более 2,000 </a:t>
            </a:r>
            <a:r>
              <a:rPr lang="ru-RU" sz="2000" dirty="0" smtClean="0">
                <a:latin typeface="Times New Roman" panose="02020603050405020304" pitchFamily="18" charset="0"/>
                <a:cs typeface="Times New Roman" panose="02020603050405020304" pitchFamily="18" charset="0"/>
              </a:rPr>
              <a:t>интерактивных упражнений </a:t>
            </a:r>
            <a:r>
              <a:rPr lang="ru-RU" sz="2000" dirty="0">
                <a:latin typeface="Times New Roman" panose="02020603050405020304" pitchFamily="18" charset="0"/>
                <a:cs typeface="Times New Roman" panose="02020603050405020304" pitchFamily="18" charset="0"/>
              </a:rPr>
              <a:t>по грамматике. На сайте вы найдете обучающие игры, </a:t>
            </a:r>
            <a:r>
              <a:rPr lang="ru-RU" sz="2000" dirty="0" smtClean="0">
                <a:latin typeface="Times New Roman" panose="02020603050405020304" pitchFamily="18" charset="0"/>
                <a:cs typeface="Times New Roman" panose="02020603050405020304" pitchFamily="18" charset="0"/>
              </a:rPr>
              <a:t>материалы для </a:t>
            </a:r>
            <a:r>
              <a:rPr lang="ru-RU" sz="2000" dirty="0">
                <a:latin typeface="Times New Roman" panose="02020603050405020304" pitchFamily="18" charset="0"/>
                <a:cs typeface="Times New Roman" panose="02020603050405020304" pitchFamily="18" charset="0"/>
              </a:rPr>
              <a:t>изучения делового английского, практические материалы для подготовки </a:t>
            </a:r>
            <a:r>
              <a:rPr lang="ru-RU" sz="2000" dirty="0" smtClean="0">
                <a:latin typeface="Times New Roman" panose="02020603050405020304" pitchFamily="18" charset="0"/>
                <a:cs typeface="Times New Roman" panose="02020603050405020304" pitchFamily="18" charset="0"/>
              </a:rPr>
              <a:t>к экзамену </a:t>
            </a:r>
            <a:r>
              <a:rPr lang="ru-RU" sz="2000" dirty="0">
                <a:latin typeface="Times New Roman" panose="02020603050405020304" pitchFamily="18" charset="0"/>
                <a:cs typeface="Times New Roman" panose="02020603050405020304" pitchFamily="18" charset="0"/>
              </a:rPr>
              <a:t>IELTS.</a:t>
            </a:r>
          </a:p>
        </p:txBody>
      </p:sp>
    </p:spTree>
    <p:extLst>
      <p:ext uri="{BB962C8B-B14F-4D97-AF65-F5344CB8AC3E}">
        <p14:creationId xmlns:p14="http://schemas.microsoft.com/office/powerpoint/2010/main" val="8705581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672353"/>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Комплексные и известные сайты</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1479176"/>
            <a:ext cx="9905999" cy="5378823"/>
          </a:xfrm>
        </p:spPr>
        <p:txBody>
          <a:bodyPr>
            <a:normAutofit/>
          </a:bodyPr>
          <a:lstStyle/>
          <a:p>
            <a:r>
              <a:rPr lang="ru-RU" sz="2000" dirty="0" err="1">
                <a:latin typeface="Times New Roman" panose="02020603050405020304" pitchFamily="18" charset="0"/>
                <a:cs typeface="Times New Roman" panose="02020603050405020304" pitchFamily="18" charset="0"/>
              </a:rPr>
              <a:t>Rong</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Chang</a:t>
            </a:r>
            <a:r>
              <a:rPr lang="ru-RU" sz="2000" dirty="0">
                <a:latin typeface="Times New Roman" panose="02020603050405020304" pitchFamily="18" charset="0"/>
                <a:cs typeface="Times New Roman" panose="02020603050405020304" pitchFamily="18" charset="0"/>
              </a:rPr>
              <a:t> — хороший сайт для начинающих: очень много </a:t>
            </a:r>
            <a:r>
              <a:rPr lang="ru-RU" sz="2000" dirty="0" smtClean="0">
                <a:latin typeface="Times New Roman" panose="02020603050405020304" pitchFamily="18" charset="0"/>
                <a:cs typeface="Times New Roman" panose="02020603050405020304" pitchFamily="18" charset="0"/>
              </a:rPr>
              <a:t>озвученных диалогов </a:t>
            </a:r>
            <a:r>
              <a:rPr lang="ru-RU" sz="2000" dirty="0">
                <a:latin typeface="Times New Roman" panose="02020603050405020304" pitchFamily="18" charset="0"/>
                <a:cs typeface="Times New Roman" panose="02020603050405020304" pitchFamily="18" charset="0"/>
              </a:rPr>
              <a:t>и текстов начального уровня.</a:t>
            </a:r>
          </a:p>
          <a:p>
            <a:r>
              <a:rPr lang="ru-RU" sz="2000" dirty="0" err="1">
                <a:latin typeface="Times New Roman" panose="02020603050405020304" pitchFamily="18" charset="0"/>
                <a:cs typeface="Times New Roman" panose="02020603050405020304" pitchFamily="18" charset="0"/>
              </a:rPr>
              <a:t>Easy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World</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of</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English</a:t>
            </a:r>
            <a:r>
              <a:rPr lang="ru-RU" sz="2000" dirty="0">
                <a:latin typeface="Times New Roman" panose="02020603050405020304" pitchFamily="18" charset="0"/>
                <a:cs typeface="Times New Roman" panose="02020603050405020304" pitchFamily="18" charset="0"/>
              </a:rPr>
              <a:t> – на этом сайте вы найдете: упражнения </a:t>
            </a:r>
            <a:r>
              <a:rPr lang="ru-RU" sz="2000" dirty="0" smtClean="0">
                <a:latin typeface="Times New Roman" panose="02020603050405020304" pitchFamily="18" charset="0"/>
                <a:cs typeface="Times New Roman" panose="02020603050405020304" pitchFamily="18" charset="0"/>
              </a:rPr>
              <a:t>на грамматику</a:t>
            </a:r>
            <a:r>
              <a:rPr lang="ru-RU" sz="2000" dirty="0">
                <a:latin typeface="Times New Roman" panose="02020603050405020304" pitchFamily="18" charset="0"/>
                <a:cs typeface="Times New Roman" panose="02020603050405020304" pitchFamily="18" charset="0"/>
              </a:rPr>
              <a:t>, произношение, чтение, </a:t>
            </a:r>
            <a:r>
              <a:rPr lang="ru-RU" sz="2000" dirty="0" err="1">
                <a:latin typeface="Times New Roman" panose="02020603050405020304" pitchFamily="18" charset="0"/>
                <a:cs typeface="Times New Roman" panose="02020603050405020304" pitchFamily="18" charset="0"/>
              </a:rPr>
              <a:t>аудирование</a:t>
            </a:r>
            <a:r>
              <a:rPr lang="ru-RU" sz="2000" dirty="0">
                <a:latin typeface="Times New Roman" panose="02020603050405020304" pitchFamily="18" charset="0"/>
                <a:cs typeface="Times New Roman" panose="02020603050405020304" pitchFamily="18" charset="0"/>
              </a:rPr>
              <a:t> и интерактивный </a:t>
            </a:r>
            <a:r>
              <a:rPr lang="ru-RU" sz="2000" dirty="0" smtClean="0">
                <a:latin typeface="Times New Roman" panose="02020603050405020304" pitchFamily="18" charset="0"/>
                <a:cs typeface="Times New Roman" panose="02020603050405020304" pitchFamily="18" charset="0"/>
              </a:rPr>
              <a:t>словарь. Примеры </a:t>
            </a:r>
            <a:r>
              <a:rPr lang="ru-RU" sz="2000" dirty="0">
                <a:latin typeface="Times New Roman" panose="02020603050405020304" pitchFamily="18" charset="0"/>
                <a:cs typeface="Times New Roman" panose="02020603050405020304" pitchFamily="18" charset="0"/>
              </a:rPr>
              <a:t>озвучены, уроки разбиты на 3 уровня, каждый делится на </a:t>
            </a:r>
            <a:r>
              <a:rPr lang="ru-RU" sz="2000" dirty="0" err="1">
                <a:latin typeface="Times New Roman" panose="02020603050405020304" pitchFamily="18" charset="0"/>
                <a:cs typeface="Times New Roman" panose="02020603050405020304" pitchFamily="18" charset="0"/>
              </a:rPr>
              <a:t>подтемы</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English</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Daily</a:t>
            </a:r>
            <a:r>
              <a:rPr lang="ru-RU" sz="2000" dirty="0">
                <a:latin typeface="Times New Roman" panose="02020603050405020304" pitchFamily="18" charset="0"/>
                <a:cs typeface="Times New Roman" panose="02020603050405020304" pitchFamily="18" charset="0"/>
              </a:rPr>
              <a:t> – сайт для ежедневных занятий, на котором Вы </a:t>
            </a:r>
            <a:r>
              <a:rPr lang="ru-RU" sz="2000" dirty="0" smtClean="0">
                <a:latin typeface="Times New Roman" panose="02020603050405020304" pitchFamily="18" charset="0"/>
                <a:cs typeface="Times New Roman" panose="02020603050405020304" pitchFamily="18" charset="0"/>
              </a:rPr>
              <a:t>найдете рубрики</a:t>
            </a:r>
            <a:r>
              <a:rPr lang="ru-RU" sz="2000" dirty="0">
                <a:latin typeface="Times New Roman" panose="02020603050405020304" pitchFamily="18" charset="0"/>
                <a:cs typeface="Times New Roman" panose="02020603050405020304" pitchFamily="18" charset="0"/>
              </a:rPr>
              <a:t>: слово дня, грамматика дня, упражнения, игры и т. д.</a:t>
            </a:r>
          </a:p>
          <a:p>
            <a:r>
              <a:rPr lang="ru-RU" sz="2000" dirty="0" err="1">
                <a:latin typeface="Times New Roman" panose="02020603050405020304" pitchFamily="18" charset="0"/>
                <a:cs typeface="Times New Roman" panose="02020603050405020304" pitchFamily="18" charset="0"/>
              </a:rPr>
              <a:t>Busuu</a:t>
            </a:r>
            <a:r>
              <a:rPr lang="ru-RU" sz="2000" dirty="0">
                <a:latin typeface="Times New Roman" panose="02020603050405020304" pitchFamily="18" charset="0"/>
                <a:cs typeface="Times New Roman" panose="02020603050405020304" pitchFamily="18" charset="0"/>
              </a:rPr>
              <a:t> – международное сообщество для изучение большого </a:t>
            </a:r>
            <a:r>
              <a:rPr lang="ru-RU" sz="2000" dirty="0" smtClean="0">
                <a:latin typeface="Times New Roman" panose="02020603050405020304" pitchFamily="18" charset="0"/>
                <a:cs typeface="Times New Roman" panose="02020603050405020304" pitchFamily="18" charset="0"/>
              </a:rPr>
              <a:t>количества языков</a:t>
            </a:r>
            <a:r>
              <a:rPr lang="ru-RU" sz="2000" dirty="0">
                <a:latin typeface="Times New Roman" panose="02020603050405020304" pitchFamily="18" charset="0"/>
                <a:cs typeface="Times New Roman" panose="02020603050405020304" pitchFamily="18" charset="0"/>
              </a:rPr>
              <a:t>. Здесь вы найдете ежедневные уроки на </a:t>
            </a:r>
            <a:r>
              <a:rPr lang="ru-RU" sz="2000" dirty="0" err="1">
                <a:latin typeface="Times New Roman" panose="02020603050405020304" pitchFamily="18" charset="0"/>
                <a:cs typeface="Times New Roman" panose="02020603050405020304" pitchFamily="18" charset="0"/>
              </a:rPr>
              <a:t>аудирование</a:t>
            </a:r>
            <a:r>
              <a:rPr lang="ru-RU" sz="2000" dirty="0">
                <a:latin typeface="Times New Roman" panose="02020603050405020304" pitchFamily="18" charset="0"/>
                <a:cs typeface="Times New Roman" panose="02020603050405020304" pitchFamily="18" charset="0"/>
              </a:rPr>
              <a:t>, грамматику,</a:t>
            </a:r>
          </a:p>
          <a:p>
            <a:pPr marL="0" indent="0">
              <a:buNone/>
            </a:pPr>
            <a:r>
              <a:rPr lang="ru-RU" sz="2000" dirty="0">
                <a:latin typeface="Times New Roman" panose="02020603050405020304" pitchFamily="18" charset="0"/>
                <a:cs typeface="Times New Roman" panose="02020603050405020304" pitchFamily="18" charset="0"/>
              </a:rPr>
              <a:t>расширение словарного запаса, письмо и чтение. Если возможность общения с</a:t>
            </a:r>
          </a:p>
          <a:p>
            <a:pPr marL="0" indent="0">
              <a:buNone/>
            </a:pPr>
            <a:r>
              <a:rPr lang="ru-RU" sz="2000" dirty="0">
                <a:latin typeface="Times New Roman" panose="02020603050405020304" pitchFamily="18" charset="0"/>
                <a:cs typeface="Times New Roman" panose="02020603050405020304" pitchFamily="18" charset="0"/>
              </a:rPr>
              <a:t>носителями языка, также есть платные функции.</a:t>
            </a:r>
          </a:p>
        </p:txBody>
      </p:sp>
    </p:spTree>
    <p:extLst>
      <p:ext uri="{BB962C8B-B14F-4D97-AF65-F5344CB8AC3E}">
        <p14:creationId xmlns:p14="http://schemas.microsoft.com/office/powerpoint/2010/main" val="702936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645459"/>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Общение с носителями</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1936376"/>
            <a:ext cx="9905999" cy="4518212"/>
          </a:xfrm>
        </p:spPr>
        <p:txBody>
          <a:bodyPr/>
          <a:lstStyle/>
          <a:p>
            <a:r>
              <a:rPr lang="ru-RU" dirty="0" err="1">
                <a:latin typeface="Times New Roman" panose="02020603050405020304" pitchFamily="18" charset="0"/>
                <a:cs typeface="Times New Roman" panose="02020603050405020304" pitchFamily="18" charset="0"/>
              </a:rPr>
              <a:t>Lang</a:t>
            </a:r>
            <a:r>
              <a:rPr lang="ru-RU" dirty="0">
                <a:latin typeface="Times New Roman" panose="02020603050405020304" pitchFamily="18" charset="0"/>
                <a:cs typeface="Times New Roman" panose="02020603050405020304" pitchFamily="18" charset="0"/>
              </a:rPr>
              <a:t> 8 – сайт, на котором можно написать пост на изучаемом </a:t>
            </a:r>
            <a:r>
              <a:rPr lang="ru-RU" dirty="0" smtClean="0">
                <a:latin typeface="Times New Roman" panose="02020603050405020304" pitchFamily="18" charset="0"/>
                <a:cs typeface="Times New Roman" panose="02020603050405020304" pitchFamily="18" charset="0"/>
              </a:rPr>
              <a:t>языке, ошибки </a:t>
            </a:r>
            <a:r>
              <a:rPr lang="ru-RU" dirty="0">
                <a:latin typeface="Times New Roman" panose="02020603050405020304" pitchFamily="18" charset="0"/>
                <a:cs typeface="Times New Roman" panose="02020603050405020304" pitchFamily="18" charset="0"/>
              </a:rPr>
              <a:t>в котором исправят носители этого языка.</a:t>
            </a:r>
          </a:p>
          <a:p>
            <a:r>
              <a:rPr lang="ru-RU" dirty="0" err="1">
                <a:latin typeface="Times New Roman" panose="02020603050405020304" pitchFamily="18" charset="0"/>
                <a:cs typeface="Times New Roman" panose="02020603050405020304" pitchFamily="18" charset="0"/>
              </a:rPr>
              <a:t>Polyglot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Club</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Language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Exchange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Interpals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Conversation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Exchange</a:t>
            </a:r>
            <a:r>
              <a:rPr lang="ru-RU" dirty="0">
                <a:latin typeface="Times New Roman" panose="02020603050405020304" pitchFamily="18" charset="0"/>
                <a:cs typeface="Times New Roman" panose="02020603050405020304" pitchFamily="18" charset="0"/>
              </a:rPr>
              <a:t> –</a:t>
            </a:r>
          </a:p>
          <a:p>
            <a:pPr marL="0" indent="0">
              <a:buNone/>
            </a:pPr>
            <a:r>
              <a:rPr lang="ru-RU" dirty="0">
                <a:latin typeface="Times New Roman" panose="02020603050405020304" pitchFamily="18" charset="0"/>
                <a:cs typeface="Times New Roman" panose="02020603050405020304" pitchFamily="18" charset="0"/>
              </a:rPr>
              <a:t>сайты, где можно найти друзей по </a:t>
            </a:r>
            <a:r>
              <a:rPr lang="ru-RU" dirty="0" smtClean="0">
                <a:latin typeface="Times New Roman" panose="02020603050405020304" pitchFamily="18" charset="0"/>
                <a:cs typeface="Times New Roman" panose="02020603050405020304" pitchFamily="18" charset="0"/>
              </a:rPr>
              <a:t>переписке.</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Meet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up</a:t>
            </a:r>
            <a:r>
              <a:rPr lang="ru-RU" dirty="0">
                <a:latin typeface="Times New Roman" panose="02020603050405020304" pitchFamily="18" charset="0"/>
                <a:cs typeface="Times New Roman" panose="02020603050405020304" pitchFamily="18" charset="0"/>
              </a:rPr>
              <a:t> – сообщество для встреч с теми, кто с вами в одном городе.</a:t>
            </a:r>
          </a:p>
          <a:p>
            <a:r>
              <a:rPr lang="ru-RU" dirty="0" err="1">
                <a:latin typeface="Times New Roman" panose="02020603050405020304" pitchFamily="18" charset="0"/>
                <a:cs typeface="Times New Roman" panose="02020603050405020304" pitchFamily="18" charset="0"/>
              </a:rPr>
              <a:t>Italki</a:t>
            </a:r>
            <a:r>
              <a:rPr lang="ru-RU" dirty="0">
                <a:latin typeface="Times New Roman" panose="02020603050405020304" pitchFamily="18" charset="0"/>
                <a:cs typeface="Times New Roman" panose="02020603050405020304" pitchFamily="18" charset="0"/>
              </a:rPr>
              <a:t> – самый известный сайт для общения с носителями.</a:t>
            </a:r>
          </a:p>
        </p:txBody>
      </p:sp>
    </p:spTree>
    <p:extLst>
      <p:ext uri="{BB962C8B-B14F-4D97-AF65-F5344CB8AC3E}">
        <p14:creationId xmlns:p14="http://schemas.microsoft.com/office/powerpoint/2010/main" val="622502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726141"/>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Видео</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262435" y="726141"/>
            <a:ext cx="9905999" cy="6131859"/>
          </a:xfrm>
        </p:spPr>
        <p:txBody>
          <a:bodyPr>
            <a:normAutofit fontScale="85000" lnSpcReduction="20000"/>
          </a:bodyPr>
          <a:lstStyle/>
          <a:p>
            <a:r>
              <a:rPr lang="ru-RU" dirty="0">
                <a:latin typeface="Times New Roman" panose="02020603050405020304" pitchFamily="18" charset="0"/>
                <a:cs typeface="Times New Roman" panose="02020603050405020304" pitchFamily="18" charset="0"/>
              </a:rPr>
              <a:t>TED – это регулярные интереснейшие конференции, выступления </a:t>
            </a:r>
            <a:r>
              <a:rPr lang="ru-RU" dirty="0" smtClean="0">
                <a:latin typeface="Times New Roman" panose="02020603050405020304" pitchFamily="18" charset="0"/>
                <a:cs typeface="Times New Roman" panose="02020603050405020304" pitchFamily="18" charset="0"/>
              </a:rPr>
              <a:t>с которых </a:t>
            </a:r>
            <a:r>
              <a:rPr lang="ru-RU" dirty="0">
                <a:latin typeface="Times New Roman" panose="02020603050405020304" pitchFamily="18" charset="0"/>
                <a:cs typeface="Times New Roman" panose="02020603050405020304" pitchFamily="18" charset="0"/>
              </a:rPr>
              <a:t>и можно посмотреть на сайте. Лексика разного уровня, </a:t>
            </a:r>
            <a:r>
              <a:rPr lang="ru-RU" dirty="0" err="1" smtClean="0">
                <a:latin typeface="Times New Roman" panose="02020603050405020304" pitchFamily="18" charset="0"/>
                <a:cs typeface="Times New Roman" panose="02020603050405020304" pitchFamily="18" charset="0"/>
              </a:rPr>
              <a:t>харизматичные</a:t>
            </a:r>
            <a:r>
              <a:rPr lang="ru-RU" dirty="0" smtClean="0">
                <a:latin typeface="Times New Roman" panose="02020603050405020304" pitchFamily="18" charset="0"/>
                <a:cs typeface="Times New Roman" panose="02020603050405020304" pitchFamily="18" charset="0"/>
              </a:rPr>
              <a:t> ораторы</a:t>
            </a:r>
            <a:r>
              <a:rPr lang="ru-RU" dirty="0">
                <a:latin typeface="Times New Roman" panose="02020603050405020304" pitchFamily="18" charset="0"/>
                <a:cs typeface="Times New Roman" panose="02020603050405020304" pitchFamily="18" charset="0"/>
              </a:rPr>
              <a:t>, разные темы, среди которых Вы точно найдете интересную себе. </a:t>
            </a:r>
            <a:r>
              <a:rPr lang="ru-RU" dirty="0" smtClean="0">
                <a:latin typeface="Times New Roman" panose="02020603050405020304" pitchFamily="18" charset="0"/>
                <a:cs typeface="Times New Roman" panose="02020603050405020304" pitchFamily="18" charset="0"/>
              </a:rPr>
              <a:t>Для всех </a:t>
            </a:r>
            <a:r>
              <a:rPr lang="ru-RU" dirty="0">
                <a:latin typeface="Times New Roman" panose="02020603050405020304" pitchFamily="18" charset="0"/>
                <a:cs typeface="Times New Roman" panose="02020603050405020304" pitchFamily="18" charset="0"/>
              </a:rPr>
              <a:t>видео есть субтитры на английском, для самых популярных — и </a:t>
            </a:r>
            <a:r>
              <a:rPr lang="ru-RU" dirty="0" smtClean="0">
                <a:latin typeface="Times New Roman" panose="02020603050405020304" pitchFamily="18" charset="0"/>
                <a:cs typeface="Times New Roman" panose="02020603050405020304" pitchFamily="18" charset="0"/>
              </a:rPr>
              <a:t>на русском</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Learn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English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Jennifer</a:t>
            </a:r>
            <a:r>
              <a:rPr lang="ru-RU" dirty="0">
                <a:latin typeface="Times New Roman" panose="02020603050405020304" pitchFamily="18" charset="0"/>
                <a:cs typeface="Times New Roman" panose="02020603050405020304" pitchFamily="18" charset="0"/>
              </a:rPr>
              <a:t> – это нестандартное обучение: на </a:t>
            </a:r>
            <a:r>
              <a:rPr lang="ru-RU" dirty="0" smtClean="0">
                <a:latin typeface="Times New Roman" panose="02020603050405020304" pitchFamily="18" charset="0"/>
                <a:cs typeface="Times New Roman" panose="02020603050405020304" pitchFamily="18" charset="0"/>
              </a:rPr>
              <a:t>видео Дженнифер </a:t>
            </a:r>
            <a:r>
              <a:rPr lang="ru-RU" dirty="0">
                <a:latin typeface="Times New Roman" panose="02020603050405020304" pitchFamily="18" charset="0"/>
                <a:cs typeface="Times New Roman" panose="02020603050405020304" pitchFamily="18" charset="0"/>
              </a:rPr>
              <a:t>учит русскую женщину с самого нуля «в прямом эфире», </a:t>
            </a:r>
            <a:r>
              <a:rPr lang="ru-RU" dirty="0" smtClean="0">
                <a:latin typeface="Times New Roman" panose="02020603050405020304" pitchFamily="18" charset="0"/>
                <a:cs typeface="Times New Roman" panose="02020603050405020304" pitchFamily="18" charset="0"/>
              </a:rPr>
              <a:t>65 уроков</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Подойдет начинающим</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Ororo.tv – известный сайт c большим количеством сериалов и </a:t>
            </a:r>
            <a:r>
              <a:rPr lang="ru-RU" dirty="0" smtClean="0">
                <a:latin typeface="Times New Roman" panose="02020603050405020304" pitchFamily="18" charset="0"/>
                <a:cs typeface="Times New Roman" panose="02020603050405020304" pitchFamily="18" charset="0"/>
              </a:rPr>
              <a:t>фильмов, видео </a:t>
            </a:r>
            <a:r>
              <a:rPr lang="ru-RU" dirty="0">
                <a:latin typeface="Times New Roman" panose="02020603050405020304" pitchFamily="18" charset="0"/>
                <a:cs typeface="Times New Roman" panose="02020603050405020304" pitchFamily="18" charset="0"/>
              </a:rPr>
              <a:t>останавливается при наведении, слово сразу переводится. Хотя </a:t>
            </a:r>
            <a:r>
              <a:rPr lang="ru-RU" dirty="0" smtClean="0">
                <a:latin typeface="Times New Roman" panose="02020603050405020304" pitchFamily="18" charset="0"/>
                <a:cs typeface="Times New Roman" panose="02020603050405020304" pitchFamily="18" charset="0"/>
              </a:rPr>
              <a:t>перевод машинный </a:t>
            </a:r>
            <a:r>
              <a:rPr lang="ru-RU" dirty="0">
                <a:latin typeface="Times New Roman" panose="02020603050405020304" pitchFamily="18" charset="0"/>
                <a:cs typeface="Times New Roman" panose="02020603050405020304" pitchFamily="18" charset="0"/>
              </a:rPr>
              <a:t>и не всегда правильный.</a:t>
            </a:r>
          </a:p>
          <a:p>
            <a:r>
              <a:rPr lang="ru-RU" dirty="0">
                <a:latin typeface="Times New Roman" panose="02020603050405020304" pitchFamily="18" charset="0"/>
                <a:cs typeface="Times New Roman" panose="02020603050405020304" pitchFamily="18" charset="0"/>
              </a:rPr>
              <a:t>TV411 – сайт, содержащий много интересных видео с носителями </a:t>
            </a:r>
            <a:r>
              <a:rPr lang="ru-RU" dirty="0" smtClean="0">
                <a:latin typeface="Times New Roman" panose="02020603050405020304" pitchFamily="18" charset="0"/>
                <a:cs typeface="Times New Roman" panose="02020603050405020304" pitchFamily="18" charset="0"/>
              </a:rPr>
              <a:t>языка на </a:t>
            </a:r>
            <a:r>
              <a:rPr lang="ru-RU" dirty="0">
                <a:latin typeface="Times New Roman" panose="02020603050405020304" pitchFamily="18" charset="0"/>
                <a:cs typeface="Times New Roman" panose="02020603050405020304" pitchFamily="18" charset="0"/>
              </a:rPr>
              <a:t>темы, которые пригодятся в жизни.</a:t>
            </a:r>
          </a:p>
          <a:p>
            <a:r>
              <a:rPr lang="ru-RU" dirty="0">
                <a:latin typeface="Times New Roman" panose="02020603050405020304" pitchFamily="18" charset="0"/>
                <a:cs typeface="Times New Roman" panose="02020603050405020304" pitchFamily="18" charset="0"/>
              </a:rPr>
              <a:t>Полиглот – сайт, на котором пользователи изучают английский вместе </a:t>
            </a:r>
            <a:r>
              <a:rPr lang="ru-RU" dirty="0" smtClean="0">
                <a:latin typeface="Times New Roman" panose="02020603050405020304" pitchFamily="18" charset="0"/>
                <a:cs typeface="Times New Roman" panose="02020603050405020304" pitchFamily="18" charset="0"/>
              </a:rPr>
              <a:t>с самым </a:t>
            </a:r>
            <a:r>
              <a:rPr lang="ru-RU" dirty="0">
                <a:latin typeface="Times New Roman" panose="02020603050405020304" pitchFamily="18" charset="0"/>
                <a:cs typeface="Times New Roman" panose="02020603050405020304" pitchFamily="18" charset="0"/>
              </a:rPr>
              <a:t>известным полиглотом страны Дмитрием Петровым.</a:t>
            </a:r>
          </a:p>
          <a:p>
            <a:r>
              <a:rPr lang="ru-RU" dirty="0" err="1">
                <a:latin typeface="Times New Roman" panose="02020603050405020304" pitchFamily="18" charset="0"/>
                <a:cs typeface="Times New Roman" panose="02020603050405020304" pitchFamily="18" charset="0"/>
              </a:rPr>
              <a:t>Fluentu</a:t>
            </a:r>
            <a:r>
              <a:rPr lang="ru-RU" dirty="0">
                <a:latin typeface="Times New Roman" panose="02020603050405020304" pitchFamily="18" charset="0"/>
                <a:cs typeface="Times New Roman" panose="02020603050405020304" pitchFamily="18" charset="0"/>
              </a:rPr>
              <a:t> – сайт, на котором сделан упор на обучение при </a:t>
            </a:r>
            <a:r>
              <a:rPr lang="ru-RU" dirty="0" smtClean="0">
                <a:latin typeface="Times New Roman" panose="02020603050405020304" pitchFamily="18" charset="0"/>
                <a:cs typeface="Times New Roman" panose="02020603050405020304" pitchFamily="18" charset="0"/>
              </a:rPr>
              <a:t>помощи </a:t>
            </a:r>
            <a:r>
              <a:rPr lang="ru-RU" dirty="0" err="1" smtClean="0">
                <a:latin typeface="Times New Roman" panose="02020603050405020304" pitchFamily="18" charset="0"/>
                <a:cs typeface="Times New Roman" panose="02020603050405020304" pitchFamily="18" charset="0"/>
              </a:rPr>
              <a:t>видеоуроков</a:t>
            </a:r>
            <a:r>
              <a:rPr lang="ru-RU" dirty="0">
                <a:latin typeface="Times New Roman" panose="02020603050405020304" pitchFamily="18" charset="0"/>
                <a:cs typeface="Times New Roman" panose="02020603050405020304" pitchFamily="18" charset="0"/>
              </a:rPr>
              <a:t>. Видеоряд останавливается при наведении на него курсора </a:t>
            </a:r>
            <a:r>
              <a:rPr lang="ru-RU" dirty="0" smtClean="0">
                <a:latin typeface="Times New Roman" panose="02020603050405020304" pitchFamily="18" charset="0"/>
                <a:cs typeface="Times New Roman" panose="02020603050405020304" pitchFamily="18" charset="0"/>
              </a:rPr>
              <a:t>мыши, слова </a:t>
            </a:r>
            <a:r>
              <a:rPr lang="ru-RU" dirty="0">
                <a:latin typeface="Times New Roman" panose="02020603050405020304" pitchFamily="18" charset="0"/>
                <a:cs typeface="Times New Roman" panose="02020603050405020304" pitchFamily="18" charset="0"/>
              </a:rPr>
              <a:t>сохраняются в словарь, после каждого ролика выполняются задания.</a:t>
            </a:r>
          </a:p>
        </p:txBody>
      </p:sp>
    </p:spTree>
    <p:extLst>
      <p:ext uri="{BB962C8B-B14F-4D97-AF65-F5344CB8AC3E}">
        <p14:creationId xmlns:p14="http://schemas.microsoft.com/office/powerpoint/2010/main" val="1322106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591671"/>
          </a:xfrm>
        </p:spPr>
        <p:txBody>
          <a:bodyPr>
            <a:normAutofit/>
          </a:bodyPr>
          <a:lstStyle/>
          <a:p>
            <a:pPr algn="ctr"/>
            <a:r>
              <a:rPr lang="ru-RU" sz="2400" b="1" cap="none" dirty="0" err="1" smtClean="0">
                <a:solidFill>
                  <a:schemeClr val="bg1"/>
                </a:solidFill>
                <a:latin typeface="Times New Roman" panose="02020603050405020304" pitchFamily="18" charset="0"/>
                <a:cs typeface="Times New Roman" panose="02020603050405020304" pitchFamily="18" charset="0"/>
              </a:rPr>
              <a:t>Аудирование</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739588"/>
            <a:ext cx="9905999" cy="6118412"/>
          </a:xfrm>
        </p:spPr>
        <p:txBody>
          <a:bodyPr>
            <a:normAutofit fontScale="92500" lnSpcReduction="10000"/>
          </a:bodyPr>
          <a:lstStyle/>
          <a:p>
            <a:r>
              <a:rPr lang="ru-RU" sz="2000" dirty="0" err="1">
                <a:latin typeface="Times New Roman" panose="02020603050405020304" pitchFamily="18" charset="0"/>
                <a:cs typeface="Times New Roman" panose="02020603050405020304" pitchFamily="18" charset="0"/>
              </a:rPr>
              <a:t>Esl-lab</a:t>
            </a:r>
            <a:r>
              <a:rPr lang="ru-RU" sz="2000" dirty="0">
                <a:latin typeface="Times New Roman" panose="02020603050405020304" pitchFamily="18" charset="0"/>
                <a:cs typeface="Times New Roman" panose="02020603050405020304" pitchFamily="18" charset="0"/>
              </a:rPr>
              <a:t> – сайт, на котором можно найти начитанные тексты трех </a:t>
            </a:r>
            <a:r>
              <a:rPr lang="ru-RU" sz="2000" dirty="0" smtClean="0">
                <a:latin typeface="Times New Roman" panose="02020603050405020304" pitchFamily="18" charset="0"/>
                <a:cs typeface="Times New Roman" panose="02020603050405020304" pitchFamily="18" charset="0"/>
              </a:rPr>
              <a:t>уровней с </a:t>
            </a:r>
            <a:r>
              <a:rPr lang="ru-RU" sz="2000" dirty="0">
                <a:latin typeface="Times New Roman" panose="02020603050405020304" pitchFamily="18" charset="0"/>
                <a:cs typeface="Times New Roman" panose="02020603050405020304" pitchFamily="18" charset="0"/>
              </a:rPr>
              <a:t>заданиями после прослушивания, которые подойдут и для начинающих, и </a:t>
            </a:r>
            <a:r>
              <a:rPr lang="ru-RU" sz="2000" dirty="0" smtClean="0">
                <a:latin typeface="Times New Roman" panose="02020603050405020304" pitchFamily="18" charset="0"/>
                <a:cs typeface="Times New Roman" panose="02020603050405020304" pitchFamily="18" charset="0"/>
              </a:rPr>
              <a:t>для подготовки </a:t>
            </a:r>
            <a:r>
              <a:rPr lang="ru-RU" sz="2000" dirty="0">
                <a:latin typeface="Times New Roman" panose="02020603050405020304" pitchFamily="18" charset="0"/>
                <a:cs typeface="Times New Roman" panose="02020603050405020304" pitchFamily="18" charset="0"/>
              </a:rPr>
              <a:t>к экзаменам.</a:t>
            </a:r>
          </a:p>
          <a:p>
            <a:r>
              <a:rPr lang="ru-RU" sz="2000" dirty="0" err="1">
                <a:latin typeface="Times New Roman" panose="02020603050405020304" pitchFamily="18" charset="0"/>
                <a:cs typeface="Times New Roman" panose="02020603050405020304" pitchFamily="18" charset="0"/>
              </a:rPr>
              <a:t>Librivox</a:t>
            </a:r>
            <a:r>
              <a:rPr lang="ru-RU" sz="2000" dirty="0">
                <a:latin typeface="Times New Roman" panose="02020603050405020304" pitchFamily="18" charset="0"/>
                <a:cs typeface="Times New Roman" panose="02020603050405020304" pitchFamily="18" charset="0"/>
              </a:rPr>
              <a:t> – сайт с аудиокнигами, начитанными волонтерами по </a:t>
            </a:r>
            <a:r>
              <a:rPr lang="ru-RU" sz="2000" dirty="0" smtClean="0">
                <a:latin typeface="Times New Roman" panose="02020603050405020304" pitchFamily="18" charset="0"/>
                <a:cs typeface="Times New Roman" panose="02020603050405020304" pitchFamily="18" charset="0"/>
              </a:rPr>
              <a:t>всему миру.</a:t>
            </a:r>
          </a:p>
          <a:p>
            <a:r>
              <a:rPr lang="ru-RU" sz="2000" dirty="0" err="1">
                <a:latin typeface="Times New Roman" panose="02020603050405020304" pitchFamily="18" charset="0"/>
                <a:cs typeface="Times New Roman" panose="02020603050405020304" pitchFamily="18" charset="0"/>
              </a:rPr>
              <a:t>Tune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In</a:t>
            </a:r>
            <a:r>
              <a:rPr lang="ru-RU" sz="2000" dirty="0">
                <a:latin typeface="Times New Roman" panose="02020603050405020304" pitchFamily="18" charset="0"/>
                <a:cs typeface="Times New Roman" panose="02020603050405020304" pitchFamily="18" charset="0"/>
              </a:rPr>
              <a:t> – сайт с радиостанциями, программами и книгами.</a:t>
            </a:r>
          </a:p>
          <a:p>
            <a:r>
              <a:rPr lang="ru-RU" sz="2000" dirty="0" err="1">
                <a:latin typeface="Times New Roman" panose="02020603050405020304" pitchFamily="18" charset="0"/>
                <a:cs typeface="Times New Roman" panose="02020603050405020304" pitchFamily="18" charset="0"/>
              </a:rPr>
              <a:t>Story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Online</a:t>
            </a:r>
            <a:r>
              <a:rPr lang="ru-RU" sz="2000" dirty="0">
                <a:latin typeface="Times New Roman" panose="02020603050405020304" pitchFamily="18" charset="0"/>
                <a:cs typeface="Times New Roman" panose="02020603050405020304" pitchFamily="18" charset="0"/>
              </a:rPr>
              <a:t> – тут Вы найдете книги для детей, </a:t>
            </a:r>
            <a:r>
              <a:rPr lang="ru-RU" sz="2000" dirty="0" smtClean="0">
                <a:latin typeface="Times New Roman" panose="02020603050405020304" pitchFamily="18" charset="0"/>
                <a:cs typeface="Times New Roman" panose="02020603050405020304" pitchFamily="18" charset="0"/>
              </a:rPr>
              <a:t>начитанные профессиональными </a:t>
            </a:r>
            <a:r>
              <a:rPr lang="ru-RU" sz="2000" dirty="0">
                <a:latin typeface="Times New Roman" panose="02020603050405020304" pitchFamily="18" charset="0"/>
                <a:cs typeface="Times New Roman" panose="02020603050405020304" pitchFamily="18" charset="0"/>
              </a:rPr>
              <a:t>актерами.</a:t>
            </a:r>
          </a:p>
          <a:p>
            <a:r>
              <a:rPr lang="ru-RU" sz="2000" dirty="0" err="1">
                <a:latin typeface="Times New Roman" panose="02020603050405020304" pitchFamily="18" charset="0"/>
                <a:cs typeface="Times New Roman" panose="02020603050405020304" pitchFamily="18" charset="0"/>
              </a:rPr>
              <a:t>Moby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Dick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Big</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Read</a:t>
            </a:r>
            <a:r>
              <a:rPr lang="ru-RU" sz="2000" dirty="0">
                <a:latin typeface="Times New Roman" panose="02020603050405020304" pitchFamily="18" charset="0"/>
                <a:cs typeface="Times New Roman" panose="02020603050405020304" pitchFamily="18" charset="0"/>
              </a:rPr>
              <a:t> – сайт, на котором мировые знаменитости </a:t>
            </a:r>
            <a:r>
              <a:rPr lang="ru-RU" sz="2000" dirty="0" smtClean="0">
                <a:latin typeface="Times New Roman" panose="02020603050405020304" pitchFamily="18" charset="0"/>
                <a:cs typeface="Times New Roman" panose="02020603050405020304" pitchFamily="18" charset="0"/>
              </a:rPr>
              <a:t>читают роман </a:t>
            </a:r>
            <a:r>
              <a:rPr lang="ru-RU" sz="2000" dirty="0">
                <a:latin typeface="Times New Roman" panose="02020603050405020304" pitchFamily="18" charset="0"/>
                <a:cs typeface="Times New Roman" panose="02020603050405020304" pitchFamily="18" charset="0"/>
              </a:rPr>
              <a:t>«Моби Дик» </a:t>
            </a:r>
            <a:r>
              <a:rPr lang="ru-RU" sz="2000" dirty="0" smtClean="0">
                <a:latin typeface="Times New Roman" panose="02020603050405020304" pitchFamily="18" charset="0"/>
                <a:cs typeface="Times New Roman" panose="02020603050405020304" pitchFamily="18" charset="0"/>
              </a:rPr>
              <a:t>Германа Мелвилла</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Real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English</a:t>
            </a:r>
            <a:r>
              <a:rPr lang="ru-RU" sz="2000" dirty="0">
                <a:latin typeface="Times New Roman" panose="02020603050405020304" pitchFamily="18" charset="0"/>
                <a:cs typeface="Times New Roman" panose="02020603050405020304" pitchFamily="18" charset="0"/>
              </a:rPr>
              <a:t> – сайт, на котором можно услышать настоящий </a:t>
            </a:r>
            <a:r>
              <a:rPr lang="ru-RU" sz="2000" dirty="0" smtClean="0">
                <a:latin typeface="Times New Roman" panose="02020603050405020304" pitchFamily="18" charset="0"/>
                <a:cs typeface="Times New Roman" panose="02020603050405020304" pitchFamily="18" charset="0"/>
              </a:rPr>
              <a:t>разговорный английский</a:t>
            </a:r>
            <a:r>
              <a:rPr lang="ru-RU" sz="2000" dirty="0">
                <a:latin typeface="Times New Roman" panose="02020603050405020304" pitchFamily="18" charset="0"/>
                <a:cs typeface="Times New Roman" panose="02020603050405020304" pitchFamily="18" charset="0"/>
              </a:rPr>
              <a:t>. На нем размещены записанные диалоги с реальными людьми </a:t>
            </a:r>
            <a:r>
              <a:rPr lang="ru-RU" sz="2000" dirty="0" smtClean="0">
                <a:latin typeface="Times New Roman" panose="02020603050405020304" pitchFamily="18" charset="0"/>
                <a:cs typeface="Times New Roman" panose="02020603050405020304" pitchFamily="18" charset="0"/>
              </a:rPr>
              <a:t>на улице </a:t>
            </a:r>
            <a:r>
              <a:rPr lang="ru-RU" sz="2000" dirty="0">
                <a:latin typeface="Times New Roman" panose="02020603050405020304" pitchFamily="18" charset="0"/>
                <a:cs typeface="Times New Roman" panose="02020603050405020304" pitchFamily="18" charset="0"/>
              </a:rPr>
              <a:t>на различные темы.</a:t>
            </a:r>
          </a:p>
          <a:p>
            <a:r>
              <a:rPr lang="ru-RU" sz="2000" dirty="0" err="1">
                <a:latin typeface="Times New Roman" panose="02020603050405020304" pitchFamily="18" charset="0"/>
                <a:cs typeface="Times New Roman" panose="02020603050405020304" pitchFamily="18" charset="0"/>
              </a:rPr>
              <a:t>Esolcourses</a:t>
            </a:r>
            <a:r>
              <a:rPr lang="ru-RU" sz="2000" dirty="0">
                <a:latin typeface="Times New Roman" panose="02020603050405020304" pitchFamily="18" charset="0"/>
                <a:cs typeface="Times New Roman" panose="02020603050405020304" pitchFamily="18" charset="0"/>
              </a:rPr>
              <a:t> – сайт, позволяющий учить английский по песням, </a:t>
            </a:r>
            <a:r>
              <a:rPr lang="ru-RU" sz="2000" dirty="0" smtClean="0">
                <a:latin typeface="Times New Roman" panose="02020603050405020304" pitchFamily="18" charset="0"/>
                <a:cs typeface="Times New Roman" panose="02020603050405020304" pitchFamily="18" charset="0"/>
              </a:rPr>
              <a:t>слушать, читать </a:t>
            </a:r>
            <a:r>
              <a:rPr lang="ru-RU" sz="2000" dirty="0">
                <a:latin typeface="Times New Roman" panose="02020603050405020304" pitchFamily="18" charset="0"/>
                <a:cs typeface="Times New Roman" panose="02020603050405020304" pitchFamily="18" charset="0"/>
              </a:rPr>
              <a:t>субтитры, делать задания к музыкальным композициям.</a:t>
            </a:r>
          </a:p>
          <a:p>
            <a:r>
              <a:rPr lang="ru-RU" sz="2000" dirty="0" err="1">
                <a:latin typeface="Times New Roman" panose="02020603050405020304" pitchFamily="18" charset="0"/>
                <a:cs typeface="Times New Roman" panose="02020603050405020304" pitchFamily="18" charset="0"/>
              </a:rPr>
              <a:t>Repeat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after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us</a:t>
            </a:r>
            <a:r>
              <a:rPr lang="ru-RU" sz="2000" dirty="0">
                <a:latin typeface="Times New Roman" panose="02020603050405020304" pitchFamily="18" charset="0"/>
                <a:cs typeface="Times New Roman" panose="02020603050405020304" pitchFamily="18" charset="0"/>
              </a:rPr>
              <a:t> – сайт, содержащий цитаты и тексты, </a:t>
            </a:r>
            <a:r>
              <a:rPr lang="ru-RU" sz="2000" dirty="0" smtClean="0">
                <a:latin typeface="Times New Roman" panose="02020603050405020304" pitchFamily="18" charset="0"/>
                <a:cs typeface="Times New Roman" panose="02020603050405020304" pitchFamily="18" charset="0"/>
              </a:rPr>
              <a:t>озвученные носителями</a:t>
            </a:r>
            <a:r>
              <a:rPr lang="ru-RU" sz="2000" dirty="0">
                <a:latin typeface="Times New Roman" panose="02020603050405020304" pitchFamily="18" charset="0"/>
                <a:cs typeface="Times New Roman" panose="02020603050405020304" pitchFamily="18" charset="0"/>
              </a:rPr>
              <a:t>, которые классифицируются по трем уровням </a:t>
            </a:r>
            <a:r>
              <a:rPr lang="ru-RU" sz="2000" dirty="0" smtClean="0">
                <a:latin typeface="Times New Roman" panose="02020603050405020304" pitchFamily="18" charset="0"/>
                <a:cs typeface="Times New Roman" panose="02020603050405020304" pitchFamily="18" charset="0"/>
              </a:rPr>
              <a:t>сложности. Слушаете </a:t>
            </a:r>
            <a:r>
              <a:rPr lang="ru-RU" sz="2000" dirty="0">
                <a:latin typeface="Times New Roman" panose="02020603050405020304" pitchFamily="18" charset="0"/>
                <a:cs typeface="Times New Roman" panose="02020603050405020304" pitchFamily="18" charset="0"/>
              </a:rPr>
              <a:t>и повторяете.</a:t>
            </a:r>
          </a:p>
          <a:p>
            <a:r>
              <a:rPr lang="ru-RU" sz="2000" dirty="0" err="1">
                <a:latin typeface="Times New Roman" panose="02020603050405020304" pitchFamily="18" charset="0"/>
                <a:cs typeface="Times New Roman" panose="02020603050405020304" pitchFamily="18" charset="0"/>
              </a:rPr>
              <a:t>Forvo</a:t>
            </a:r>
            <a:r>
              <a:rPr lang="ru-RU" sz="2000" dirty="0">
                <a:latin typeface="Times New Roman" panose="02020603050405020304" pitchFamily="18" charset="0"/>
                <a:cs typeface="Times New Roman" panose="02020603050405020304" pitchFamily="18" charset="0"/>
              </a:rPr>
              <a:t> – известный сайт, на котором можно прослушать любое </a:t>
            </a:r>
            <a:r>
              <a:rPr lang="ru-RU" sz="2000" dirty="0" smtClean="0">
                <a:latin typeface="Times New Roman" panose="02020603050405020304" pitchFamily="18" charset="0"/>
                <a:cs typeface="Times New Roman" panose="02020603050405020304" pitchFamily="18" charset="0"/>
              </a:rPr>
              <a:t>слово, произнесенное </a:t>
            </a:r>
            <a:r>
              <a:rPr lang="ru-RU" sz="2000" dirty="0">
                <a:latin typeface="Times New Roman" panose="02020603050405020304" pitchFamily="18" charset="0"/>
                <a:cs typeface="Times New Roman" panose="02020603050405020304" pitchFamily="18" charset="0"/>
              </a:rPr>
              <a:t>носителем языка.</a:t>
            </a:r>
          </a:p>
        </p:txBody>
      </p:sp>
    </p:spTree>
    <p:extLst>
      <p:ext uri="{BB962C8B-B14F-4D97-AF65-F5344CB8AC3E}">
        <p14:creationId xmlns:p14="http://schemas.microsoft.com/office/powerpoint/2010/main" val="2470912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739588"/>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Грамматика и лексика</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739588"/>
            <a:ext cx="9905999" cy="6118412"/>
          </a:xfrm>
        </p:spPr>
        <p:txBody>
          <a:bodyPr>
            <a:normAutofit/>
          </a:bodyPr>
          <a:lstStyle/>
          <a:p>
            <a:r>
              <a:rPr lang="ru-RU" dirty="0" err="1">
                <a:latin typeface="Times New Roman" panose="02020603050405020304" pitchFamily="18" charset="0"/>
                <a:cs typeface="Times New Roman" panose="02020603050405020304" pitchFamily="18" charset="0"/>
              </a:rPr>
              <a:t>Irregular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Verbs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Song</a:t>
            </a:r>
            <a:r>
              <a:rPr lang="ru-RU" dirty="0">
                <a:latin typeface="Times New Roman" panose="02020603050405020304" pitchFamily="18" charset="0"/>
                <a:cs typeface="Times New Roman" panose="02020603050405020304" pitchFamily="18" charset="0"/>
              </a:rPr>
              <a:t> — известная песня от </a:t>
            </a:r>
            <a:r>
              <a:rPr lang="ru-RU" dirty="0" err="1">
                <a:latin typeface="Times New Roman" panose="02020603050405020304" pitchFamily="18" charset="0"/>
                <a:cs typeface="Times New Roman" panose="02020603050405020304" pitchFamily="18" charset="0"/>
              </a:rPr>
              <a:t>Fluency</a:t>
            </a:r>
            <a:r>
              <a:rPr lang="ru-RU" dirty="0">
                <a:latin typeface="Times New Roman" panose="02020603050405020304" pitchFamily="18" charset="0"/>
                <a:cs typeface="Times New Roman" panose="02020603050405020304" pitchFamily="18" charset="0"/>
              </a:rPr>
              <a:t> MC для тех, </a:t>
            </a:r>
            <a:r>
              <a:rPr lang="ru-RU" dirty="0" smtClean="0">
                <a:latin typeface="Times New Roman" panose="02020603050405020304" pitchFamily="18" charset="0"/>
                <a:cs typeface="Times New Roman" panose="02020603050405020304" pitchFamily="18" charset="0"/>
              </a:rPr>
              <a:t>кто никак </a:t>
            </a:r>
            <a:r>
              <a:rPr lang="ru-RU" dirty="0">
                <a:latin typeface="Times New Roman" panose="02020603050405020304" pitchFamily="18" charset="0"/>
                <a:cs typeface="Times New Roman" panose="02020603050405020304" pitchFamily="18" charset="0"/>
              </a:rPr>
              <a:t>не выучит неправильные глаголы. Запоминающийся рэп, </a:t>
            </a:r>
            <a:r>
              <a:rPr lang="ru-RU" dirty="0" smtClean="0">
                <a:latin typeface="Times New Roman" panose="02020603050405020304" pitchFamily="18" charset="0"/>
                <a:cs typeface="Times New Roman" panose="02020603050405020304" pitchFamily="18" charset="0"/>
              </a:rPr>
              <a:t>который посмотрели </a:t>
            </a:r>
            <a:r>
              <a:rPr lang="ru-RU" dirty="0">
                <a:latin typeface="Times New Roman" panose="02020603050405020304" pitchFamily="18" charset="0"/>
                <a:cs typeface="Times New Roman" panose="02020603050405020304" pitchFamily="18" charset="0"/>
              </a:rPr>
              <a:t>уже 3,5 млн раз.</a:t>
            </a:r>
          </a:p>
          <a:p>
            <a:r>
              <a:rPr lang="ru-RU" u="sng" dirty="0">
                <a:latin typeface="Times New Roman" panose="02020603050405020304" pitchFamily="18" charset="0"/>
                <a:cs typeface="Times New Roman" panose="02020603050405020304" pitchFamily="18" charset="0"/>
              </a:rPr>
              <a:t>Лексика</a:t>
            </a:r>
          </a:p>
          <a:p>
            <a:r>
              <a:rPr lang="ru-RU" dirty="0">
                <a:latin typeface="Times New Roman" panose="02020603050405020304" pitchFamily="18" charset="0"/>
                <a:cs typeface="Times New Roman" panose="02020603050405020304" pitchFamily="18" charset="0"/>
              </a:rPr>
              <a:t>Виселица – сайт с игрой, в которой нужно угадать слово по </a:t>
            </a:r>
            <a:r>
              <a:rPr lang="ru-RU" dirty="0" smtClean="0">
                <a:latin typeface="Times New Roman" panose="02020603050405020304" pitchFamily="18" charset="0"/>
                <a:cs typeface="Times New Roman" panose="02020603050405020304" pitchFamily="18" charset="0"/>
              </a:rPr>
              <a:t>буквам. Можно </a:t>
            </a:r>
            <a:r>
              <a:rPr lang="ru-RU" dirty="0">
                <a:latin typeface="Times New Roman" panose="02020603050405020304" pitchFamily="18" charset="0"/>
                <a:cs typeface="Times New Roman" panose="02020603050405020304" pitchFamily="18" charset="0"/>
              </a:rPr>
              <a:t>играть вдвоем и выбирать тему слов: киногерои, «Гарри Поттер», </a:t>
            </a:r>
            <a:r>
              <a:rPr lang="ru-RU" dirty="0" smtClean="0">
                <a:latin typeface="Times New Roman" panose="02020603050405020304" pitchFamily="18" charset="0"/>
                <a:cs typeface="Times New Roman" panose="02020603050405020304" pitchFamily="18" charset="0"/>
              </a:rPr>
              <a:t>герои «Звездных </a:t>
            </a:r>
            <a:r>
              <a:rPr lang="ru-RU" dirty="0">
                <a:latin typeface="Times New Roman" panose="02020603050405020304" pitchFamily="18" charset="0"/>
                <a:cs typeface="Times New Roman" panose="02020603050405020304" pitchFamily="18" charset="0"/>
              </a:rPr>
              <a:t>войн», сложные слова и т. д.</a:t>
            </a:r>
          </a:p>
          <a:p>
            <a:r>
              <a:rPr lang="ru-RU" dirty="0" err="1">
                <a:latin typeface="Times New Roman" panose="02020603050405020304" pitchFamily="18" charset="0"/>
                <a:cs typeface="Times New Roman" panose="02020603050405020304" pitchFamily="18" charset="0"/>
              </a:rPr>
              <a:t>Idiomsite</a:t>
            </a:r>
            <a:r>
              <a:rPr lang="ru-RU" dirty="0">
                <a:latin typeface="Times New Roman" panose="02020603050405020304" pitchFamily="18" charset="0"/>
                <a:cs typeface="Times New Roman" panose="02020603050405020304" pitchFamily="18" charset="0"/>
              </a:rPr>
              <a:t> – сайт, на котором можно найти значение любой идиомы.</a:t>
            </a:r>
          </a:p>
          <a:p>
            <a:r>
              <a:rPr lang="ru-RU" dirty="0" err="1">
                <a:latin typeface="Times New Roman" panose="02020603050405020304" pitchFamily="18" charset="0"/>
                <a:cs typeface="Times New Roman" panose="02020603050405020304" pitchFamily="18" charset="0"/>
              </a:rPr>
              <a:t>Memrise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Brainscape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Quizlet</a:t>
            </a:r>
            <a:r>
              <a:rPr lang="ru-RU" dirty="0">
                <a:latin typeface="Times New Roman" panose="02020603050405020304" pitchFamily="18" charset="0"/>
                <a:cs typeface="Times New Roman" panose="02020603050405020304" pitchFamily="18" charset="0"/>
              </a:rPr>
              <a:t> – ресурсы, на которых </a:t>
            </a:r>
            <a:r>
              <a:rPr lang="ru-RU" dirty="0" smtClean="0">
                <a:latin typeface="Times New Roman" panose="02020603050405020304" pitchFamily="18" charset="0"/>
                <a:cs typeface="Times New Roman" panose="02020603050405020304" pitchFamily="18" charset="0"/>
              </a:rPr>
              <a:t>можно создавать </a:t>
            </a:r>
            <a:r>
              <a:rPr lang="ru-RU" dirty="0" err="1">
                <a:latin typeface="Times New Roman" panose="02020603050405020304" pitchFamily="18" charset="0"/>
                <a:cs typeface="Times New Roman" panose="02020603050405020304" pitchFamily="18" charset="0"/>
              </a:rPr>
              <a:t>флеш</a:t>
            </a:r>
            <a:r>
              <a:rPr lang="ru-RU" dirty="0">
                <a:latin typeface="Times New Roman" panose="02020603050405020304" pitchFamily="18" charset="0"/>
                <a:cs typeface="Times New Roman" panose="02020603050405020304" pitchFamily="18" charset="0"/>
              </a:rPr>
              <a:t>-карточки для запоминания </a:t>
            </a:r>
            <a:r>
              <a:rPr lang="ru-RU" dirty="0" smtClean="0">
                <a:latin typeface="Times New Roman" panose="02020603050405020304" pitchFamily="18" charset="0"/>
                <a:cs typeface="Times New Roman" panose="02020603050405020304" pitchFamily="18" charset="0"/>
              </a:rPr>
              <a:t>слов.</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Daily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Page</a:t>
            </a:r>
            <a:r>
              <a:rPr lang="ru-RU" dirty="0">
                <a:latin typeface="Times New Roman" panose="02020603050405020304" pitchFamily="18" charset="0"/>
                <a:cs typeface="Times New Roman" panose="02020603050405020304" pitchFamily="18" charset="0"/>
              </a:rPr>
              <a:t> – сайт, который каждый день предлагает новую тему </a:t>
            </a:r>
            <a:r>
              <a:rPr lang="ru-RU" dirty="0" smtClean="0">
                <a:latin typeface="Times New Roman" panose="02020603050405020304" pitchFamily="18" charset="0"/>
                <a:cs typeface="Times New Roman" panose="02020603050405020304" pitchFamily="18" charset="0"/>
              </a:rPr>
              <a:t>для короткого </a:t>
            </a:r>
            <a:r>
              <a:rPr lang="ru-RU" dirty="0">
                <a:latin typeface="Times New Roman" panose="02020603050405020304" pitchFamily="18" charset="0"/>
                <a:cs typeface="Times New Roman" panose="02020603050405020304" pitchFamily="18" charset="0"/>
              </a:rPr>
              <a:t>эссе, чтобы улучшить навык письма.</a:t>
            </a:r>
          </a:p>
        </p:txBody>
      </p:sp>
    </p:spTree>
    <p:extLst>
      <p:ext uri="{BB962C8B-B14F-4D97-AF65-F5344CB8AC3E}">
        <p14:creationId xmlns:p14="http://schemas.microsoft.com/office/powerpoint/2010/main" val="914185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806824"/>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Чтение</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1694328"/>
            <a:ext cx="9905999" cy="4437531"/>
          </a:xfrm>
        </p:spPr>
        <p:txBody>
          <a:bodyPr/>
          <a:lstStyle/>
          <a:p>
            <a:r>
              <a:rPr lang="ru-RU" dirty="0" err="1">
                <a:latin typeface="Times New Roman" panose="02020603050405020304" pitchFamily="18" charset="0"/>
                <a:cs typeface="Times New Roman" panose="02020603050405020304" pitchFamily="18" charset="0"/>
              </a:rPr>
              <a:t>Crazy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link</a:t>
            </a:r>
            <a:r>
              <a:rPr lang="ru-RU" dirty="0">
                <a:latin typeface="Times New Roman" panose="02020603050405020304" pitchFamily="18" charset="0"/>
                <a:cs typeface="Times New Roman" panose="02020603050405020304" pitchFamily="18" charset="0"/>
              </a:rPr>
              <a:t> – здесь сначала отрабатываются незнакомые слова из текста, </a:t>
            </a:r>
            <a:r>
              <a:rPr lang="ru-RU" dirty="0" smtClean="0">
                <a:latin typeface="Times New Roman" panose="02020603050405020304" pitchFamily="18" charset="0"/>
                <a:cs typeface="Times New Roman" panose="02020603050405020304" pitchFamily="18" charset="0"/>
              </a:rPr>
              <a:t>а затем </a:t>
            </a:r>
            <a:r>
              <a:rPr lang="ru-RU" dirty="0">
                <a:latin typeface="Times New Roman" panose="02020603050405020304" pitchFamily="18" charset="0"/>
                <a:cs typeface="Times New Roman" panose="02020603050405020304" pitchFamily="18" charset="0"/>
              </a:rPr>
              <a:t>уже вы читаете или слушаете сам текст.</a:t>
            </a:r>
          </a:p>
          <a:p>
            <a:r>
              <a:rPr lang="ru-RU" dirty="0" err="1">
                <a:latin typeface="Times New Roman" panose="02020603050405020304" pitchFamily="18" charset="0"/>
                <a:cs typeface="Times New Roman" panose="02020603050405020304" pitchFamily="18" charset="0"/>
              </a:rPr>
              <a:t>Breaking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News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English</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News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Levels</a:t>
            </a:r>
            <a:r>
              <a:rPr lang="ru-RU" dirty="0">
                <a:latin typeface="Times New Roman" panose="02020603050405020304" pitchFamily="18" charset="0"/>
                <a:cs typeface="Times New Roman" panose="02020603050405020304" pitchFamily="18" charset="0"/>
              </a:rPr>
              <a:t> – сайт, с </a:t>
            </a:r>
            <a:r>
              <a:rPr lang="ru-RU" dirty="0" smtClean="0">
                <a:latin typeface="Times New Roman" panose="02020603050405020304" pitchFamily="18" charset="0"/>
                <a:cs typeface="Times New Roman" panose="02020603050405020304" pitchFamily="18" charset="0"/>
              </a:rPr>
              <a:t>ежедневными новостными </a:t>
            </a:r>
            <a:r>
              <a:rPr lang="ru-RU" dirty="0">
                <a:latin typeface="Times New Roman" panose="02020603050405020304" pitchFamily="18" charset="0"/>
                <a:cs typeface="Times New Roman" panose="02020603050405020304" pitchFamily="18" charset="0"/>
              </a:rPr>
              <a:t>заметками, которые адаптированы под 4 уровня владения </a:t>
            </a:r>
            <a:r>
              <a:rPr lang="ru-RU" dirty="0" smtClean="0">
                <a:latin typeface="Times New Roman" panose="02020603050405020304" pitchFamily="18" charset="0"/>
                <a:cs typeface="Times New Roman" panose="02020603050405020304" pitchFamily="18" charset="0"/>
              </a:rPr>
              <a:t>языком, озвучены</a:t>
            </a:r>
            <a:r>
              <a:rPr lang="ru-RU" dirty="0">
                <a:latin typeface="Times New Roman" panose="02020603050405020304" pitchFamily="18" charset="0"/>
                <a:cs typeface="Times New Roman" panose="02020603050405020304" pitchFamily="18" charset="0"/>
              </a:rPr>
              <a:t>, сопровождены видео роликами и заданиями.</a:t>
            </a:r>
          </a:p>
          <a:p>
            <a:r>
              <a:rPr lang="ru-RU" dirty="0" err="1">
                <a:latin typeface="Times New Roman" panose="02020603050405020304" pitchFamily="18" charset="0"/>
                <a:cs typeface="Times New Roman" panose="02020603050405020304" pitchFamily="18" charset="0"/>
              </a:rPr>
              <a:t>Readlang</a:t>
            </a:r>
            <a:r>
              <a:rPr lang="ru-RU" dirty="0">
                <a:latin typeface="Times New Roman" panose="02020603050405020304" pitchFamily="18" charset="0"/>
                <a:cs typeface="Times New Roman" panose="02020603050405020304" pitchFamily="18" charset="0"/>
              </a:rPr>
              <a:t> – лучший сайт для чтения: загружаете текст или выбираете </a:t>
            </a:r>
            <a:r>
              <a:rPr lang="ru-RU" dirty="0" smtClean="0">
                <a:latin typeface="Times New Roman" panose="02020603050405020304" pitchFamily="18" charset="0"/>
                <a:cs typeface="Times New Roman" panose="02020603050405020304" pitchFamily="18" charset="0"/>
              </a:rPr>
              <a:t>из библиотеки</a:t>
            </a:r>
            <a:r>
              <a:rPr lang="ru-RU" dirty="0">
                <a:latin typeface="Times New Roman" panose="02020603050405020304" pitchFamily="18" charset="0"/>
                <a:cs typeface="Times New Roman" panose="02020603050405020304" pitchFamily="18" charset="0"/>
              </a:rPr>
              <a:t>, нажимаете на непонятное слово или словосочетание и </a:t>
            </a:r>
            <a:r>
              <a:rPr lang="ru-RU" dirty="0" smtClean="0">
                <a:latin typeface="Times New Roman" panose="02020603050405020304" pitchFamily="18" charset="0"/>
                <a:cs typeface="Times New Roman" panose="02020603050405020304" pitchFamily="18" charset="0"/>
              </a:rPr>
              <a:t>сразу видите </a:t>
            </a:r>
            <a:r>
              <a:rPr lang="ru-RU" dirty="0">
                <a:latin typeface="Times New Roman" panose="02020603050405020304" pitchFamily="18" charset="0"/>
                <a:cs typeface="Times New Roman" panose="02020603050405020304" pitchFamily="18" charset="0"/>
              </a:rPr>
              <a:t>перевод, переносите на карточки.</a:t>
            </a:r>
          </a:p>
        </p:txBody>
      </p:sp>
    </p:spTree>
    <p:extLst>
      <p:ext uri="{BB962C8B-B14F-4D97-AF65-F5344CB8AC3E}">
        <p14:creationId xmlns:p14="http://schemas.microsoft.com/office/powerpoint/2010/main" val="3811702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658906"/>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Словари</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658906"/>
            <a:ext cx="9905999" cy="6199094"/>
          </a:xfrm>
        </p:spPr>
        <p:txBody>
          <a:bodyPr>
            <a:normAutofit fontScale="92500" lnSpcReduction="10000"/>
          </a:bodyPr>
          <a:lstStyle/>
          <a:p>
            <a:pPr algn="just"/>
            <a:r>
              <a:rPr lang="ru-RU" dirty="0" err="1">
                <a:latin typeface="Times New Roman" panose="02020603050405020304" pitchFamily="18" charset="0"/>
                <a:cs typeface="Times New Roman" panose="02020603050405020304" pitchFamily="18" charset="0"/>
              </a:rPr>
              <a:t>Cambridge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Dictionary</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Cambridge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University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Press</a:t>
            </a:r>
            <a:r>
              <a:rPr lang="ru-RU" dirty="0">
                <a:latin typeface="Times New Roman" panose="02020603050405020304" pitchFamily="18" charset="0"/>
                <a:cs typeface="Times New Roman" panose="02020603050405020304" pitchFamily="18" charset="0"/>
              </a:rPr>
              <a:t> издает словари </a:t>
            </a:r>
            <a:r>
              <a:rPr lang="ru-RU" dirty="0" smtClean="0">
                <a:latin typeface="Times New Roman" panose="02020603050405020304" pitchFamily="18" charset="0"/>
                <a:cs typeface="Times New Roman" panose="02020603050405020304" pitchFamily="18" charset="0"/>
              </a:rPr>
              <a:t>для изучающих </a:t>
            </a:r>
            <a:r>
              <a:rPr lang="ru-RU" dirty="0">
                <a:latin typeface="Times New Roman" panose="02020603050405020304" pitchFamily="18" charset="0"/>
                <a:cs typeface="Times New Roman" panose="02020603050405020304" pitchFamily="18" charset="0"/>
              </a:rPr>
              <a:t>английский язык с 1995 года. </a:t>
            </a:r>
            <a:r>
              <a:rPr lang="ru-RU" dirty="0" err="1">
                <a:latin typeface="Times New Roman" panose="02020603050405020304" pitchFamily="18" charset="0"/>
                <a:cs typeface="Times New Roman" panose="02020603050405020304" pitchFamily="18" charset="0"/>
              </a:rPr>
              <a:t>Cambridge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Dictionary</a:t>
            </a:r>
            <a:r>
              <a:rPr lang="ru-RU" dirty="0">
                <a:latin typeface="Times New Roman" panose="02020603050405020304" pitchFamily="18" charset="0"/>
                <a:cs typeface="Times New Roman" panose="02020603050405020304" pitchFamily="18" charset="0"/>
              </a:rPr>
              <a:t> предлагает </a:t>
            </a:r>
            <a:r>
              <a:rPr lang="ru-RU" dirty="0" smtClean="0">
                <a:latin typeface="Times New Roman" panose="02020603050405020304" pitchFamily="18" charset="0"/>
                <a:cs typeface="Times New Roman" panose="02020603050405020304" pitchFamily="18" charset="0"/>
              </a:rPr>
              <a:t>эти словари </a:t>
            </a:r>
            <a:r>
              <a:rPr lang="ru-RU" dirty="0">
                <a:latin typeface="Times New Roman" panose="02020603050405020304" pitchFamily="18" charset="0"/>
                <a:cs typeface="Times New Roman" panose="02020603050405020304" pitchFamily="18" charset="0"/>
              </a:rPr>
              <a:t>совершенно бесплатно с 1999 года и продолжает развиваться.</a:t>
            </a:r>
          </a:p>
          <a:p>
            <a:pPr algn="just"/>
            <a:r>
              <a:rPr lang="ru-RU" dirty="0" err="1">
                <a:latin typeface="Times New Roman" panose="02020603050405020304" pitchFamily="18" charset="0"/>
                <a:cs typeface="Times New Roman" panose="02020603050405020304" pitchFamily="18" charset="0"/>
              </a:rPr>
              <a:t>Urban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Dictionary</a:t>
            </a:r>
            <a:r>
              <a:rPr lang="ru-RU" dirty="0">
                <a:latin typeface="Times New Roman" panose="02020603050405020304" pitchFamily="18" charset="0"/>
                <a:cs typeface="Times New Roman" panose="02020603050405020304" pitchFamily="18" charset="0"/>
              </a:rPr>
              <a:t> – предлагает изучать новые слова из английского </a:t>
            </a:r>
            <a:r>
              <a:rPr lang="ru-RU" dirty="0" smtClean="0">
                <a:latin typeface="Times New Roman" panose="02020603050405020304" pitchFamily="18" charset="0"/>
                <a:cs typeface="Times New Roman" panose="02020603050405020304" pitchFamily="18" charset="0"/>
              </a:rPr>
              <a:t>сленга каждый </a:t>
            </a:r>
            <a:r>
              <a:rPr lang="ru-RU" dirty="0">
                <a:latin typeface="Times New Roman" panose="02020603050405020304" pitchFamily="18" charset="0"/>
                <a:cs typeface="Times New Roman" panose="02020603050405020304" pitchFamily="18" charset="0"/>
              </a:rPr>
              <a:t>день.</a:t>
            </a:r>
          </a:p>
          <a:p>
            <a:pPr algn="just"/>
            <a:r>
              <a:rPr lang="ru-RU" dirty="0" err="1">
                <a:latin typeface="Times New Roman" panose="02020603050405020304" pitchFamily="18" charset="0"/>
                <a:cs typeface="Times New Roman" panose="02020603050405020304" pitchFamily="18" charset="0"/>
              </a:rPr>
              <a:t>Online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Etymology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Dictionary</a:t>
            </a:r>
            <a:r>
              <a:rPr lang="ru-RU" dirty="0">
                <a:latin typeface="Times New Roman" panose="02020603050405020304" pitchFamily="18" charset="0"/>
                <a:cs typeface="Times New Roman" panose="02020603050405020304" pitchFamily="18" charset="0"/>
              </a:rPr>
              <a:t> – большой словарь об </a:t>
            </a:r>
            <a:r>
              <a:rPr lang="ru-RU" dirty="0" smtClean="0">
                <a:latin typeface="Times New Roman" panose="02020603050405020304" pitchFamily="18" charset="0"/>
                <a:cs typeface="Times New Roman" panose="02020603050405020304" pitchFamily="18" charset="0"/>
              </a:rPr>
              <a:t>этимологии (происхождении</a:t>
            </a:r>
            <a:r>
              <a:rPr lang="ru-RU" dirty="0">
                <a:latin typeface="Times New Roman" panose="02020603050405020304" pitchFamily="18" charset="0"/>
                <a:cs typeface="Times New Roman" panose="02020603050405020304" pitchFamily="18" charset="0"/>
              </a:rPr>
              <a:t>) слов.</a:t>
            </a:r>
          </a:p>
          <a:p>
            <a:pPr algn="just"/>
            <a:r>
              <a:rPr lang="ru-RU" dirty="0" err="1">
                <a:latin typeface="Times New Roman" panose="02020603050405020304" pitchFamily="18" charset="0"/>
                <a:cs typeface="Times New Roman" panose="02020603050405020304" pitchFamily="18" charset="0"/>
              </a:rPr>
              <a:t>Multitran</a:t>
            </a:r>
            <a:r>
              <a:rPr lang="ru-RU" dirty="0">
                <a:latin typeface="Times New Roman" panose="02020603050405020304" pitchFamily="18" charset="0"/>
                <a:cs typeface="Times New Roman" panose="02020603050405020304" pitchFamily="18" charset="0"/>
              </a:rPr>
              <a:t> – ресурса, в который входят англо-русский, </a:t>
            </a:r>
            <a:r>
              <a:rPr lang="ru-RU" dirty="0" smtClean="0">
                <a:latin typeface="Times New Roman" panose="02020603050405020304" pitchFamily="18" charset="0"/>
                <a:cs typeface="Times New Roman" panose="02020603050405020304" pitchFamily="18" charset="0"/>
              </a:rPr>
              <a:t>русско-английский, немецко-русский</a:t>
            </a:r>
            <a:r>
              <a:rPr lang="ru-RU" dirty="0">
                <a:latin typeface="Times New Roman" panose="02020603050405020304" pitchFamily="18" charset="0"/>
                <a:cs typeface="Times New Roman" panose="02020603050405020304" pitchFamily="18" charset="0"/>
              </a:rPr>
              <a:t>, русско-немецкий, французско-русский, </a:t>
            </a:r>
            <a:r>
              <a:rPr lang="ru-RU" dirty="0" smtClean="0">
                <a:latin typeface="Times New Roman" panose="02020603050405020304" pitchFamily="18" charset="0"/>
                <a:cs typeface="Times New Roman" panose="02020603050405020304" pitchFamily="18" charset="0"/>
              </a:rPr>
              <a:t>русско-французский, испанско-русский </a:t>
            </a:r>
            <a:r>
              <a:rPr lang="ru-RU" dirty="0">
                <a:latin typeface="Times New Roman" panose="02020603050405020304" pitchFamily="18" charset="0"/>
                <a:cs typeface="Times New Roman" panose="02020603050405020304" pitchFamily="18" charset="0"/>
              </a:rPr>
              <a:t>и русско-испанский словари. Предусматриваются </a:t>
            </a:r>
            <a:r>
              <a:rPr lang="ru-RU" dirty="0" smtClean="0">
                <a:latin typeface="Times New Roman" panose="02020603050405020304" pitchFamily="18" charset="0"/>
                <a:cs typeface="Times New Roman" panose="02020603050405020304" pitchFamily="18" charset="0"/>
              </a:rPr>
              <a:t>следующие возможности </a:t>
            </a:r>
            <a:r>
              <a:rPr lang="ru-RU" dirty="0">
                <a:latin typeface="Times New Roman" panose="02020603050405020304" pitchFamily="18" charset="0"/>
                <a:cs typeface="Times New Roman" panose="02020603050405020304" pitchFamily="18" charset="0"/>
              </a:rPr>
              <a:t>поиска переводов: морфологический (для любой формы слова </a:t>
            </a:r>
            <a:r>
              <a:rPr lang="ru-RU" dirty="0" smtClean="0">
                <a:latin typeface="Times New Roman" panose="02020603050405020304" pitchFamily="18" charset="0"/>
                <a:cs typeface="Times New Roman" panose="02020603050405020304" pitchFamily="18" charset="0"/>
              </a:rPr>
              <a:t>из текста </a:t>
            </a:r>
            <a:r>
              <a:rPr lang="ru-RU" dirty="0">
                <a:latin typeface="Times New Roman" panose="02020603050405020304" pitchFamily="18" charset="0"/>
                <a:cs typeface="Times New Roman" panose="02020603050405020304" pitchFamily="18" charset="0"/>
              </a:rPr>
              <a:t>запроса), алфавитный (для каждой тематики) и фразовый (поиск </a:t>
            </a:r>
            <a:r>
              <a:rPr lang="ru-RU" dirty="0" smtClean="0">
                <a:latin typeface="Times New Roman" panose="02020603050405020304" pitchFamily="18" charset="0"/>
                <a:cs typeface="Times New Roman" panose="02020603050405020304" pitchFamily="18" charset="0"/>
              </a:rPr>
              <a:t>фраз, содержащих </a:t>
            </a:r>
            <a:r>
              <a:rPr lang="ru-RU" dirty="0">
                <a:latin typeface="Times New Roman" panose="02020603050405020304" pitchFamily="18" charset="0"/>
                <a:cs typeface="Times New Roman" panose="02020603050405020304" pitchFamily="18" charset="0"/>
              </a:rPr>
              <a:t>заданное слово или группу слов).</a:t>
            </a:r>
          </a:p>
          <a:p>
            <a:pPr algn="just"/>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Free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Dictionary</a:t>
            </a:r>
            <a:r>
              <a:rPr lang="ru-RU" dirty="0">
                <a:latin typeface="Times New Roman" panose="02020603050405020304" pitchFamily="18" charset="0"/>
                <a:cs typeface="Times New Roman" panose="02020603050405020304" pitchFamily="18" charset="0"/>
              </a:rPr>
              <a:t> – удобный словарь для повседневного </a:t>
            </a:r>
            <a:r>
              <a:rPr lang="ru-RU" dirty="0" smtClean="0">
                <a:latin typeface="Times New Roman" panose="02020603050405020304" pitchFamily="18" charset="0"/>
                <a:cs typeface="Times New Roman" panose="02020603050405020304" pitchFamily="18" charset="0"/>
              </a:rPr>
              <a:t>пользования, имеющий </a:t>
            </a:r>
            <a:r>
              <a:rPr lang="ru-RU" dirty="0">
                <a:latin typeface="Times New Roman" panose="02020603050405020304" pitchFamily="18" charset="0"/>
                <a:cs typeface="Times New Roman" panose="02020603050405020304" pitchFamily="18" charset="0"/>
              </a:rPr>
              <a:t>возможность перевода на множество языков.</a:t>
            </a:r>
          </a:p>
        </p:txBody>
      </p:sp>
    </p:spTree>
    <p:extLst>
      <p:ext uri="{BB962C8B-B14F-4D97-AF65-F5344CB8AC3E}">
        <p14:creationId xmlns:p14="http://schemas.microsoft.com/office/powerpoint/2010/main" val="788860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578223"/>
            <a:ext cx="9905998" cy="3348317"/>
          </a:xfrm>
        </p:spPr>
        <p:txBody>
          <a:bodyPr>
            <a:normAutofit fontScale="90000"/>
          </a:bodyPr>
          <a:lstStyle/>
          <a:p>
            <a:r>
              <a:rPr lang="ru-RU" sz="3200" cap="none" dirty="0">
                <a:solidFill>
                  <a:srgbClr val="000000"/>
                </a:solidFill>
                <a:latin typeface="Times New Roman" panose="02020603050405020304" pitchFamily="18" charset="0"/>
                <a:cs typeface="Times New Roman" panose="02020603050405020304" pitchFamily="18" charset="0"/>
              </a:rPr>
              <a:t>П</a:t>
            </a:r>
            <a:r>
              <a:rPr lang="ru-RU" sz="3200" b="1" i="1" cap="none" dirty="0" smtClean="0">
                <a:solidFill>
                  <a:srgbClr val="000000"/>
                </a:solidFill>
                <a:latin typeface="Times New Roman" panose="02020603050405020304" pitchFamily="18" charset="0"/>
                <a:cs typeface="Times New Roman" panose="02020603050405020304" pitchFamily="18" charset="0"/>
              </a:rPr>
              <a:t>одборка </a:t>
            </a:r>
            <a:r>
              <a:rPr lang="ru-RU" sz="3200" b="1" i="1" cap="none" dirty="0">
                <a:solidFill>
                  <a:srgbClr val="000000"/>
                </a:solidFill>
                <a:latin typeface="Times New Roman" panose="02020603050405020304" pitchFamily="18" charset="0"/>
                <a:cs typeface="Times New Roman" panose="02020603050405020304" pitchFamily="18" charset="0"/>
              </a:rPr>
              <a:t>мобильных приложений </a:t>
            </a:r>
            <a:r>
              <a:rPr lang="ru-RU" sz="3200" cap="none" dirty="0" smtClean="0">
                <a:solidFill>
                  <a:srgbClr val="000000"/>
                </a:solidFill>
                <a:latin typeface="Times New Roman" panose="02020603050405020304" pitchFamily="18" charset="0"/>
                <a:cs typeface="Times New Roman" panose="02020603050405020304" pitchFamily="18" charset="0"/>
              </a:rPr>
              <a:t>для изучения</a:t>
            </a:r>
            <a:r>
              <a:rPr lang="en-US" sz="3200" cap="none" dirty="0" smtClean="0">
                <a:solidFill>
                  <a:srgbClr val="000000"/>
                </a:solidFill>
                <a:latin typeface="Times New Roman" panose="02020603050405020304" pitchFamily="18" charset="0"/>
                <a:cs typeface="Times New Roman" panose="02020603050405020304" pitchFamily="18" charset="0"/>
              </a:rPr>
              <a:t> </a:t>
            </a:r>
            <a:r>
              <a:rPr lang="ru-RU" sz="3200" cap="none" dirty="0" smtClean="0">
                <a:solidFill>
                  <a:srgbClr val="000000"/>
                </a:solidFill>
                <a:latin typeface="Times New Roman" panose="02020603050405020304" pitchFamily="18" charset="0"/>
                <a:cs typeface="Times New Roman" panose="02020603050405020304" pitchFamily="18" charset="0"/>
              </a:rPr>
              <a:t>иностранного языка:</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ru-RU" sz="3200" cap="none" dirty="0">
                <a:solidFill>
                  <a:srgbClr val="000000"/>
                </a:solidFill>
                <a:latin typeface="Times New Roman" panose="02020603050405020304" pitchFamily="18" charset="0"/>
                <a:cs typeface="Times New Roman" panose="02020603050405020304" pitchFamily="18" charset="0"/>
              </a:rPr>
              <a:t/>
            </a:r>
            <a:br>
              <a:rPr lang="ru-RU" sz="3200" cap="none" dirty="0">
                <a:solidFill>
                  <a:srgbClr val="000000"/>
                </a:solidFill>
                <a:latin typeface="Times New Roman" panose="02020603050405020304" pitchFamily="18" charset="0"/>
                <a:cs typeface="Times New Roman" panose="02020603050405020304" pitchFamily="18" charset="0"/>
              </a:rPr>
            </a:br>
            <a:r>
              <a:rPr lang="ru-RU" sz="3200" cap="none" dirty="0" err="1" smtClean="0">
                <a:solidFill>
                  <a:srgbClr val="000000"/>
                </a:solidFill>
                <a:latin typeface="Times New Roman" panose="02020603050405020304" pitchFamily="18" charset="0"/>
                <a:cs typeface="Times New Roman" panose="02020603050405020304" pitchFamily="18" charset="0"/>
              </a:rPr>
              <a:t>Мemrise</a:t>
            </a:r>
            <a:r>
              <a:rPr lang="ru-RU" sz="3200" cap="none" dirty="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ru-RU" sz="3200" cap="none" dirty="0" smtClean="0">
                <a:solidFill>
                  <a:srgbClr val="000000"/>
                </a:solidFill>
                <a:latin typeface="Times New Roman" panose="02020603050405020304" pitchFamily="18" charset="0"/>
                <a:cs typeface="Times New Roman" panose="02020603050405020304" pitchFamily="18" charset="0"/>
              </a:rPr>
              <a:t>TED </a:t>
            </a:r>
            <a:r>
              <a:rPr lang="ru-RU" sz="3200" cap="none" dirty="0" err="1">
                <a:solidFill>
                  <a:srgbClr val="000000"/>
                </a:solidFill>
                <a:latin typeface="Times New Roman" panose="02020603050405020304" pitchFamily="18" charset="0"/>
                <a:cs typeface="Times New Roman" panose="02020603050405020304" pitchFamily="18" charset="0"/>
              </a:rPr>
              <a:t>talks</a:t>
            </a:r>
            <a:r>
              <a:rPr lang="ru-RU" sz="3200" cap="none" dirty="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en-US" sz="3200" cap="none" dirty="0" smtClean="0">
                <a:solidFill>
                  <a:srgbClr val="000000"/>
                </a:solidFill>
                <a:latin typeface="Times New Roman" panose="02020603050405020304" pitchFamily="18" charset="0"/>
                <a:cs typeface="Times New Roman" panose="02020603050405020304" pitchFamily="18" charset="0"/>
              </a:rPr>
              <a:t>I</a:t>
            </a:r>
            <a:r>
              <a:rPr lang="ru-RU" sz="3200" cap="none" dirty="0" err="1" smtClean="0">
                <a:solidFill>
                  <a:srgbClr val="000000"/>
                </a:solidFill>
                <a:latin typeface="Times New Roman" panose="02020603050405020304" pitchFamily="18" charset="0"/>
                <a:cs typeface="Times New Roman" panose="02020603050405020304" pitchFamily="18" charset="0"/>
              </a:rPr>
              <a:t>talki</a:t>
            </a:r>
            <a:r>
              <a:rPr lang="ru-RU" sz="3200" cap="none" dirty="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en-US" sz="3200" cap="none" dirty="0" smtClean="0">
                <a:solidFill>
                  <a:srgbClr val="000000"/>
                </a:solidFill>
                <a:latin typeface="Times New Roman" panose="02020603050405020304" pitchFamily="18" charset="0"/>
                <a:cs typeface="Times New Roman" panose="02020603050405020304" pitchFamily="18" charset="0"/>
              </a:rPr>
              <a:t>H</a:t>
            </a:r>
            <a:r>
              <a:rPr lang="ru-RU" sz="3200" cap="none" dirty="0" err="1" smtClean="0">
                <a:solidFill>
                  <a:srgbClr val="000000"/>
                </a:solidFill>
                <a:latin typeface="Times New Roman" panose="02020603050405020304" pitchFamily="18" charset="0"/>
                <a:cs typeface="Times New Roman" panose="02020603050405020304" pitchFamily="18" charset="0"/>
              </a:rPr>
              <a:t>ello</a:t>
            </a:r>
            <a:r>
              <a:rPr lang="en-US" sz="3200" cap="none" dirty="0" smtClean="0">
                <a:solidFill>
                  <a:srgbClr val="000000"/>
                </a:solidFill>
                <a:latin typeface="Times New Roman" panose="02020603050405020304" pitchFamily="18" charset="0"/>
                <a:cs typeface="Times New Roman" panose="02020603050405020304" pitchFamily="18" charset="0"/>
              </a:rPr>
              <a:t>T</a:t>
            </a:r>
            <a:r>
              <a:rPr lang="ru-RU" sz="3200" cap="none" dirty="0" err="1" smtClean="0">
                <a:solidFill>
                  <a:srgbClr val="000000"/>
                </a:solidFill>
                <a:latin typeface="Times New Roman" panose="02020603050405020304" pitchFamily="18" charset="0"/>
                <a:cs typeface="Times New Roman" panose="02020603050405020304" pitchFamily="18" charset="0"/>
              </a:rPr>
              <a:t>alk</a:t>
            </a:r>
            <a:r>
              <a:rPr lang="ru-RU" sz="3200" cap="none" dirty="0">
                <a:solidFill>
                  <a:srgbClr val="000000"/>
                </a:solidFill>
                <a:latin typeface="Times New Roman" panose="02020603050405020304" pitchFamily="18" charset="0"/>
                <a:cs typeface="Times New Roman" panose="02020603050405020304" pitchFamily="18" charset="0"/>
              </a:rPr>
              <a:t>.</a:t>
            </a:r>
            <a:r>
              <a:rPr lang="ru-RU" sz="3200" cap="none" dirty="0">
                <a:solidFill>
                  <a:prstClr val="white"/>
                </a:solidFill>
                <a:latin typeface="Times New Roman" panose="02020603050405020304" pitchFamily="18" charset="0"/>
                <a:cs typeface="Times New Roman" panose="02020603050405020304" pitchFamily="18" charset="0"/>
              </a:rPr>
              <a:t> </a:t>
            </a:r>
            <a:r>
              <a:rPr lang="ru-RU" sz="3200" dirty="0">
                <a:solidFill>
                  <a:prstClr val="white"/>
                </a:solidFill>
              </a:rPr>
              <a:t/>
            </a:r>
            <a:br>
              <a:rPr lang="ru-RU" sz="3200" dirty="0">
                <a:solidFill>
                  <a:prstClr val="white"/>
                </a:solidFill>
              </a:rPr>
            </a:br>
            <a:endParaRPr lang="ru-RU" sz="3200" dirty="0"/>
          </a:p>
        </p:txBody>
      </p:sp>
    </p:spTree>
    <p:extLst>
      <p:ext uri="{BB962C8B-B14F-4D97-AF65-F5344CB8AC3E}">
        <p14:creationId xmlns:p14="http://schemas.microsoft.com/office/powerpoint/2010/main" val="558945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551329"/>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Основные приложения</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551328"/>
            <a:ext cx="9905999" cy="6306671"/>
          </a:xfrm>
        </p:spPr>
        <p:txBody>
          <a:bodyPr>
            <a:normAutofit fontScale="85000" lnSpcReduction="10000"/>
          </a:bodyPr>
          <a:lstStyle/>
          <a:p>
            <a:pPr algn="just"/>
            <a:r>
              <a:rPr lang="ru-RU" dirty="0" err="1">
                <a:latin typeface="Times New Roman" panose="02020603050405020304" pitchFamily="18" charset="0"/>
                <a:cs typeface="Times New Roman" panose="02020603050405020304" pitchFamily="18" charset="0"/>
              </a:rPr>
              <a:t>Voxy</a:t>
            </a:r>
            <a:r>
              <a:rPr lang="ru-RU" dirty="0">
                <a:latin typeface="Times New Roman" panose="02020603050405020304" pitchFamily="18" charset="0"/>
                <a:cs typeface="Times New Roman" panose="02020603050405020304" pitchFamily="18" charset="0"/>
              </a:rPr>
              <a:t>. Основное отличие этого приложения от всех остальных в том, </a:t>
            </a:r>
            <a:r>
              <a:rPr lang="ru-RU" dirty="0" smtClean="0">
                <a:latin typeface="Times New Roman" panose="02020603050405020304" pitchFamily="18" charset="0"/>
                <a:cs typeface="Times New Roman" panose="02020603050405020304" pitchFamily="18" charset="0"/>
              </a:rPr>
              <a:t>что оно </a:t>
            </a:r>
            <a:r>
              <a:rPr lang="ru-RU" dirty="0">
                <a:latin typeface="Times New Roman" panose="02020603050405020304" pitchFamily="18" charset="0"/>
                <a:cs typeface="Times New Roman" panose="02020603050405020304" pitchFamily="18" charset="0"/>
              </a:rPr>
              <a:t>в режиме реального времени адаптируется под ваши потребности </a:t>
            </a:r>
            <a:r>
              <a:rPr lang="ru-RU" dirty="0" smtClean="0">
                <a:latin typeface="Times New Roman" panose="02020603050405020304" pitchFamily="18" charset="0"/>
                <a:cs typeface="Times New Roman" panose="02020603050405020304" pitchFamily="18" charset="0"/>
              </a:rPr>
              <a:t>и желания</a:t>
            </a:r>
            <a:r>
              <a:rPr lang="ru-RU" dirty="0">
                <a:latin typeface="Times New Roman" panose="02020603050405020304" pitchFamily="18" charset="0"/>
                <a:cs typeface="Times New Roman" panose="02020603050405020304" pitchFamily="18" charset="0"/>
              </a:rPr>
              <a:t>. Приложение помогает подготовиться к экзамену TOEFL, учить </a:t>
            </a:r>
            <a:r>
              <a:rPr lang="ru-RU" dirty="0" smtClean="0">
                <a:latin typeface="Times New Roman" panose="02020603050405020304" pitchFamily="18" charset="0"/>
                <a:cs typeface="Times New Roman" panose="02020603050405020304" pitchFamily="18" charset="0"/>
              </a:rPr>
              <a:t>фразы, которые </a:t>
            </a:r>
            <a:r>
              <a:rPr lang="ru-RU" dirty="0">
                <a:latin typeface="Times New Roman" panose="02020603050405020304" pitchFamily="18" charset="0"/>
                <a:cs typeface="Times New Roman" panose="02020603050405020304" pitchFamily="18" charset="0"/>
              </a:rPr>
              <a:t>могут пригодиться в путешествии, подготовиться к собеседованию </a:t>
            </a:r>
            <a:r>
              <a:rPr lang="ru-RU" dirty="0" smtClean="0">
                <a:latin typeface="Times New Roman" panose="02020603050405020304" pitchFamily="18" charset="0"/>
                <a:cs typeface="Times New Roman" panose="02020603050405020304" pitchFamily="18" charset="0"/>
              </a:rPr>
              <a:t>и др</a:t>
            </a:r>
            <a:r>
              <a:rPr lang="ru-RU" dirty="0">
                <a:latin typeface="Times New Roman" panose="02020603050405020304" pitchFamily="18" charset="0"/>
                <a:cs typeface="Times New Roman" panose="02020603050405020304" pitchFamily="18" charset="0"/>
              </a:rPr>
              <a:t>. Наставники, являющиеся носителями языка, оперативно помогают </a:t>
            </a:r>
            <a:r>
              <a:rPr lang="ru-RU" dirty="0" smtClean="0">
                <a:latin typeface="Times New Roman" panose="02020603050405020304" pitchFamily="18" charset="0"/>
                <a:cs typeface="Times New Roman" panose="02020603050405020304" pitchFamily="18" charset="0"/>
              </a:rPr>
              <a:t>другим пользователям</a:t>
            </a:r>
            <a:r>
              <a:rPr lang="ru-RU" dirty="0">
                <a:latin typeface="Times New Roman" panose="02020603050405020304" pitchFamily="18" charset="0"/>
                <a:cs typeface="Times New Roman" panose="02020603050405020304" pitchFamily="18" charset="0"/>
              </a:rPr>
              <a:t>.</a:t>
            </a:r>
          </a:p>
          <a:p>
            <a:pPr algn="just"/>
            <a:r>
              <a:rPr lang="ru-RU" dirty="0" err="1">
                <a:latin typeface="Times New Roman" panose="02020603050405020304" pitchFamily="18" charset="0"/>
                <a:cs typeface="Times New Roman" panose="02020603050405020304" pitchFamily="18" charset="0"/>
              </a:rPr>
              <a:t>Phrasalstein</a:t>
            </a:r>
            <a:r>
              <a:rPr lang="ru-RU" dirty="0">
                <a:latin typeface="Times New Roman" panose="02020603050405020304" pitchFamily="18" charset="0"/>
                <a:cs typeface="Times New Roman" panose="02020603050405020304" pitchFamily="18" charset="0"/>
              </a:rPr>
              <a:t> – это забавное приложение, которое предназначено для </a:t>
            </a:r>
            <a:r>
              <a:rPr lang="ru-RU" dirty="0" smtClean="0">
                <a:latin typeface="Times New Roman" panose="02020603050405020304" pitchFamily="18" charset="0"/>
                <a:cs typeface="Times New Roman" panose="02020603050405020304" pitchFamily="18" charset="0"/>
              </a:rPr>
              <a:t>того, чтобы </a:t>
            </a:r>
            <a:r>
              <a:rPr lang="ru-RU" dirty="0">
                <a:latin typeface="Times New Roman" panose="02020603050405020304" pitchFamily="18" charset="0"/>
                <a:cs typeface="Times New Roman" panose="02020603050405020304" pitchFamily="18" charset="0"/>
              </a:rPr>
              <a:t>научиться правильно употреблять фразовые глаголы. Создатели</a:t>
            </a:r>
          </a:p>
          <a:p>
            <a:pPr algn="just"/>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Phrasalstein</a:t>
            </a:r>
            <a:r>
              <a:rPr lang="ru-RU" dirty="0">
                <a:latin typeface="Times New Roman" panose="02020603050405020304" pitchFamily="18" charset="0"/>
                <a:cs typeface="Times New Roman" panose="02020603050405020304" pitchFamily="18" charset="0"/>
              </a:rPr>
              <a:t>» постарались на славу: 100 наиболее часто </a:t>
            </a:r>
            <a:r>
              <a:rPr lang="ru-RU" dirty="0" smtClean="0">
                <a:latin typeface="Times New Roman" panose="02020603050405020304" pitchFamily="18" charset="0"/>
                <a:cs typeface="Times New Roman" panose="02020603050405020304" pitchFamily="18" charset="0"/>
              </a:rPr>
              <a:t>употребляемых фразовых </a:t>
            </a:r>
            <a:r>
              <a:rPr lang="ru-RU" dirty="0">
                <a:latin typeface="Times New Roman" panose="02020603050405020304" pitchFamily="18" charset="0"/>
                <a:cs typeface="Times New Roman" panose="02020603050405020304" pitchFamily="18" charset="0"/>
              </a:rPr>
              <a:t>глаголов сопровождаются наглядными иллюстрациями </a:t>
            </a:r>
            <a:r>
              <a:rPr lang="ru-RU" dirty="0" smtClean="0">
                <a:latin typeface="Times New Roman" panose="02020603050405020304" pitchFamily="18" charset="0"/>
                <a:cs typeface="Times New Roman" panose="02020603050405020304" pitchFamily="18" charset="0"/>
              </a:rPr>
              <a:t>из мультфильмов-ужастиков</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15500 </a:t>
            </a:r>
            <a:r>
              <a:rPr lang="ru-RU" dirty="0" err="1">
                <a:latin typeface="Times New Roman" panose="02020603050405020304" pitchFamily="18" charset="0"/>
                <a:cs typeface="Times New Roman" panose="02020603050405020304" pitchFamily="18" charset="0"/>
              </a:rPr>
              <a:t>Useful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English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Phrases</a:t>
            </a:r>
            <a:r>
              <a:rPr lang="ru-RU" dirty="0">
                <a:latin typeface="Times New Roman" panose="02020603050405020304" pitchFamily="18" charset="0"/>
                <a:cs typeface="Times New Roman" panose="02020603050405020304" pitchFamily="18" charset="0"/>
              </a:rPr>
              <a:t> – это приложение-словарь, </a:t>
            </a:r>
            <a:r>
              <a:rPr lang="ru-RU" dirty="0" smtClean="0">
                <a:latin typeface="Times New Roman" panose="02020603050405020304" pitchFamily="18" charset="0"/>
                <a:cs typeface="Times New Roman" panose="02020603050405020304" pitchFamily="18" charset="0"/>
              </a:rPr>
              <a:t>содержащее более </a:t>
            </a:r>
            <a:r>
              <a:rPr lang="ru-RU" dirty="0">
                <a:latin typeface="Times New Roman" panose="02020603050405020304" pitchFamily="18" charset="0"/>
                <a:cs typeface="Times New Roman" panose="02020603050405020304" pitchFamily="18" charset="0"/>
              </a:rPr>
              <a:t>15 500 интересных идиом, которые часто используются в </a:t>
            </a:r>
            <a:r>
              <a:rPr lang="ru-RU" dirty="0" smtClean="0">
                <a:latin typeface="Times New Roman" panose="02020603050405020304" pitchFamily="18" charset="0"/>
                <a:cs typeface="Times New Roman" panose="02020603050405020304" pitchFamily="18" charset="0"/>
              </a:rPr>
              <a:t>процессе живого </a:t>
            </a:r>
            <a:r>
              <a:rPr lang="ru-RU" dirty="0">
                <a:latin typeface="Times New Roman" panose="02020603050405020304" pitchFamily="18" charset="0"/>
                <a:cs typeface="Times New Roman" panose="02020603050405020304" pitchFamily="18" charset="0"/>
              </a:rPr>
              <a:t>общения. Афоризмы, слова, сравнения и многое другое Вы </a:t>
            </a:r>
            <a:r>
              <a:rPr lang="ru-RU" dirty="0" smtClean="0">
                <a:latin typeface="Times New Roman" panose="02020603050405020304" pitchFamily="18" charset="0"/>
                <a:cs typeface="Times New Roman" panose="02020603050405020304" pitchFamily="18" charset="0"/>
              </a:rPr>
              <a:t>можете употреблять </a:t>
            </a:r>
            <a:r>
              <a:rPr lang="ru-RU" dirty="0">
                <a:latin typeface="Times New Roman" panose="02020603050405020304" pitchFamily="18" charset="0"/>
                <a:cs typeface="Times New Roman" panose="02020603050405020304" pitchFamily="18" charset="0"/>
              </a:rPr>
              <a:t>при общении на бытовом уровне и в </a:t>
            </a:r>
            <a:r>
              <a:rPr lang="ru-RU" dirty="0" smtClean="0">
                <a:latin typeface="Times New Roman" panose="02020603050405020304" pitchFamily="18" charset="0"/>
                <a:cs typeface="Times New Roman" panose="02020603050405020304" pitchFamily="18" charset="0"/>
              </a:rPr>
              <a:t>профессионально-деловой сфере</a:t>
            </a:r>
            <a:r>
              <a:rPr lang="ru-RU" dirty="0">
                <a:latin typeface="Times New Roman" panose="02020603050405020304" pitchFamily="18" charset="0"/>
                <a:cs typeface="Times New Roman" panose="02020603050405020304" pitchFamily="18" charset="0"/>
              </a:rPr>
              <a:t>.</a:t>
            </a:r>
          </a:p>
          <a:p>
            <a:pPr algn="just"/>
            <a:r>
              <a:rPr lang="ru-RU" dirty="0" err="1">
                <a:latin typeface="Times New Roman" panose="02020603050405020304" pitchFamily="18" charset="0"/>
                <a:cs typeface="Times New Roman" panose="02020603050405020304" pitchFamily="18" charset="0"/>
              </a:rPr>
              <a:t>Lingvist</a:t>
            </a:r>
            <a:r>
              <a:rPr lang="ru-RU" dirty="0">
                <a:latin typeface="Times New Roman" panose="02020603050405020304" pitchFamily="18" charset="0"/>
                <a:cs typeface="Times New Roman" panose="02020603050405020304" pitchFamily="18" charset="0"/>
              </a:rPr>
              <a:t> – малоизвестное, но очень неплохое приложение. В </a:t>
            </a:r>
            <a:r>
              <a:rPr lang="ru-RU" dirty="0" smtClean="0">
                <a:latin typeface="Times New Roman" panose="02020603050405020304" pitchFamily="18" charset="0"/>
                <a:cs typeface="Times New Roman" panose="02020603050405020304" pitchFamily="18" charset="0"/>
              </a:rPr>
              <a:t>приложении есть </a:t>
            </a:r>
            <a:r>
              <a:rPr lang="ru-RU" dirty="0">
                <a:latin typeface="Times New Roman" panose="02020603050405020304" pitchFamily="18" charset="0"/>
                <a:cs typeface="Times New Roman" panose="02020603050405020304" pitchFamily="18" charset="0"/>
              </a:rPr>
              <a:t>тексты, </a:t>
            </a:r>
            <a:r>
              <a:rPr lang="ru-RU" dirty="0" err="1">
                <a:latin typeface="Times New Roman" panose="02020603050405020304" pitchFamily="18" charset="0"/>
                <a:cs typeface="Times New Roman" panose="02020603050405020304" pitchFamily="18" charset="0"/>
              </a:rPr>
              <a:t>аудирование</a:t>
            </a:r>
            <a:r>
              <a:rPr lang="ru-RU" dirty="0">
                <a:latin typeface="Times New Roman" panose="02020603050405020304" pitchFamily="18" charset="0"/>
                <a:cs typeface="Times New Roman" panose="02020603050405020304" pitchFamily="18" charset="0"/>
              </a:rPr>
              <a:t>, грамматические статьи, проверочные тесты. </a:t>
            </a:r>
            <a:r>
              <a:rPr lang="ru-RU" dirty="0" smtClean="0">
                <a:latin typeface="Times New Roman" panose="02020603050405020304" pitchFamily="18" charset="0"/>
                <a:cs typeface="Times New Roman" panose="02020603050405020304" pitchFamily="18" charset="0"/>
              </a:rPr>
              <a:t>Большой упор </a:t>
            </a:r>
            <a:r>
              <a:rPr lang="ru-RU" dirty="0">
                <a:latin typeface="Times New Roman" panose="02020603050405020304" pitchFamily="18" charset="0"/>
                <a:cs typeface="Times New Roman" panose="02020603050405020304" pitchFamily="18" charset="0"/>
              </a:rPr>
              <a:t>ставится на изучение слов.</a:t>
            </a:r>
          </a:p>
        </p:txBody>
      </p:sp>
    </p:spTree>
    <p:extLst>
      <p:ext uri="{BB962C8B-B14F-4D97-AF65-F5344CB8AC3E}">
        <p14:creationId xmlns:p14="http://schemas.microsoft.com/office/powerpoint/2010/main" val="462318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107576"/>
            <a:ext cx="9905998" cy="1344706"/>
          </a:xfrm>
        </p:spPr>
        <p:txBody>
          <a:bodyPr>
            <a:normAutofit/>
          </a:bodyPr>
          <a:lstStyle/>
          <a:p>
            <a:pPr algn="ctr"/>
            <a:r>
              <a:rPr lang="ru-RU" sz="2000" cap="none" dirty="0" smtClean="0">
                <a:latin typeface="Times New Roman" panose="02020603050405020304" pitchFamily="18" charset="0"/>
                <a:cs typeface="Times New Roman" panose="02020603050405020304" pitchFamily="18" charset="0"/>
              </a:rPr>
              <a:t>Использование информационно-компьютерных технологий открывает для нас новые возможности в преподавании предмета. Используя ИТК на уроках английского языка, мы сталкиваемся с новыми формами и методами преподавания, ищем новые подходы и стили к процессу обучения.</a:t>
            </a:r>
            <a:endParaRPr lang="ru-RU" sz="20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1358152"/>
            <a:ext cx="9905999" cy="5392271"/>
          </a:xfrm>
        </p:spPr>
        <p:txBody>
          <a:bodyPr>
            <a:normAutofit fontScale="77500" lnSpcReduction="20000"/>
          </a:bodyPr>
          <a:lstStyle/>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Итак, назовем наиболее часто используемым элементы ИКТ в учебном процессе:</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электронные учебники и пособия, демонстрируемые с помощью компьютера и</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мультимедийного проектора,</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интерактивные доски,</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электронные энциклопедии и справочники,</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тренажеры и программы тестирования,</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образовательные ресурсы Интернета,</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DVD и CD диски с картинами и иллюстрациями,</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видео и аудиотехника,</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интерактивные карты и атласы,</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интерактивные конференции и конкурсы,</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материалы для дистанционного обучения,</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научно-исследовательские работы и проекты.</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40"/>
              </a:spcBef>
              <a:spcAft>
                <a:spcPts val="0"/>
              </a:spcAft>
            </a:pPr>
            <a:r>
              <a:rPr lang="ru-RU"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дистанционное обучение.</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6318915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645459"/>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Словари</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806824"/>
            <a:ext cx="9905999" cy="6051176"/>
          </a:xfrm>
        </p:spPr>
        <p:txBody>
          <a:bodyPr>
            <a:normAutofit fontScale="85000" lnSpcReduction="20000"/>
          </a:bodyPr>
          <a:lstStyle/>
          <a:p>
            <a:r>
              <a:rPr lang="ru-RU" sz="2000" dirty="0" err="1">
                <a:latin typeface="Times New Roman" panose="02020603050405020304" pitchFamily="18" charset="0"/>
                <a:cs typeface="Times New Roman" panose="02020603050405020304" pitchFamily="18" charset="0"/>
              </a:rPr>
              <a:t>reDict</a:t>
            </a:r>
            <a:r>
              <a:rPr lang="ru-RU" sz="2000" dirty="0">
                <a:latin typeface="Times New Roman" panose="02020603050405020304" pitchFamily="18" charset="0"/>
                <a:cs typeface="Times New Roman" panose="02020603050405020304" pitchFamily="18" charset="0"/>
              </a:rPr>
              <a:t> – приложение, которое кроме перевода слов, также </a:t>
            </a:r>
            <a:r>
              <a:rPr lang="ru-RU" sz="2000" dirty="0" smtClean="0">
                <a:latin typeface="Times New Roman" panose="02020603050405020304" pitchFamily="18" charset="0"/>
                <a:cs typeface="Times New Roman" panose="02020603050405020304" pitchFamily="18" charset="0"/>
              </a:rPr>
              <a:t>подскажет </a:t>
            </a:r>
            <a:r>
              <a:rPr lang="ru-RU" sz="2000" dirty="0" err="1" smtClean="0">
                <a:latin typeface="Times New Roman" panose="02020603050405020304" pitchFamily="18" charset="0"/>
                <a:cs typeface="Times New Roman" panose="02020603050405020304" pitchFamily="18" charset="0"/>
              </a:rPr>
              <a:t>транскрипцю</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и слов, тезаурус, грамматические статьи. </a:t>
            </a:r>
            <a:r>
              <a:rPr lang="ru-RU" sz="2000" dirty="0" smtClean="0">
                <a:latin typeface="Times New Roman" panose="02020603050405020304" pitchFamily="18" charset="0"/>
                <a:cs typeface="Times New Roman" panose="02020603050405020304" pitchFamily="18" charset="0"/>
              </a:rPr>
              <a:t>Есть возможность распознавания </a:t>
            </a:r>
            <a:r>
              <a:rPr lang="ru-RU" sz="2000" dirty="0">
                <a:latin typeface="Times New Roman" panose="02020603050405020304" pitchFamily="18" charset="0"/>
                <a:cs typeface="Times New Roman" panose="02020603050405020304" pitchFamily="18" charset="0"/>
              </a:rPr>
              <a:t>текста для </a:t>
            </a:r>
            <a:r>
              <a:rPr lang="ru-RU" sz="2000" dirty="0" smtClean="0">
                <a:latin typeface="Times New Roman" panose="02020603050405020304" pitchFamily="18" charset="0"/>
                <a:cs typeface="Times New Roman" panose="02020603050405020304" pitchFamily="18" charset="0"/>
              </a:rPr>
              <a:t>перевода.</a:t>
            </a:r>
          </a:p>
          <a:p>
            <a:r>
              <a:rPr lang="ru-RU" sz="2000" dirty="0" err="1">
                <a:latin typeface="Times New Roman" panose="02020603050405020304" pitchFamily="18" charset="0"/>
                <a:cs typeface="Times New Roman" panose="02020603050405020304" pitchFamily="18" charset="0"/>
              </a:rPr>
              <a:t>Google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Translate</a:t>
            </a:r>
            <a:r>
              <a:rPr lang="ru-RU" sz="2000" dirty="0">
                <a:latin typeface="Times New Roman" panose="02020603050405020304" pitchFamily="18" charset="0"/>
                <a:cs typeface="Times New Roman" panose="02020603050405020304" pitchFamily="18" charset="0"/>
              </a:rPr>
              <a:t> – официальное приложение </a:t>
            </a:r>
            <a:r>
              <a:rPr lang="ru-RU" sz="2000" dirty="0" err="1">
                <a:latin typeface="Times New Roman" panose="02020603050405020304" pitchFamily="18" charset="0"/>
                <a:cs typeface="Times New Roman" panose="02020603050405020304" pitchFamily="18" charset="0"/>
              </a:rPr>
              <a:t>Google</a:t>
            </a:r>
            <a:r>
              <a:rPr lang="ru-RU" sz="2000" dirty="0">
                <a:latin typeface="Times New Roman" panose="02020603050405020304" pitchFamily="18" charset="0"/>
                <a:cs typeface="Times New Roman" panose="02020603050405020304" pitchFamily="18" charset="0"/>
              </a:rPr>
              <a:t>. Это не </a:t>
            </a:r>
            <a:r>
              <a:rPr lang="ru-RU" sz="2000" dirty="0" smtClean="0">
                <a:latin typeface="Times New Roman" panose="02020603050405020304" pitchFamily="18" charset="0"/>
                <a:cs typeface="Times New Roman" panose="02020603050405020304" pitchFamily="18" charset="0"/>
              </a:rPr>
              <a:t>только словарь</a:t>
            </a:r>
            <a:r>
              <a:rPr lang="ru-RU" sz="2000" dirty="0">
                <a:latin typeface="Times New Roman" panose="02020603050405020304" pitchFamily="18" charset="0"/>
                <a:cs typeface="Times New Roman" panose="02020603050405020304" pitchFamily="18" charset="0"/>
              </a:rPr>
              <a:t>, но и переводчик: он довольно успешно переводит целые фразы. </a:t>
            </a:r>
            <a:r>
              <a:rPr lang="ru-RU" sz="2000" dirty="0" smtClean="0">
                <a:latin typeface="Times New Roman" panose="02020603050405020304" pitchFamily="18" charset="0"/>
                <a:cs typeface="Times New Roman" panose="02020603050405020304" pitchFamily="18" charset="0"/>
              </a:rPr>
              <a:t>Есть перевод </a:t>
            </a:r>
            <a:r>
              <a:rPr lang="ru-RU" sz="2000" dirty="0">
                <a:latin typeface="Times New Roman" panose="02020603050405020304" pitchFamily="18" charset="0"/>
                <a:cs typeface="Times New Roman" panose="02020603050405020304" pitchFamily="18" charset="0"/>
              </a:rPr>
              <a:t>рукописного текста, распознавание голоса и распознавание текста </a:t>
            </a:r>
            <a:r>
              <a:rPr lang="ru-RU" sz="2000" dirty="0" smtClean="0">
                <a:latin typeface="Times New Roman" panose="02020603050405020304" pitchFamily="18" charset="0"/>
                <a:cs typeface="Times New Roman" panose="02020603050405020304" pitchFamily="18" charset="0"/>
              </a:rPr>
              <a:t>с камеры </a:t>
            </a:r>
            <a:r>
              <a:rPr lang="ru-RU" sz="2000" dirty="0">
                <a:latin typeface="Times New Roman" panose="02020603050405020304" pitchFamily="18" charset="0"/>
                <a:cs typeface="Times New Roman" panose="02020603050405020304" pitchFamily="18" charset="0"/>
              </a:rPr>
              <a:t>в реальном времени.</a:t>
            </a:r>
          </a:p>
          <a:p>
            <a:r>
              <a:rPr lang="ru-RU" sz="2000" dirty="0" err="1">
                <a:latin typeface="Times New Roman" panose="02020603050405020304" pitchFamily="18" charset="0"/>
                <a:cs typeface="Times New Roman" panose="02020603050405020304" pitchFamily="18" charset="0"/>
              </a:rPr>
              <a:t>Merriam-Webster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Dictionary</a:t>
            </a:r>
            <a:r>
              <a:rPr lang="ru-RU" sz="2000" dirty="0">
                <a:latin typeface="Times New Roman" panose="02020603050405020304" pitchFamily="18" charset="0"/>
                <a:cs typeface="Times New Roman" panose="02020603050405020304" pitchFamily="18" charset="0"/>
              </a:rPr>
              <a:t> – официальное приложение одного </a:t>
            </a:r>
            <a:r>
              <a:rPr lang="ru-RU" sz="2000" dirty="0" smtClean="0">
                <a:latin typeface="Times New Roman" panose="02020603050405020304" pitchFamily="18" charset="0"/>
                <a:cs typeface="Times New Roman" panose="02020603050405020304" pitchFamily="18" charset="0"/>
              </a:rPr>
              <a:t>из старейших </a:t>
            </a:r>
            <a:r>
              <a:rPr lang="ru-RU" sz="2000" dirty="0">
                <a:latin typeface="Times New Roman" panose="02020603050405020304" pitchFamily="18" charset="0"/>
                <a:cs typeface="Times New Roman" panose="02020603050405020304" pitchFamily="18" charset="0"/>
              </a:rPr>
              <a:t>в Америке издательства словарей. Есть транскрипция, озвучка </a:t>
            </a:r>
            <a:r>
              <a:rPr lang="ru-RU" sz="2000" dirty="0" smtClean="0">
                <a:latin typeface="Times New Roman" panose="02020603050405020304" pitchFamily="18" charset="0"/>
                <a:cs typeface="Times New Roman" panose="02020603050405020304" pitchFamily="18" charset="0"/>
              </a:rPr>
              <a:t>слов, распознавание </a:t>
            </a:r>
            <a:r>
              <a:rPr lang="ru-RU" sz="2000" dirty="0">
                <a:latin typeface="Times New Roman" panose="02020603050405020304" pitchFamily="18" charset="0"/>
                <a:cs typeface="Times New Roman" panose="02020603050405020304" pitchFamily="18" charset="0"/>
              </a:rPr>
              <a:t>голосового ввода. Особенность приложения – это </a:t>
            </a:r>
            <a:r>
              <a:rPr lang="ru-RU" sz="2000" dirty="0" smtClean="0">
                <a:latin typeface="Times New Roman" panose="02020603050405020304" pitchFamily="18" charset="0"/>
                <a:cs typeface="Times New Roman" panose="02020603050405020304" pitchFamily="18" charset="0"/>
              </a:rPr>
              <a:t>встроенные викторины </a:t>
            </a:r>
            <a:r>
              <a:rPr lang="ru-RU" sz="2000" dirty="0">
                <a:latin typeface="Times New Roman" panose="02020603050405020304" pitchFamily="18" charset="0"/>
                <a:cs typeface="Times New Roman" panose="02020603050405020304" pitchFamily="18" charset="0"/>
              </a:rPr>
              <a:t>на определения и написания слов. Также можно установить </a:t>
            </a:r>
            <a:r>
              <a:rPr lang="ru-RU" sz="2000" dirty="0" err="1" smtClean="0">
                <a:latin typeface="Times New Roman" panose="02020603050405020304" pitchFamily="18" charset="0"/>
                <a:cs typeface="Times New Roman" panose="02020603050405020304" pitchFamily="18" charset="0"/>
              </a:rPr>
              <a:t>виджет</a:t>
            </a:r>
            <a:r>
              <a:rPr lang="ru-RU" sz="2000" dirty="0" smtClean="0">
                <a:latin typeface="Times New Roman" panose="02020603050405020304" pitchFamily="18" charset="0"/>
                <a:cs typeface="Times New Roman" panose="02020603050405020304" pitchFamily="18" charset="0"/>
              </a:rPr>
              <a:t> “слово </a:t>
            </a:r>
            <a:r>
              <a:rPr lang="ru-RU" sz="2000" dirty="0">
                <a:latin typeface="Times New Roman" panose="02020603050405020304" pitchFamily="18" charset="0"/>
                <a:cs typeface="Times New Roman" panose="02020603050405020304" pitchFamily="18" charset="0"/>
              </a:rPr>
              <a:t>дня” в центр уведомлений.</a:t>
            </a:r>
          </a:p>
          <a:p>
            <a:r>
              <a:rPr lang="ru-RU" sz="2000" dirty="0">
                <a:latin typeface="Times New Roman" panose="02020603050405020304" pitchFamily="18" charset="0"/>
                <a:cs typeface="Times New Roman" panose="02020603050405020304" pitchFamily="18" charset="0"/>
              </a:rPr>
              <a:t>Dictionary.com. В этом словаре Вы найдете подробные определения </a:t>
            </a:r>
            <a:r>
              <a:rPr lang="ru-RU" sz="2000" dirty="0" smtClean="0">
                <a:latin typeface="Times New Roman" panose="02020603050405020304" pitchFamily="18" charset="0"/>
                <a:cs typeface="Times New Roman" panose="02020603050405020304" pitchFamily="18" charset="0"/>
              </a:rPr>
              <a:t>и описание </a:t>
            </a:r>
            <a:r>
              <a:rPr lang="ru-RU" sz="2000" dirty="0">
                <a:latin typeface="Times New Roman" panose="02020603050405020304" pitchFamily="18" charset="0"/>
                <a:cs typeface="Times New Roman" panose="02020603050405020304" pitchFamily="18" charset="0"/>
              </a:rPr>
              <a:t>происхождения слова. Кроме транскрипции можно </a:t>
            </a:r>
            <a:r>
              <a:rPr lang="ru-RU" sz="2000" dirty="0" smtClean="0">
                <a:latin typeface="Times New Roman" panose="02020603050405020304" pitchFamily="18" charset="0"/>
                <a:cs typeface="Times New Roman" panose="02020603050405020304" pitchFamily="18" charset="0"/>
              </a:rPr>
              <a:t>посмотреть просто </a:t>
            </a:r>
            <a:r>
              <a:rPr lang="ru-RU" sz="2000" dirty="0">
                <a:latin typeface="Times New Roman" panose="02020603050405020304" pitchFamily="18" charset="0"/>
                <a:cs typeface="Times New Roman" panose="02020603050405020304" pitchFamily="18" charset="0"/>
              </a:rPr>
              <a:t>произношение слова по слогам. </a:t>
            </a:r>
            <a:r>
              <a:rPr lang="ru-RU" sz="2000" dirty="0" err="1">
                <a:latin typeface="Times New Roman" panose="02020603050405020304" pitchFamily="18" charset="0"/>
                <a:cs typeface="Times New Roman" panose="02020603050405020304" pitchFamily="18" charset="0"/>
              </a:rPr>
              <a:t>Виджет</a:t>
            </a:r>
            <a:r>
              <a:rPr lang="ru-RU" sz="2000" dirty="0">
                <a:latin typeface="Times New Roman" panose="02020603050405020304" pitchFamily="18" charset="0"/>
                <a:cs typeface="Times New Roman" panose="02020603050405020304" pitchFamily="18" charset="0"/>
              </a:rPr>
              <a:t> для центра уведомлений </a:t>
            </a:r>
            <a:r>
              <a:rPr lang="ru-RU" sz="2000" dirty="0" smtClean="0">
                <a:latin typeface="Times New Roman" panose="02020603050405020304" pitchFamily="18" charset="0"/>
                <a:cs typeface="Times New Roman" panose="02020603050405020304" pitchFamily="18" charset="0"/>
              </a:rPr>
              <a:t>не только </a:t>
            </a:r>
            <a:r>
              <a:rPr lang="ru-RU" sz="2000" dirty="0">
                <a:latin typeface="Times New Roman" panose="02020603050405020304" pitchFamily="18" charset="0"/>
                <a:cs typeface="Times New Roman" panose="02020603050405020304" pitchFamily="18" charset="0"/>
              </a:rPr>
              <a:t>показывает слово дня, но и предлагает угадать его значение.</a:t>
            </a:r>
          </a:p>
          <a:p>
            <a:r>
              <a:rPr lang="ru-RU" sz="2000" dirty="0" err="1">
                <a:latin typeface="Times New Roman" panose="02020603050405020304" pitchFamily="18" charset="0"/>
                <a:cs typeface="Times New Roman" panose="02020603050405020304" pitchFamily="18" charset="0"/>
              </a:rPr>
              <a:t>Urban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Dictionary</a:t>
            </a:r>
            <a:r>
              <a:rPr lang="ru-RU" sz="2000" dirty="0">
                <a:latin typeface="Times New Roman" panose="02020603050405020304" pitchFamily="18" charset="0"/>
                <a:cs typeface="Times New Roman" panose="02020603050405020304" pitchFamily="18" charset="0"/>
              </a:rPr>
              <a:t> – официальное приложение главного </a:t>
            </a:r>
            <a:r>
              <a:rPr lang="ru-RU" sz="2000" dirty="0" smtClean="0">
                <a:latin typeface="Times New Roman" panose="02020603050405020304" pitchFamily="18" charset="0"/>
                <a:cs typeface="Times New Roman" panose="02020603050405020304" pitchFamily="18" charset="0"/>
              </a:rPr>
              <a:t>словаря англоязычного </a:t>
            </a:r>
            <a:r>
              <a:rPr lang="ru-RU" sz="2000" dirty="0">
                <a:latin typeface="Times New Roman" panose="02020603050405020304" pitchFamily="18" charset="0"/>
                <a:cs typeface="Times New Roman" panose="02020603050405020304" pitchFamily="18" charset="0"/>
              </a:rPr>
              <a:t>сленга. Приложение предлагает три функции: слово дня, </a:t>
            </a:r>
            <a:r>
              <a:rPr lang="ru-RU" sz="2000" dirty="0" smtClean="0">
                <a:latin typeface="Times New Roman" panose="02020603050405020304" pitchFamily="18" charset="0"/>
                <a:cs typeface="Times New Roman" panose="02020603050405020304" pitchFamily="18" charset="0"/>
              </a:rPr>
              <a:t>поиск и </a:t>
            </a:r>
            <a:r>
              <a:rPr lang="ru-RU" sz="2000" dirty="0">
                <a:latin typeface="Times New Roman" panose="02020603050405020304" pitchFamily="18" charset="0"/>
                <a:cs typeface="Times New Roman" panose="02020603050405020304" pitchFamily="18" charset="0"/>
              </a:rPr>
              <a:t>список случайных статей. Максимальное погружение в разговорный жаргон.</a:t>
            </a:r>
          </a:p>
          <a:p>
            <a:r>
              <a:rPr lang="ru-RU" sz="2000" dirty="0" err="1">
                <a:latin typeface="Times New Roman" panose="02020603050405020304" pitchFamily="18" charset="0"/>
                <a:cs typeface="Times New Roman" panose="02020603050405020304" pitchFamily="18" charset="0"/>
              </a:rPr>
              <a:t>WordBook</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English</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Dictionary</a:t>
            </a:r>
            <a:r>
              <a:rPr lang="ru-RU" sz="2000" dirty="0">
                <a:latin typeface="Times New Roman" panose="02020603050405020304" pitchFamily="18" charset="0"/>
                <a:cs typeface="Times New Roman" panose="02020603050405020304" pitchFamily="18" charset="0"/>
              </a:rPr>
              <a:t> &amp; </a:t>
            </a:r>
            <a:r>
              <a:rPr lang="ru-RU" sz="2000" dirty="0" err="1">
                <a:latin typeface="Times New Roman" panose="02020603050405020304" pitchFamily="18" charset="0"/>
                <a:cs typeface="Times New Roman" panose="02020603050405020304" pitchFamily="18" charset="0"/>
              </a:rPr>
              <a:t>Thesaurus</a:t>
            </a:r>
            <a:r>
              <a:rPr lang="ru-RU" sz="2000" dirty="0">
                <a:latin typeface="Times New Roman" panose="02020603050405020304" pitchFamily="18" charset="0"/>
                <a:cs typeface="Times New Roman" panose="02020603050405020304" pitchFamily="18" charset="0"/>
              </a:rPr>
              <a:t> – это словарь, </a:t>
            </a:r>
            <a:r>
              <a:rPr lang="ru-RU" sz="2000" dirty="0" smtClean="0">
                <a:latin typeface="Times New Roman" panose="02020603050405020304" pitchFamily="18" charset="0"/>
                <a:cs typeface="Times New Roman" panose="02020603050405020304" pitchFamily="18" charset="0"/>
              </a:rPr>
              <a:t>который может </a:t>
            </a:r>
            <a:r>
              <a:rPr lang="ru-RU" sz="2000" dirty="0">
                <a:latin typeface="Times New Roman" panose="02020603050405020304" pitchFamily="18" charset="0"/>
                <a:cs typeface="Times New Roman" panose="02020603050405020304" pitchFamily="18" charset="0"/>
              </a:rPr>
              <a:t>содержать на вашем смартфоне 15 тысяч слов, этимологию 23 </a:t>
            </a:r>
            <a:r>
              <a:rPr lang="ru-RU" sz="2000" dirty="0" smtClean="0">
                <a:latin typeface="Times New Roman" panose="02020603050405020304" pitchFamily="18" charset="0"/>
                <a:cs typeface="Times New Roman" panose="02020603050405020304" pitchFamily="18" charset="0"/>
              </a:rPr>
              <a:t>тысячи слов</a:t>
            </a:r>
            <a:r>
              <a:rPr lang="ru-RU" sz="2000" dirty="0">
                <a:latin typeface="Times New Roman" panose="02020603050405020304" pitchFamily="18" charset="0"/>
                <a:cs typeface="Times New Roman" panose="02020603050405020304" pitchFamily="18" charset="0"/>
              </a:rPr>
              <a:t>, проверку орфографии и возможность поиска слов для создания </a:t>
            </a:r>
            <a:r>
              <a:rPr lang="ru-RU" sz="2000" dirty="0" smtClean="0">
                <a:latin typeface="Times New Roman" panose="02020603050405020304" pitchFamily="18" charset="0"/>
                <a:cs typeface="Times New Roman" panose="02020603050405020304" pitchFamily="18" charset="0"/>
              </a:rPr>
              <a:t>анаграмм. Кроме </a:t>
            </a:r>
            <a:r>
              <a:rPr lang="ru-RU" sz="2000" dirty="0">
                <a:latin typeface="Times New Roman" panose="02020603050405020304" pitchFamily="18" charset="0"/>
                <a:cs typeface="Times New Roman" panose="02020603050405020304" pitchFamily="18" charset="0"/>
              </a:rPr>
              <a:t>того, ежедневно Вы будете запоминать слово дня, которое </a:t>
            </a:r>
            <a:r>
              <a:rPr lang="ru-RU" sz="2000" dirty="0" smtClean="0">
                <a:latin typeface="Times New Roman" panose="02020603050405020304" pitchFamily="18" charset="0"/>
                <a:cs typeface="Times New Roman" panose="02020603050405020304" pitchFamily="18" charset="0"/>
              </a:rPr>
              <a:t>предложит Вам </a:t>
            </a:r>
            <a:r>
              <a:rPr lang="ru-RU" sz="2000" dirty="0">
                <a:latin typeface="Times New Roman" panose="02020603050405020304" pitchFamily="18" charset="0"/>
                <a:cs typeface="Times New Roman" panose="02020603050405020304" pitchFamily="18" charset="0"/>
              </a:rPr>
              <a:t>программа.</a:t>
            </a:r>
          </a:p>
        </p:txBody>
      </p:sp>
    </p:spTree>
    <p:extLst>
      <p:ext uri="{BB962C8B-B14F-4D97-AF65-F5344CB8AC3E}">
        <p14:creationId xmlns:p14="http://schemas.microsoft.com/office/powerpoint/2010/main" val="2798891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1"/>
            <a:ext cx="9905998" cy="564776"/>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Приложение для запоминания слов</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658906"/>
            <a:ext cx="9905999" cy="6199094"/>
          </a:xfrm>
        </p:spPr>
        <p:txBody>
          <a:bodyPr>
            <a:normAutofit fontScale="85000" lnSpcReduction="10000"/>
          </a:bodyPr>
          <a:lstStyle/>
          <a:p>
            <a:pPr algn="just"/>
            <a:r>
              <a:rPr lang="ru-RU" sz="2000" dirty="0" err="1">
                <a:latin typeface="Times New Roman" panose="02020603050405020304" pitchFamily="18" charset="0"/>
                <a:cs typeface="Times New Roman" panose="02020603050405020304" pitchFamily="18" charset="0"/>
              </a:rPr>
              <a:t>AnkiApp</a:t>
            </a:r>
            <a:r>
              <a:rPr lang="ru-RU" sz="2000" dirty="0">
                <a:latin typeface="Times New Roman" panose="02020603050405020304" pitchFamily="18" charset="0"/>
                <a:cs typeface="Times New Roman" panose="02020603050405020304" pitchFamily="18" charset="0"/>
              </a:rPr>
              <a:t>. В приложении доступен только один способ изучения слов </a:t>
            </a:r>
            <a:r>
              <a:rPr lang="ru-RU" sz="2000" dirty="0" smtClean="0">
                <a:latin typeface="Times New Roman" panose="02020603050405020304" pitchFamily="18" charset="0"/>
                <a:cs typeface="Times New Roman" panose="02020603050405020304" pitchFamily="18" charset="0"/>
              </a:rPr>
              <a:t>–переворачивающиеся </a:t>
            </a:r>
            <a:r>
              <a:rPr lang="ru-RU" sz="2000" dirty="0" err="1">
                <a:latin typeface="Times New Roman" panose="02020603050405020304" pitchFamily="18" charset="0"/>
                <a:cs typeface="Times New Roman" panose="02020603050405020304" pitchFamily="18" charset="0"/>
              </a:rPr>
              <a:t>флеш</a:t>
            </a:r>
            <a:r>
              <a:rPr lang="ru-RU" sz="2000" dirty="0">
                <a:latin typeface="Times New Roman" panose="02020603050405020304" pitchFamily="18" charset="0"/>
                <a:cs typeface="Times New Roman" panose="02020603050405020304" pitchFamily="18" charset="0"/>
              </a:rPr>
              <a:t>-карточки. Вам показывают слово, </a:t>
            </a:r>
            <a:r>
              <a:rPr lang="ru-RU" sz="2000" dirty="0" smtClean="0">
                <a:latin typeface="Times New Roman" panose="02020603050405020304" pitchFamily="18" charset="0"/>
                <a:cs typeface="Times New Roman" panose="02020603050405020304" pitchFamily="18" charset="0"/>
              </a:rPr>
              <a:t>Вы “переворачиваете</a:t>
            </a:r>
            <a:r>
              <a:rPr lang="ru-RU" sz="2000" dirty="0">
                <a:latin typeface="Times New Roman" panose="02020603050405020304" pitchFamily="18" charset="0"/>
                <a:cs typeface="Times New Roman" panose="02020603050405020304" pitchFamily="18" charset="0"/>
              </a:rPr>
              <a:t>” карточку, видите перевод и отвечаете, вспомнили ли вы </a:t>
            </a:r>
            <a:r>
              <a:rPr lang="ru-RU" sz="2000" dirty="0" smtClean="0">
                <a:latin typeface="Times New Roman" panose="02020603050405020304" pitchFamily="18" charset="0"/>
                <a:cs typeface="Times New Roman" panose="02020603050405020304" pitchFamily="18" charset="0"/>
              </a:rPr>
              <a:t>его перевод </a:t>
            </a:r>
            <a:r>
              <a:rPr lang="ru-RU" sz="2000" dirty="0">
                <a:latin typeface="Times New Roman" panose="02020603050405020304" pitchFamily="18" charset="0"/>
                <a:cs typeface="Times New Roman" panose="02020603050405020304" pitchFamily="18" charset="0"/>
              </a:rPr>
              <a:t>и насколько это было сложно. В зависимости от вашего </a:t>
            </a:r>
            <a:r>
              <a:rPr lang="ru-RU" sz="2000" dirty="0" smtClean="0">
                <a:latin typeface="Times New Roman" panose="02020603050405020304" pitchFamily="18" charset="0"/>
                <a:cs typeface="Times New Roman" panose="02020603050405020304" pitchFamily="18" charset="0"/>
              </a:rPr>
              <a:t>ответа приложение </a:t>
            </a:r>
            <a:r>
              <a:rPr lang="ru-RU" sz="2000" dirty="0">
                <a:latin typeface="Times New Roman" panose="02020603050405020304" pitchFamily="18" charset="0"/>
                <a:cs typeface="Times New Roman" panose="02020603050405020304" pitchFamily="18" charset="0"/>
              </a:rPr>
              <a:t>изменяет период, после которого оно его вам вновь покажет</a:t>
            </a:r>
            <a:r>
              <a:rPr lang="ru-RU" sz="2000" dirty="0" smtClean="0">
                <a:latin typeface="Times New Roman" panose="02020603050405020304" pitchFamily="18" charset="0"/>
                <a:cs typeface="Times New Roman" panose="02020603050405020304" pitchFamily="18" charset="0"/>
              </a:rPr>
              <a:t>.</a:t>
            </a:r>
          </a:p>
          <a:p>
            <a:pPr algn="just"/>
            <a:r>
              <a:rPr lang="ru-RU" sz="2000" dirty="0" err="1">
                <a:latin typeface="Times New Roman" panose="02020603050405020304" pitchFamily="18" charset="0"/>
                <a:cs typeface="Times New Roman" panose="02020603050405020304" pitchFamily="18" charset="0"/>
              </a:rPr>
              <a:t>Words</a:t>
            </a:r>
            <a:r>
              <a:rPr lang="ru-RU" sz="2000" dirty="0">
                <a:latin typeface="Times New Roman" panose="02020603050405020304" pitchFamily="18" charset="0"/>
                <a:cs typeface="Times New Roman" panose="02020603050405020304" pitchFamily="18" charset="0"/>
              </a:rPr>
              <a:t> – приложение, считающееся лучшим в категории «</a:t>
            </a:r>
            <a:r>
              <a:rPr lang="ru-RU" sz="2000" dirty="0" smtClean="0">
                <a:latin typeface="Times New Roman" panose="02020603050405020304" pitchFamily="18" charset="0"/>
                <a:cs typeface="Times New Roman" panose="02020603050405020304" pitchFamily="18" charset="0"/>
              </a:rPr>
              <a:t>Образование» по </a:t>
            </a:r>
            <a:r>
              <a:rPr lang="ru-RU" sz="2000" dirty="0">
                <a:latin typeface="Times New Roman" panose="02020603050405020304" pitchFamily="18" charset="0"/>
                <a:cs typeface="Times New Roman" panose="02020603050405020304" pitchFamily="18" charset="0"/>
              </a:rPr>
              <a:t>версии </a:t>
            </a:r>
            <a:r>
              <a:rPr lang="ru-RU" sz="2000" dirty="0" err="1">
                <a:latin typeface="Times New Roman" panose="02020603050405020304" pitchFamily="18" charset="0"/>
                <a:cs typeface="Times New Roman" panose="02020603050405020304" pitchFamily="18" charset="0"/>
              </a:rPr>
              <a:t>Apple</a:t>
            </a:r>
            <a:r>
              <a:rPr lang="ru-RU" sz="2000" dirty="0">
                <a:latin typeface="Times New Roman" panose="02020603050405020304" pitchFamily="18" charset="0"/>
                <a:cs typeface="Times New Roman" panose="02020603050405020304" pitchFamily="18" charset="0"/>
              </a:rPr>
              <a:t>. База программы содержит более 8 тысяч слов, кроме </a:t>
            </a:r>
            <a:r>
              <a:rPr lang="ru-RU" sz="2000" dirty="0" smtClean="0">
                <a:latin typeface="Times New Roman" panose="02020603050405020304" pitchFamily="18" charset="0"/>
                <a:cs typeface="Times New Roman" panose="02020603050405020304" pitchFamily="18" charset="0"/>
              </a:rPr>
              <a:t>того, приложение </a:t>
            </a:r>
            <a:r>
              <a:rPr lang="ru-RU" sz="2000" dirty="0">
                <a:latin typeface="Times New Roman" panose="02020603050405020304" pitchFamily="18" charset="0"/>
                <a:cs typeface="Times New Roman" panose="02020603050405020304" pitchFamily="18" charset="0"/>
              </a:rPr>
              <a:t>доступно в офлайн-режиме. Главное преимущество: </a:t>
            </a:r>
            <a:r>
              <a:rPr lang="ru-RU" sz="2000" dirty="0" smtClean="0">
                <a:latin typeface="Times New Roman" panose="02020603050405020304" pitchFamily="18" charset="0"/>
                <a:cs typeface="Times New Roman" panose="02020603050405020304" pitchFamily="18" charset="0"/>
              </a:rPr>
              <a:t>программа адаптируется </a:t>
            </a:r>
            <a:r>
              <a:rPr lang="ru-RU" sz="2000" dirty="0">
                <a:latin typeface="Times New Roman" panose="02020603050405020304" pitchFamily="18" charset="0"/>
                <a:cs typeface="Times New Roman" panose="02020603050405020304" pitchFamily="18" charset="0"/>
              </a:rPr>
              <a:t>к конкретному пользователю и в заданиях и тестах </a:t>
            </a:r>
            <a:r>
              <a:rPr lang="ru-RU" sz="2000" dirty="0" smtClean="0">
                <a:latin typeface="Times New Roman" panose="02020603050405020304" pitchFamily="18" charset="0"/>
                <a:cs typeface="Times New Roman" panose="02020603050405020304" pitchFamily="18" charset="0"/>
              </a:rPr>
              <a:t>предлагает именно </a:t>
            </a:r>
            <a:r>
              <a:rPr lang="ru-RU" sz="2000" dirty="0">
                <a:latin typeface="Times New Roman" panose="02020603050405020304" pitchFamily="18" charset="0"/>
                <a:cs typeface="Times New Roman" panose="02020603050405020304" pitchFamily="18" charset="0"/>
              </a:rPr>
              <a:t>те слова, с которыми ранее у Вас возникали сложности.</a:t>
            </a:r>
          </a:p>
          <a:p>
            <a:pPr algn="just"/>
            <a:r>
              <a:rPr lang="ru-RU" sz="2000" dirty="0" err="1">
                <a:latin typeface="Times New Roman" panose="02020603050405020304" pitchFamily="18" charset="0"/>
                <a:cs typeface="Times New Roman" panose="02020603050405020304" pitchFamily="18" charset="0"/>
              </a:rPr>
              <a:t>Easy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Ten</a:t>
            </a:r>
            <a:r>
              <a:rPr lang="ru-RU" sz="2000" dirty="0">
                <a:latin typeface="Times New Roman" panose="02020603050405020304" pitchFamily="18" charset="0"/>
                <a:cs typeface="Times New Roman" panose="02020603050405020304" pitchFamily="18" charset="0"/>
              </a:rPr>
              <a:t>. С помощью этой программы Вы сможете ежедневно </a:t>
            </a:r>
            <a:r>
              <a:rPr lang="ru-RU" sz="2000" dirty="0" smtClean="0">
                <a:latin typeface="Times New Roman" panose="02020603050405020304" pitchFamily="18" charset="0"/>
                <a:cs typeface="Times New Roman" panose="02020603050405020304" pitchFamily="18" charset="0"/>
              </a:rPr>
              <a:t>пополнять лексический </a:t>
            </a:r>
            <a:r>
              <a:rPr lang="ru-RU" sz="2000" dirty="0">
                <a:latin typeface="Times New Roman" panose="02020603050405020304" pitchFamily="18" charset="0"/>
                <a:cs typeface="Times New Roman" panose="02020603050405020304" pitchFamily="18" charset="0"/>
              </a:rPr>
              <a:t>запас, запоминая 10 новых слов. Приложение не требует </a:t>
            </a:r>
            <a:r>
              <a:rPr lang="ru-RU" sz="2000" dirty="0" smtClean="0">
                <a:latin typeface="Times New Roman" panose="02020603050405020304" pitchFamily="18" charset="0"/>
                <a:cs typeface="Times New Roman" panose="02020603050405020304" pitchFamily="18" charset="0"/>
              </a:rPr>
              <a:t>больших затрат </a:t>
            </a:r>
            <a:r>
              <a:rPr lang="ru-RU" sz="2000" dirty="0">
                <a:latin typeface="Times New Roman" panose="02020603050405020304" pitchFamily="18" charset="0"/>
                <a:cs typeface="Times New Roman" panose="02020603050405020304" pitchFamily="18" charset="0"/>
              </a:rPr>
              <a:t>времени – достаточно уделять 20 минут в день. Программа </a:t>
            </a:r>
            <a:r>
              <a:rPr lang="ru-RU" sz="2000" dirty="0" smtClean="0">
                <a:latin typeface="Times New Roman" panose="02020603050405020304" pitchFamily="18" charset="0"/>
                <a:cs typeface="Times New Roman" panose="02020603050405020304" pitchFamily="18" charset="0"/>
              </a:rPr>
              <a:t>содержит более </a:t>
            </a:r>
            <a:r>
              <a:rPr lang="ru-RU" sz="2000" dirty="0">
                <a:latin typeface="Times New Roman" panose="02020603050405020304" pitchFamily="18" charset="0"/>
                <a:cs typeface="Times New Roman" panose="02020603050405020304" pitchFamily="18" charset="0"/>
              </a:rPr>
              <a:t>20 тысяч английских слов, поможет Вам </a:t>
            </a:r>
            <a:r>
              <a:rPr lang="ru-RU" sz="2000" dirty="0" smtClean="0">
                <a:latin typeface="Times New Roman" panose="02020603050405020304" pitchFamily="18" charset="0"/>
                <a:cs typeface="Times New Roman" panose="02020603050405020304" pitchFamily="18" charset="0"/>
              </a:rPr>
              <a:t>совершенствовать произношение </a:t>
            </a:r>
            <a:r>
              <a:rPr lang="ru-RU" sz="2000" dirty="0">
                <a:latin typeface="Times New Roman" panose="02020603050405020304" pitchFamily="18" charset="0"/>
                <a:cs typeface="Times New Roman" panose="02020603050405020304" pitchFamily="18" charset="0"/>
              </a:rPr>
              <a:t>благодаря специальным тренажёрам. Кроме того, новые </a:t>
            </a:r>
            <a:r>
              <a:rPr lang="ru-RU" sz="2000" dirty="0" smtClean="0">
                <a:latin typeface="Times New Roman" panose="02020603050405020304" pitchFamily="18" charset="0"/>
                <a:cs typeface="Times New Roman" panose="02020603050405020304" pitchFamily="18" charset="0"/>
              </a:rPr>
              <a:t>слова. Вы </a:t>
            </a:r>
            <a:r>
              <a:rPr lang="ru-RU" sz="2000" dirty="0">
                <a:latin typeface="Times New Roman" panose="02020603050405020304" pitchFamily="18" charset="0"/>
                <a:cs typeface="Times New Roman" panose="02020603050405020304" pitchFamily="18" charset="0"/>
              </a:rPr>
              <a:t>можете разделить по тематическим спискам, отслеживать прогресс, </a:t>
            </a:r>
            <a:r>
              <a:rPr lang="ru-RU" sz="2000" dirty="0" smtClean="0">
                <a:latin typeface="Times New Roman" panose="02020603050405020304" pitchFamily="18" charset="0"/>
                <a:cs typeface="Times New Roman" panose="02020603050405020304" pitchFamily="18" charset="0"/>
              </a:rPr>
              <a:t>что служит </a:t>
            </a:r>
            <a:r>
              <a:rPr lang="ru-RU" sz="2000" dirty="0">
                <a:latin typeface="Times New Roman" panose="02020603050405020304" pitchFamily="18" charset="0"/>
                <a:cs typeface="Times New Roman" panose="02020603050405020304" pitchFamily="18" charset="0"/>
              </a:rPr>
              <a:t>дополнительным рычагом мотивации.</a:t>
            </a:r>
          </a:p>
          <a:p>
            <a:pPr algn="just"/>
            <a:r>
              <a:rPr lang="ru-RU" sz="2000" dirty="0" err="1">
                <a:latin typeface="Times New Roman" panose="02020603050405020304" pitchFamily="18" charset="0"/>
                <a:cs typeface="Times New Roman" panose="02020603050405020304" pitchFamily="18" charset="0"/>
              </a:rPr>
              <a:t>Rosetta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Stone</a:t>
            </a:r>
            <a:r>
              <a:rPr lang="ru-RU" sz="2000" dirty="0">
                <a:latin typeface="Times New Roman" panose="02020603050405020304" pitchFamily="18" charset="0"/>
                <a:cs typeface="Times New Roman" panose="02020603050405020304" pitchFamily="18" charset="0"/>
              </a:rPr>
              <a:t> – приложение, которое поможет запоминать новые </a:t>
            </a:r>
            <a:r>
              <a:rPr lang="ru-RU" sz="2000" dirty="0" smtClean="0">
                <a:latin typeface="Times New Roman" panose="02020603050405020304" pitchFamily="18" charset="0"/>
                <a:cs typeface="Times New Roman" panose="02020603050405020304" pitchFamily="18" charset="0"/>
              </a:rPr>
              <a:t>слова благодаря </a:t>
            </a:r>
            <a:r>
              <a:rPr lang="ru-RU" sz="2000" dirty="0">
                <a:latin typeface="Times New Roman" panose="02020603050405020304" pitchFamily="18" charset="0"/>
                <a:cs typeface="Times New Roman" panose="02020603050405020304" pitchFamily="18" charset="0"/>
              </a:rPr>
              <a:t>ассоциациям. Программа оценки произношения поможет </a:t>
            </a:r>
            <a:r>
              <a:rPr lang="ru-RU" sz="2000" dirty="0" smtClean="0">
                <a:latin typeface="Times New Roman" panose="02020603050405020304" pitchFamily="18" charset="0"/>
                <a:cs typeface="Times New Roman" panose="02020603050405020304" pitchFamily="18" charset="0"/>
              </a:rPr>
              <a:t>Вам научиться </a:t>
            </a:r>
            <a:r>
              <a:rPr lang="ru-RU" sz="2000" dirty="0">
                <a:latin typeface="Times New Roman" panose="02020603050405020304" pitchFamily="18" charset="0"/>
                <a:cs typeface="Times New Roman" panose="02020603050405020304" pitchFamily="18" charset="0"/>
              </a:rPr>
              <a:t>правильно произносить выученные слова.</a:t>
            </a:r>
          </a:p>
          <a:p>
            <a:pPr algn="just"/>
            <a:r>
              <a:rPr lang="ru-RU" sz="2000" dirty="0" err="1">
                <a:latin typeface="Times New Roman" panose="02020603050405020304" pitchFamily="18" charset="0"/>
                <a:cs typeface="Times New Roman" panose="02020603050405020304" pitchFamily="18" charset="0"/>
              </a:rPr>
              <a:t>Memrise</a:t>
            </a:r>
            <a:r>
              <a:rPr lang="ru-RU" sz="2000" dirty="0">
                <a:latin typeface="Times New Roman" panose="02020603050405020304" pitchFamily="18" charset="0"/>
                <a:cs typeface="Times New Roman" panose="02020603050405020304" pitchFamily="18" charset="0"/>
              </a:rPr>
              <a:t>. Чтобы изучение английского проходило с удовольствием, </a:t>
            </a:r>
            <a:r>
              <a:rPr lang="ru-RU" sz="2000" dirty="0" smtClean="0">
                <a:latin typeface="Times New Roman" panose="02020603050405020304" pitchFamily="18" charset="0"/>
                <a:cs typeface="Times New Roman" panose="02020603050405020304" pitchFamily="18" charset="0"/>
              </a:rPr>
              <a:t>а новые </a:t>
            </a:r>
            <a:r>
              <a:rPr lang="ru-RU" sz="2000" dirty="0">
                <a:latin typeface="Times New Roman" panose="02020603050405020304" pitchFamily="18" charset="0"/>
                <a:cs typeface="Times New Roman" panose="02020603050405020304" pitchFamily="18" charset="0"/>
              </a:rPr>
              <a:t>слова запоминались легче, предлагаем Вам приложение с </a:t>
            </a:r>
            <a:r>
              <a:rPr lang="ru-RU" sz="2000" dirty="0" smtClean="0">
                <a:latin typeface="Times New Roman" panose="02020603050405020304" pitchFamily="18" charset="0"/>
                <a:cs typeface="Times New Roman" panose="02020603050405020304" pitchFamily="18" charset="0"/>
              </a:rPr>
              <a:t>необычным игровым </a:t>
            </a:r>
            <a:r>
              <a:rPr lang="ru-RU" sz="2000" dirty="0">
                <a:latin typeface="Times New Roman" panose="02020603050405020304" pitchFamily="18" charset="0"/>
                <a:cs typeface="Times New Roman" panose="02020603050405020304" pitchFamily="18" charset="0"/>
              </a:rPr>
              <a:t>подходом к обучению. Куратор разведгруппы </a:t>
            </a:r>
            <a:r>
              <a:rPr lang="ru-RU" sz="2000" dirty="0" err="1">
                <a:latin typeface="Times New Roman" panose="02020603050405020304" pitchFamily="18" charset="0"/>
                <a:cs typeface="Times New Roman" panose="02020603050405020304" pitchFamily="18" charset="0"/>
              </a:rPr>
              <a:t>Memrise</a:t>
            </a:r>
            <a:r>
              <a:rPr lang="ru-RU" sz="2000" dirty="0">
                <a:latin typeface="Times New Roman" panose="02020603050405020304" pitchFamily="18" charset="0"/>
                <a:cs typeface="Times New Roman" panose="02020603050405020304" pitchFamily="18" charset="0"/>
              </a:rPr>
              <a:t> отправит вас </a:t>
            </a:r>
            <a:r>
              <a:rPr lang="ru-RU" sz="2000" dirty="0" smtClean="0">
                <a:latin typeface="Times New Roman" panose="02020603050405020304" pitchFamily="18" charset="0"/>
                <a:cs typeface="Times New Roman" panose="02020603050405020304" pitchFamily="18" charset="0"/>
              </a:rPr>
              <a:t>в увлекательное </a:t>
            </a:r>
            <a:r>
              <a:rPr lang="ru-RU" sz="2000" dirty="0">
                <a:latin typeface="Times New Roman" panose="02020603050405020304" pitchFamily="18" charset="0"/>
                <a:cs typeface="Times New Roman" panose="02020603050405020304" pitchFamily="18" charset="0"/>
              </a:rPr>
              <a:t>путешествие по неизведанной вселенной английского </a:t>
            </a:r>
            <a:r>
              <a:rPr lang="ru-RU" sz="2000" dirty="0" smtClean="0">
                <a:latin typeface="Times New Roman" panose="02020603050405020304" pitchFamily="18" charset="0"/>
                <a:cs typeface="Times New Roman" panose="02020603050405020304" pitchFamily="18" charset="0"/>
              </a:rPr>
              <a:t>языка, полной </a:t>
            </a:r>
            <a:r>
              <a:rPr lang="ru-RU" sz="2000" dirty="0">
                <a:latin typeface="Times New Roman" panose="02020603050405020304" pitchFamily="18" charset="0"/>
                <a:cs typeface="Times New Roman" panose="02020603050405020304" pitchFamily="18" charset="0"/>
              </a:rPr>
              <a:t>секретов, загадок, таинственных вражеских агентов и </a:t>
            </a:r>
            <a:r>
              <a:rPr lang="ru-RU" sz="2000" dirty="0" smtClean="0">
                <a:latin typeface="Times New Roman" panose="02020603050405020304" pitchFamily="18" charset="0"/>
                <a:cs typeface="Times New Roman" panose="02020603050405020304" pitchFamily="18" charset="0"/>
              </a:rPr>
              <a:t>добрых помощников</a:t>
            </a:r>
            <a:r>
              <a:rPr lang="ru-RU"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862714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591671"/>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Приложения для изучения грамматики</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591671"/>
            <a:ext cx="9905999" cy="6266329"/>
          </a:xfrm>
        </p:spPr>
        <p:txBody>
          <a:bodyPr>
            <a:normAutofit fontScale="77500" lnSpcReduction="20000"/>
          </a:bodyPr>
          <a:lstStyle/>
          <a:p>
            <a:pPr algn="just"/>
            <a:r>
              <a:rPr lang="ru-RU" sz="2000" dirty="0">
                <a:latin typeface="Times New Roman" panose="02020603050405020304" pitchFamily="18" charset="0"/>
                <a:cs typeface="Times New Roman" panose="02020603050405020304" pitchFamily="18" charset="0"/>
              </a:rPr>
              <a:t>Фразовые глаголы – приложение для изучения фразовых </a:t>
            </a:r>
            <a:r>
              <a:rPr lang="ru-RU" sz="2000" dirty="0" smtClean="0">
                <a:latin typeface="Times New Roman" panose="02020603050405020304" pitchFamily="18" charset="0"/>
                <a:cs typeface="Times New Roman" panose="02020603050405020304" pitchFamily="18" charset="0"/>
              </a:rPr>
              <a:t>глаголов английского </a:t>
            </a:r>
            <a:r>
              <a:rPr lang="ru-RU" sz="2000" dirty="0">
                <a:latin typeface="Times New Roman" panose="02020603050405020304" pitchFamily="18" charset="0"/>
                <a:cs typeface="Times New Roman" panose="02020603050405020304" pitchFamily="18" charset="0"/>
              </a:rPr>
              <a:t>языка. К каждому фразовому глаголу нарисована </a:t>
            </a:r>
            <a:r>
              <a:rPr lang="ru-RU" sz="2000" dirty="0" smtClean="0">
                <a:latin typeface="Times New Roman" panose="02020603050405020304" pitchFamily="18" charset="0"/>
                <a:cs typeface="Times New Roman" panose="02020603050405020304" pitchFamily="18" charset="0"/>
              </a:rPr>
              <a:t>картинка, озвучено </a:t>
            </a:r>
            <a:r>
              <a:rPr lang="ru-RU" sz="2000" dirty="0">
                <a:latin typeface="Times New Roman" panose="02020603050405020304" pitchFamily="18" charset="0"/>
                <a:cs typeface="Times New Roman" panose="02020603050405020304" pitchFamily="18" charset="0"/>
              </a:rPr>
              <a:t>произношение, есть несколько примеров с озвучкой. Есть </a:t>
            </a:r>
            <a:r>
              <a:rPr lang="ru-RU" sz="2000" dirty="0" smtClean="0">
                <a:latin typeface="Times New Roman" panose="02020603050405020304" pitchFamily="18" charset="0"/>
                <a:cs typeface="Times New Roman" panose="02020603050405020304" pitchFamily="18" charset="0"/>
              </a:rPr>
              <a:t>также короткие </a:t>
            </a:r>
            <a:r>
              <a:rPr lang="ru-RU" sz="2000" dirty="0">
                <a:latin typeface="Times New Roman" panose="02020603050405020304" pitchFamily="18" charset="0"/>
                <a:cs typeface="Times New Roman" panose="02020603050405020304" pitchFamily="18" charset="0"/>
              </a:rPr>
              <a:t>анекдоты, с несколькими фразовыми глаголами в тексте каждого</a:t>
            </a:r>
            <a:r>
              <a:rPr lang="ru-RU" sz="2000" dirty="0" smtClean="0">
                <a:latin typeface="Times New Roman" panose="02020603050405020304" pitchFamily="18" charset="0"/>
                <a:cs typeface="Times New Roman" panose="02020603050405020304" pitchFamily="18" charset="0"/>
              </a:rPr>
              <a:t>.</a:t>
            </a:r>
          </a:p>
          <a:p>
            <a:pPr algn="just"/>
            <a:r>
              <a:rPr lang="ru-RU" sz="2000" dirty="0" err="1">
                <a:latin typeface="Times New Roman" panose="02020603050405020304" pitchFamily="18" charset="0"/>
                <a:cs typeface="Times New Roman" panose="02020603050405020304" pitchFamily="18" charset="0"/>
              </a:rPr>
              <a:t>English</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Phrasal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Verbs</a:t>
            </a:r>
            <a:r>
              <a:rPr lang="ru-RU" sz="2000" dirty="0">
                <a:latin typeface="Times New Roman" panose="02020603050405020304" pitchFamily="18" charset="0"/>
                <a:cs typeface="Times New Roman" panose="02020603050405020304" pitchFamily="18" charset="0"/>
              </a:rPr>
              <a:t> – одно из лучших приложений с </a:t>
            </a:r>
            <a:r>
              <a:rPr lang="ru-RU" sz="2000" dirty="0" smtClean="0">
                <a:latin typeface="Times New Roman" panose="02020603050405020304" pitchFamily="18" charset="0"/>
                <a:cs typeface="Times New Roman" panose="02020603050405020304" pitchFamily="18" charset="0"/>
              </a:rPr>
              <a:t>фразовыми глаголами</a:t>
            </a:r>
            <a:r>
              <a:rPr lang="ru-RU" sz="2000" dirty="0">
                <a:latin typeface="Times New Roman" panose="02020603050405020304" pitchFamily="18" charset="0"/>
                <a:cs typeface="Times New Roman" panose="02020603050405020304" pitchFamily="18" charset="0"/>
              </a:rPr>
              <a:t>, которое включает механизм интервальных повторений. </a:t>
            </a:r>
            <a:r>
              <a:rPr lang="ru-RU" sz="2000" dirty="0" smtClean="0">
                <a:latin typeface="Times New Roman" panose="02020603050405020304" pitchFamily="18" charset="0"/>
                <a:cs typeface="Times New Roman" panose="02020603050405020304" pitchFamily="18" charset="0"/>
              </a:rPr>
              <a:t>Полностью на </a:t>
            </a:r>
            <a:r>
              <a:rPr lang="ru-RU" sz="2000" dirty="0">
                <a:latin typeface="Times New Roman" panose="02020603050405020304" pitchFamily="18" charset="0"/>
                <a:cs typeface="Times New Roman" panose="02020603050405020304" pitchFamily="18" charset="0"/>
              </a:rPr>
              <a:t>английском языке, так что подойдет для уровней языка от среднего и выше.</a:t>
            </a:r>
          </a:p>
          <a:p>
            <a:pPr algn="just"/>
            <a:r>
              <a:rPr lang="ru-RU" sz="2000" dirty="0" err="1">
                <a:latin typeface="Times New Roman" panose="02020603050405020304" pitchFamily="18" charset="0"/>
                <a:cs typeface="Times New Roman" panose="02020603050405020304" pitchFamily="18" charset="0"/>
              </a:rPr>
              <a:t>Filp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and</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Learn</a:t>
            </a:r>
            <a:r>
              <a:rPr lang="ru-RU" sz="2000" dirty="0">
                <a:latin typeface="Times New Roman" panose="02020603050405020304" pitchFamily="18" charset="0"/>
                <a:cs typeface="Times New Roman" panose="02020603050405020304" pitchFamily="18" charset="0"/>
              </a:rPr>
              <a:t>, Неправильные глаголы – приложение, в котором </a:t>
            </a:r>
            <a:r>
              <a:rPr lang="ru-RU" sz="2000" dirty="0" smtClean="0">
                <a:latin typeface="Times New Roman" panose="02020603050405020304" pitchFamily="18" charset="0"/>
                <a:cs typeface="Times New Roman" panose="02020603050405020304" pitchFamily="18" charset="0"/>
              </a:rPr>
              <a:t>глаголы выводятся </a:t>
            </a:r>
            <a:r>
              <a:rPr lang="ru-RU" sz="2000" dirty="0">
                <a:latin typeface="Times New Roman" panose="02020603050405020304" pitchFamily="18" charset="0"/>
                <a:cs typeface="Times New Roman" panose="02020603050405020304" pitchFamily="18" charset="0"/>
              </a:rPr>
              <a:t>группами на привычных переворачиваемых </a:t>
            </a:r>
            <a:r>
              <a:rPr lang="ru-RU" sz="2000" dirty="0" err="1">
                <a:latin typeface="Times New Roman" panose="02020603050405020304" pitchFamily="18" charset="0"/>
                <a:cs typeface="Times New Roman" panose="02020603050405020304" pitchFamily="18" charset="0"/>
              </a:rPr>
              <a:t>флеш</a:t>
            </a:r>
            <a:r>
              <a:rPr lang="ru-RU" sz="2000" dirty="0">
                <a:latin typeface="Times New Roman" panose="02020603050405020304" pitchFamily="18" charset="0"/>
                <a:cs typeface="Times New Roman" panose="02020603050405020304" pitchFamily="18" charset="0"/>
              </a:rPr>
              <a:t>-карточках. </a:t>
            </a:r>
            <a:r>
              <a:rPr lang="ru-RU" sz="2000" dirty="0" smtClean="0">
                <a:latin typeface="Times New Roman" panose="02020603050405020304" pitchFamily="18" charset="0"/>
                <a:cs typeface="Times New Roman" panose="02020603050405020304" pitchFamily="18" charset="0"/>
              </a:rPr>
              <a:t>Можно выбрать </a:t>
            </a:r>
            <a:r>
              <a:rPr lang="ru-RU" sz="2000" dirty="0">
                <a:latin typeface="Times New Roman" panose="02020603050405020304" pitchFamily="18" charset="0"/>
                <a:cs typeface="Times New Roman" panose="02020603050405020304" pitchFamily="18" charset="0"/>
              </a:rPr>
              <a:t>от 50 самых частых до всех 507 слов за раз. Когда вы </a:t>
            </a:r>
            <a:r>
              <a:rPr lang="ru-RU" sz="2000" dirty="0" smtClean="0">
                <a:latin typeface="Times New Roman" panose="02020603050405020304" pitchFamily="18" charset="0"/>
                <a:cs typeface="Times New Roman" panose="02020603050405020304" pitchFamily="18" charset="0"/>
              </a:rPr>
              <a:t>запоминаете глагол</a:t>
            </a:r>
            <a:r>
              <a:rPr lang="ru-RU" sz="2000" dirty="0">
                <a:latin typeface="Times New Roman" panose="02020603050405020304" pitchFamily="18" charset="0"/>
                <a:cs typeface="Times New Roman" panose="02020603050405020304" pitchFamily="18" charset="0"/>
              </a:rPr>
              <a:t>, вы переносите его в “коробку”, и так пока не выучите все. </a:t>
            </a:r>
            <a:r>
              <a:rPr lang="ru-RU" sz="2000" dirty="0" smtClean="0">
                <a:latin typeface="Times New Roman" panose="02020603050405020304" pitchFamily="18" charset="0"/>
                <a:cs typeface="Times New Roman" panose="02020603050405020304" pitchFamily="18" charset="0"/>
              </a:rPr>
              <a:t>Приложение предлагает </a:t>
            </a:r>
            <a:r>
              <a:rPr lang="ru-RU" sz="2000" dirty="0">
                <a:latin typeface="Times New Roman" panose="02020603050405020304" pitchFamily="18" charset="0"/>
                <a:cs typeface="Times New Roman" panose="02020603050405020304" pitchFamily="18" charset="0"/>
              </a:rPr>
              <a:t>изучить транскрипции и переводы глаголов.</a:t>
            </a:r>
          </a:p>
          <a:p>
            <a:pPr algn="just"/>
            <a:r>
              <a:rPr lang="ru-RU" sz="2000" dirty="0" err="1">
                <a:latin typeface="Times New Roman" panose="02020603050405020304" pitchFamily="18" charset="0"/>
                <a:cs typeface="Times New Roman" panose="02020603050405020304" pitchFamily="18" charset="0"/>
              </a:rPr>
              <a:t>Color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Verbs</a:t>
            </a:r>
            <a:r>
              <a:rPr lang="ru-RU" sz="2000" dirty="0">
                <a:latin typeface="Times New Roman" panose="02020603050405020304" pitchFamily="18" charset="0"/>
                <a:cs typeface="Times New Roman" panose="02020603050405020304" pitchFamily="18" charset="0"/>
              </a:rPr>
              <a:t> – это приложение для изучения и повторения </a:t>
            </a:r>
            <a:r>
              <a:rPr lang="ru-RU" sz="2000" dirty="0" smtClean="0">
                <a:latin typeface="Times New Roman" panose="02020603050405020304" pitchFamily="18" charset="0"/>
                <a:cs typeface="Times New Roman" panose="02020603050405020304" pitchFamily="18" charset="0"/>
              </a:rPr>
              <a:t>неправильных глаголов</a:t>
            </a:r>
            <a:r>
              <a:rPr lang="ru-RU" sz="2000" dirty="0">
                <a:latin typeface="Times New Roman" panose="02020603050405020304" pitchFamily="18" charset="0"/>
                <a:cs typeface="Times New Roman" panose="02020603050405020304" pitchFamily="18" charset="0"/>
              </a:rPr>
              <a:t>. К глаголам подобраны картинки, примеры использования и </a:t>
            </a:r>
            <a:r>
              <a:rPr lang="ru-RU" sz="2000" dirty="0" smtClean="0">
                <a:latin typeface="Times New Roman" panose="02020603050405020304" pitchFamily="18" charset="0"/>
                <a:cs typeface="Times New Roman" panose="02020603050405020304" pitchFamily="18" charset="0"/>
              </a:rPr>
              <a:t>озвучка. Приложение </a:t>
            </a:r>
            <a:r>
              <a:rPr lang="ru-RU" sz="2000" dirty="0">
                <a:latin typeface="Times New Roman" panose="02020603050405020304" pitchFamily="18" charset="0"/>
                <a:cs typeface="Times New Roman" panose="02020603050405020304" pitchFamily="18" charset="0"/>
              </a:rPr>
              <a:t>содержит только 200 самых популярных глаголов.</a:t>
            </a:r>
          </a:p>
          <a:p>
            <a:pPr algn="just"/>
            <a:r>
              <a:rPr lang="ru-RU" sz="2000" dirty="0" err="1">
                <a:latin typeface="Times New Roman" panose="02020603050405020304" pitchFamily="18" charset="0"/>
                <a:cs typeface="Times New Roman" panose="02020603050405020304" pitchFamily="18" charset="0"/>
              </a:rPr>
              <a:t>FluentU</a:t>
            </a:r>
            <a:r>
              <a:rPr lang="ru-RU" sz="2000" dirty="0">
                <a:latin typeface="Times New Roman" panose="02020603050405020304" pitchFamily="18" charset="0"/>
                <a:cs typeface="Times New Roman" panose="02020603050405020304" pitchFamily="18" charset="0"/>
              </a:rPr>
              <a:t> – отличное приложение, главное в котором – это </a:t>
            </a:r>
            <a:r>
              <a:rPr lang="ru-RU" sz="2000" dirty="0" err="1" smtClean="0">
                <a:latin typeface="Times New Roman" panose="02020603050405020304" pitchFamily="18" charset="0"/>
                <a:cs typeface="Times New Roman" panose="02020603050405020304" pitchFamily="18" charset="0"/>
              </a:rPr>
              <a:t>вохможность</a:t>
            </a:r>
            <a:r>
              <a:rPr lang="ru-RU" sz="2000" dirty="0" smtClean="0">
                <a:latin typeface="Times New Roman" panose="02020603050405020304" pitchFamily="18" charset="0"/>
                <a:cs typeface="Times New Roman" panose="02020603050405020304" pitchFamily="18" charset="0"/>
              </a:rPr>
              <a:t> просмотра </a:t>
            </a:r>
            <a:r>
              <a:rPr lang="ru-RU" sz="2000" dirty="0">
                <a:latin typeface="Times New Roman" panose="02020603050405020304" pitchFamily="18" charset="0"/>
                <a:cs typeface="Times New Roman" panose="02020603050405020304" pitchFamily="18" charset="0"/>
              </a:rPr>
              <a:t>видео для пользователей различных уровней языка. </a:t>
            </a:r>
            <a:r>
              <a:rPr lang="ru-RU" sz="2000" dirty="0" smtClean="0">
                <a:latin typeface="Times New Roman" panose="02020603050405020304" pitchFamily="18" charset="0"/>
                <a:cs typeface="Times New Roman" panose="02020603050405020304" pitchFamily="18" charset="0"/>
              </a:rPr>
              <a:t>Сложная лексика </a:t>
            </a:r>
            <a:r>
              <a:rPr lang="ru-RU" sz="2000" dirty="0">
                <a:latin typeface="Times New Roman" panose="02020603050405020304" pitchFamily="18" charset="0"/>
                <a:cs typeface="Times New Roman" panose="02020603050405020304" pitchFamily="18" charset="0"/>
              </a:rPr>
              <a:t>для каждого видео разбирается отдельно, с примерами и картинками. </a:t>
            </a:r>
            <a:r>
              <a:rPr lang="ru-RU" sz="2000" dirty="0" smtClean="0">
                <a:latin typeface="Times New Roman" panose="02020603050405020304" pitchFamily="18" charset="0"/>
                <a:cs typeface="Times New Roman" panose="02020603050405020304" pitchFamily="18" charset="0"/>
              </a:rPr>
              <a:t>К видео </a:t>
            </a:r>
            <a:r>
              <a:rPr lang="ru-RU" sz="2000" dirty="0">
                <a:latin typeface="Times New Roman" panose="02020603050405020304" pitchFamily="18" charset="0"/>
                <a:cs typeface="Times New Roman" panose="02020603050405020304" pitchFamily="18" charset="0"/>
              </a:rPr>
              <a:t>есть субтитры, для любого слова из которых также можно </a:t>
            </a:r>
            <a:r>
              <a:rPr lang="ru-RU" sz="2000" dirty="0" smtClean="0">
                <a:latin typeface="Times New Roman" panose="02020603050405020304" pitchFamily="18" charset="0"/>
                <a:cs typeface="Times New Roman" panose="02020603050405020304" pitchFamily="18" charset="0"/>
              </a:rPr>
              <a:t>посмотреть объяснение</a:t>
            </a:r>
            <a:r>
              <a:rPr lang="ru-RU" sz="2000" dirty="0">
                <a:latin typeface="Times New Roman" panose="02020603050405020304" pitchFamily="18" charset="0"/>
                <a:cs typeface="Times New Roman" panose="02020603050405020304" pitchFamily="18" charset="0"/>
              </a:rPr>
              <a:t>.</a:t>
            </a:r>
          </a:p>
          <a:p>
            <a:pPr algn="just"/>
            <a:r>
              <a:rPr lang="ru-RU" sz="2000" dirty="0" err="1">
                <a:latin typeface="Times New Roman" panose="02020603050405020304" pitchFamily="18" charset="0"/>
                <a:cs typeface="Times New Roman" panose="02020603050405020304" pitchFamily="18" charset="0"/>
              </a:rPr>
              <a:t>Learn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English</a:t>
            </a:r>
            <a:r>
              <a:rPr lang="ru-RU" sz="2000" dirty="0">
                <a:latin typeface="Times New Roman" panose="02020603050405020304" pitchFamily="18" charset="0"/>
                <a:cs typeface="Times New Roman" panose="02020603050405020304" pitchFamily="18" charset="0"/>
              </a:rPr>
              <a:t>. Приложение, которое поможет Вам </a:t>
            </a:r>
            <a:r>
              <a:rPr lang="ru-RU" sz="2000" dirty="0" smtClean="0">
                <a:latin typeface="Times New Roman" panose="02020603050405020304" pitchFamily="18" charset="0"/>
                <a:cs typeface="Times New Roman" panose="02020603050405020304" pitchFamily="18" charset="0"/>
              </a:rPr>
              <a:t>усовершенствовать грамматику </a:t>
            </a:r>
            <a:r>
              <a:rPr lang="ru-RU" sz="2000" dirty="0">
                <a:latin typeface="Times New Roman" panose="02020603050405020304" pitchFamily="18" charset="0"/>
                <a:cs typeface="Times New Roman" panose="02020603050405020304" pitchFamily="18" charset="0"/>
              </a:rPr>
              <a:t>и поработать над ошибками в построении предложений, которые </a:t>
            </a:r>
            <a:r>
              <a:rPr lang="ru-RU" sz="2000" dirty="0" smtClean="0">
                <a:latin typeface="Times New Roman" panose="02020603050405020304" pitchFamily="18" charset="0"/>
                <a:cs typeface="Times New Roman" panose="02020603050405020304" pitchFamily="18" charset="0"/>
              </a:rPr>
              <a:t>не являются </a:t>
            </a:r>
            <a:r>
              <a:rPr lang="ru-RU" sz="2000" dirty="0">
                <a:latin typeface="Times New Roman" panose="02020603050405020304" pitchFamily="18" charset="0"/>
                <a:cs typeface="Times New Roman" panose="02020603050405020304" pitchFamily="18" charset="0"/>
              </a:rPr>
              <a:t>редкостью даже в речи носителей языка. Текстовые </a:t>
            </a:r>
            <a:r>
              <a:rPr lang="ru-RU" sz="2000" dirty="0" smtClean="0">
                <a:latin typeface="Times New Roman" panose="02020603050405020304" pitchFamily="18" charset="0"/>
                <a:cs typeface="Times New Roman" panose="02020603050405020304" pitchFamily="18" charset="0"/>
              </a:rPr>
              <a:t>материалы, аудиофайлы </a:t>
            </a:r>
            <a:r>
              <a:rPr lang="ru-RU" sz="2000" dirty="0">
                <a:latin typeface="Times New Roman" panose="02020603050405020304" pitchFamily="18" charset="0"/>
                <a:cs typeface="Times New Roman" panose="02020603050405020304" pitchFamily="18" charset="0"/>
              </a:rPr>
              <a:t>и тесты позволят изучить слабые стороны и восполнить пробелы </a:t>
            </a:r>
            <a:r>
              <a:rPr lang="ru-RU" sz="2000" dirty="0" smtClean="0">
                <a:latin typeface="Times New Roman" panose="02020603050405020304" pitchFamily="18" charset="0"/>
                <a:cs typeface="Times New Roman" panose="02020603050405020304" pitchFamily="18" charset="0"/>
              </a:rPr>
              <a:t>в знаниях</a:t>
            </a:r>
            <a:r>
              <a:rPr lang="ru-RU" sz="2000" dirty="0">
                <a:latin typeface="Times New Roman" panose="02020603050405020304" pitchFamily="18" charset="0"/>
                <a:cs typeface="Times New Roman" panose="02020603050405020304" pitchFamily="18" charset="0"/>
              </a:rPr>
              <a:t>.</a:t>
            </a:r>
          </a:p>
          <a:p>
            <a:pPr algn="just"/>
            <a:r>
              <a:rPr lang="ru-RU" sz="2000" dirty="0" err="1">
                <a:latin typeface="Times New Roman" panose="02020603050405020304" pitchFamily="18" charset="0"/>
                <a:cs typeface="Times New Roman" panose="02020603050405020304" pitchFamily="18" charset="0"/>
              </a:rPr>
              <a:t>English</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Grammar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Use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Activities</a:t>
            </a:r>
            <a:r>
              <a:rPr lang="ru-RU" sz="2000" dirty="0">
                <a:latin typeface="Times New Roman" panose="02020603050405020304" pitchFamily="18" charset="0"/>
                <a:cs typeface="Times New Roman" panose="02020603050405020304" pitchFamily="18" charset="0"/>
              </a:rPr>
              <a:t> – программа от </a:t>
            </a:r>
            <a:r>
              <a:rPr lang="ru-RU" sz="2000" dirty="0" err="1">
                <a:latin typeface="Times New Roman" panose="02020603050405020304" pitchFamily="18" charset="0"/>
                <a:cs typeface="Times New Roman" panose="02020603050405020304" pitchFamily="18" charset="0"/>
              </a:rPr>
              <a:t>Cambridge</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University</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Press</a:t>
            </a:r>
            <a:r>
              <a:rPr lang="ru-RU" sz="2000" dirty="0">
                <a:latin typeface="Times New Roman" panose="02020603050405020304" pitchFamily="18" charset="0"/>
                <a:cs typeface="Times New Roman" panose="02020603050405020304" pitchFamily="18" charset="0"/>
              </a:rPr>
              <a:t>, которая поможет Вам усовершенствовать грамматические </a:t>
            </a:r>
            <a:r>
              <a:rPr lang="ru-RU" sz="2000" dirty="0" smtClean="0">
                <a:latin typeface="Times New Roman" panose="02020603050405020304" pitchFamily="18" charset="0"/>
                <a:cs typeface="Times New Roman" panose="02020603050405020304" pitchFamily="18" charset="0"/>
              </a:rPr>
              <a:t>навыки. Использование </a:t>
            </a:r>
            <a:r>
              <a:rPr lang="ru-RU" sz="2000" dirty="0">
                <a:latin typeface="Times New Roman" panose="02020603050405020304" pitchFamily="18" charset="0"/>
                <a:cs typeface="Times New Roman" panose="02020603050405020304" pitchFamily="18" charset="0"/>
              </a:rPr>
              <a:t>артиклей, неправильных глаголов, существительных </a:t>
            </a:r>
            <a:r>
              <a:rPr lang="ru-RU" sz="2000" dirty="0" smtClean="0">
                <a:latin typeface="Times New Roman" panose="02020603050405020304" pitchFamily="18" charset="0"/>
                <a:cs typeface="Times New Roman" panose="02020603050405020304" pitchFamily="18" charset="0"/>
              </a:rPr>
              <a:t>Вы сможете </a:t>
            </a:r>
            <a:r>
              <a:rPr lang="ru-RU" sz="2000" dirty="0">
                <a:latin typeface="Times New Roman" panose="02020603050405020304" pitchFamily="18" charset="0"/>
                <a:cs typeface="Times New Roman" panose="02020603050405020304" pitchFamily="18" charset="0"/>
              </a:rPr>
              <a:t>довести до автоматизма.</a:t>
            </a:r>
          </a:p>
        </p:txBody>
      </p:sp>
    </p:spTree>
    <p:extLst>
      <p:ext uri="{BB962C8B-B14F-4D97-AF65-F5344CB8AC3E}">
        <p14:creationId xmlns:p14="http://schemas.microsoft.com/office/powerpoint/2010/main" val="1901969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605118"/>
          </a:xfrm>
        </p:spPr>
        <p:txBody>
          <a:bodyPr>
            <a:normAutofit/>
          </a:bodyPr>
          <a:lstStyle/>
          <a:p>
            <a:pPr algn="ctr"/>
            <a:r>
              <a:rPr lang="ru-RU" sz="2400" b="1" cap="none" dirty="0" smtClean="0">
                <a:solidFill>
                  <a:schemeClr val="bg1"/>
                </a:solidFill>
                <a:latin typeface="Times New Roman" panose="02020603050405020304" pitchFamily="18" charset="0"/>
                <a:cs typeface="Times New Roman" panose="02020603050405020304" pitchFamily="18" charset="0"/>
              </a:rPr>
              <a:t>Новостные приложения и другие приложения</a:t>
            </a:r>
            <a:endParaRPr lang="ru-RU" sz="2400" b="1" cap="none"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739588"/>
            <a:ext cx="9905999" cy="6118412"/>
          </a:xfrm>
        </p:spPr>
        <p:txBody>
          <a:bodyPr>
            <a:normAutofit fontScale="85000" lnSpcReduction="10000"/>
          </a:bodyPr>
          <a:lstStyle/>
          <a:p>
            <a:pPr algn="just"/>
            <a:r>
              <a:rPr lang="ru-RU" dirty="0">
                <a:latin typeface="Times New Roman" panose="02020603050405020304" pitchFamily="18" charset="0"/>
                <a:cs typeface="Times New Roman" panose="02020603050405020304" pitchFamily="18" charset="0"/>
              </a:rPr>
              <a:t>BBC </a:t>
            </a:r>
            <a:r>
              <a:rPr lang="ru-RU" dirty="0" err="1">
                <a:latin typeface="Times New Roman" panose="02020603050405020304" pitchFamily="18" charset="0"/>
                <a:cs typeface="Times New Roman" panose="02020603050405020304" pitchFamily="18" charset="0"/>
              </a:rPr>
              <a:t>News</a:t>
            </a:r>
            <a:r>
              <a:rPr lang="ru-RU" dirty="0">
                <a:latin typeface="Times New Roman" panose="02020603050405020304" pitchFamily="18" charset="0"/>
                <a:cs typeface="Times New Roman" panose="02020603050405020304" pitchFamily="18" charset="0"/>
              </a:rPr>
              <a:t> – официальное приложение BBC. Читайте статьи, </a:t>
            </a:r>
            <a:r>
              <a:rPr lang="ru-RU" dirty="0" smtClean="0">
                <a:latin typeface="Times New Roman" panose="02020603050405020304" pitchFamily="18" charset="0"/>
                <a:cs typeface="Times New Roman" panose="02020603050405020304" pitchFamily="18" charset="0"/>
              </a:rPr>
              <a:t>смотрите видео </a:t>
            </a:r>
            <a:r>
              <a:rPr lang="ru-RU" dirty="0">
                <a:latin typeface="Times New Roman" panose="02020603050405020304" pitchFamily="18" charset="0"/>
                <a:cs typeface="Times New Roman" panose="02020603050405020304" pitchFamily="18" charset="0"/>
              </a:rPr>
              <a:t>и слушайте живую </a:t>
            </a:r>
            <a:r>
              <a:rPr lang="ru-RU" dirty="0" err="1">
                <a:latin typeface="Times New Roman" panose="02020603050405020304" pitchFamily="18" charset="0"/>
                <a:cs typeface="Times New Roman" panose="02020603050405020304" pitchFamily="18" charset="0"/>
              </a:rPr>
              <a:t>аудиотрансляцию</a:t>
            </a:r>
            <a:r>
              <a:rPr lang="ru-RU" dirty="0">
                <a:latin typeface="Times New Roman" panose="02020603050405020304" pitchFamily="18" charset="0"/>
                <a:cs typeface="Times New Roman" panose="02020603050405020304" pitchFamily="18" charset="0"/>
              </a:rPr>
              <a:t> новостей с отличным </a:t>
            </a:r>
            <a:r>
              <a:rPr lang="ru-RU" dirty="0" smtClean="0">
                <a:latin typeface="Times New Roman" panose="02020603050405020304" pitchFamily="18" charset="0"/>
                <a:cs typeface="Times New Roman" panose="02020603050405020304" pitchFamily="18" charset="0"/>
              </a:rPr>
              <a:t>британским акцентом</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CNN </a:t>
            </a:r>
            <a:r>
              <a:rPr lang="ru-RU" dirty="0" err="1">
                <a:latin typeface="Times New Roman" panose="02020603050405020304" pitchFamily="18" charset="0"/>
                <a:cs typeface="Times New Roman" panose="02020603050405020304" pitchFamily="18" charset="0"/>
              </a:rPr>
              <a:t>News</a:t>
            </a:r>
            <a:r>
              <a:rPr lang="ru-RU" dirty="0">
                <a:latin typeface="Times New Roman" panose="02020603050405020304" pitchFamily="18" charset="0"/>
                <a:cs typeface="Times New Roman" panose="02020603050405020304" pitchFamily="18" charset="0"/>
              </a:rPr>
              <a:t> – приложение, с такой же структурой как и BBC </a:t>
            </a:r>
            <a:r>
              <a:rPr lang="ru-RU" dirty="0" err="1">
                <a:latin typeface="Times New Roman" panose="02020603050405020304" pitchFamily="18" charset="0"/>
                <a:cs typeface="Times New Roman" panose="02020603050405020304" pitchFamily="18" charset="0"/>
              </a:rPr>
              <a:t>News</a:t>
            </a:r>
            <a:r>
              <a:rPr lang="ru-RU" dirty="0">
                <a:latin typeface="Times New Roman" panose="02020603050405020304" pitchFamily="18" charset="0"/>
                <a:cs typeface="Times New Roman" panose="02020603050405020304" pitchFamily="18" charset="0"/>
              </a:rPr>
              <a:t>, но </a:t>
            </a:r>
            <a:r>
              <a:rPr lang="ru-RU" dirty="0" smtClean="0">
                <a:latin typeface="Times New Roman" panose="02020603050405020304" pitchFamily="18" charset="0"/>
                <a:cs typeface="Times New Roman" panose="02020603050405020304" pitchFamily="18" charset="0"/>
              </a:rPr>
              <a:t>с хорошим </a:t>
            </a:r>
            <a:r>
              <a:rPr lang="ru-RU" dirty="0">
                <a:latin typeface="Times New Roman" panose="02020603050405020304" pitchFamily="18" charset="0"/>
                <a:cs typeface="Times New Roman" panose="02020603050405020304" pitchFamily="18" charset="0"/>
              </a:rPr>
              <a:t>американским акцентом и американским взглядом на новости.</a:t>
            </a:r>
          </a:p>
          <a:p>
            <a:pPr algn="just"/>
            <a:r>
              <a:rPr lang="ru-RU" b="1" u="sng" dirty="0">
                <a:latin typeface="Times New Roman" panose="02020603050405020304" pitchFamily="18" charset="0"/>
                <a:cs typeface="Times New Roman" panose="02020603050405020304" pitchFamily="18" charset="0"/>
              </a:rPr>
              <a:t>Другие приложения</a:t>
            </a:r>
          </a:p>
          <a:p>
            <a:pPr algn="just"/>
            <a:r>
              <a:rPr lang="ru-RU" dirty="0" err="1">
                <a:latin typeface="Times New Roman" panose="02020603050405020304" pitchFamily="18" charset="0"/>
                <a:cs typeface="Times New Roman" panose="02020603050405020304" pitchFamily="18" charset="0"/>
              </a:rPr>
              <a:t>Genius</a:t>
            </a:r>
            <a:r>
              <a:rPr lang="ru-RU" dirty="0">
                <a:latin typeface="Times New Roman" panose="02020603050405020304" pitchFamily="18" charset="0"/>
                <a:cs typeface="Times New Roman" panose="02020603050405020304" pitchFamily="18" charset="0"/>
              </a:rPr>
              <a:t> – приложение с самым большим собранием текстов песен </a:t>
            </a:r>
            <a:r>
              <a:rPr lang="ru-RU" dirty="0" smtClean="0">
                <a:latin typeface="Times New Roman" panose="02020603050405020304" pitchFamily="18" charset="0"/>
                <a:cs typeface="Times New Roman" panose="02020603050405020304" pitchFamily="18" charset="0"/>
              </a:rPr>
              <a:t>с комментариями</a:t>
            </a:r>
            <a:r>
              <a:rPr lang="ru-RU" dirty="0">
                <a:latin typeface="Times New Roman" panose="02020603050405020304" pitchFamily="18" charset="0"/>
                <a:cs typeface="Times New Roman" panose="02020603050405020304" pitchFamily="18" charset="0"/>
              </a:rPr>
              <a:t>. Отличный способ учить английский по любимым </a:t>
            </a:r>
            <a:r>
              <a:rPr lang="ru-RU" dirty="0" smtClean="0">
                <a:latin typeface="Times New Roman" panose="02020603050405020304" pitchFamily="18" charset="0"/>
                <a:cs typeface="Times New Roman" panose="02020603050405020304" pitchFamily="18" charset="0"/>
              </a:rPr>
              <a:t>песням. Прямо </a:t>
            </a:r>
            <a:r>
              <a:rPr lang="ru-RU" dirty="0">
                <a:latin typeface="Times New Roman" panose="02020603050405020304" pitchFamily="18" charset="0"/>
                <a:cs typeface="Times New Roman" panose="02020603050405020304" pitchFamily="18" charset="0"/>
              </a:rPr>
              <a:t>в приложении включите клип, читайте текст и подпевайте ему. Если </a:t>
            </a:r>
            <a:r>
              <a:rPr lang="ru-RU" dirty="0" smtClean="0">
                <a:latin typeface="Times New Roman" panose="02020603050405020304" pitchFamily="18" charset="0"/>
                <a:cs typeface="Times New Roman" panose="02020603050405020304" pitchFamily="18" charset="0"/>
              </a:rPr>
              <a:t>не понимаете </a:t>
            </a:r>
            <a:r>
              <a:rPr lang="ru-RU" dirty="0">
                <a:latin typeface="Times New Roman" panose="02020603050405020304" pitchFamily="18" charset="0"/>
                <a:cs typeface="Times New Roman" panose="02020603050405020304" pitchFamily="18" charset="0"/>
              </a:rPr>
              <a:t>смысла определенных выражений, смотрите комментарии: там </a:t>
            </a:r>
            <a:r>
              <a:rPr lang="ru-RU" dirty="0" smtClean="0">
                <a:latin typeface="Times New Roman" panose="02020603050405020304" pitchFamily="18" charset="0"/>
                <a:cs typeface="Times New Roman" panose="02020603050405020304" pitchFamily="18" charset="0"/>
              </a:rPr>
              <a:t>часто можно </a:t>
            </a:r>
            <a:r>
              <a:rPr lang="ru-RU" dirty="0">
                <a:latin typeface="Times New Roman" panose="02020603050405020304" pitchFamily="18" charset="0"/>
                <a:cs typeface="Times New Roman" panose="02020603050405020304" pitchFamily="18" charset="0"/>
              </a:rPr>
              <a:t>увидеть объяснение самого исполнителя!</a:t>
            </a:r>
          </a:p>
          <a:p>
            <a:pPr algn="just"/>
            <a:r>
              <a:rPr lang="ru-RU" dirty="0" err="1">
                <a:latin typeface="Times New Roman" panose="02020603050405020304" pitchFamily="18" charset="0"/>
                <a:cs typeface="Times New Roman" panose="02020603050405020304" pitchFamily="18" charset="0"/>
              </a:rPr>
              <a:t>Smigin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Travel</a:t>
            </a:r>
            <a:r>
              <a:rPr lang="ru-RU" dirty="0">
                <a:latin typeface="Times New Roman" panose="02020603050405020304" pitchFamily="18" charset="0"/>
                <a:cs typeface="Times New Roman" panose="02020603050405020304" pitchFamily="18" charset="0"/>
              </a:rPr>
              <a:t> – приложение, помогающее связать слова в фразы, </a:t>
            </a:r>
            <a:r>
              <a:rPr lang="ru-RU" dirty="0" smtClean="0">
                <a:latin typeface="Times New Roman" panose="02020603050405020304" pitchFamily="18" charset="0"/>
                <a:cs typeface="Times New Roman" panose="02020603050405020304" pitchFamily="18" charset="0"/>
              </a:rPr>
              <a:t>которые пригодятся </a:t>
            </a:r>
            <a:r>
              <a:rPr lang="ru-RU" dirty="0">
                <a:latin typeface="Times New Roman" panose="02020603050405020304" pitchFamily="18" charset="0"/>
                <a:cs typeface="Times New Roman" panose="02020603050405020304" pitchFamily="18" charset="0"/>
              </a:rPr>
              <a:t>в поездках: в кафе, отеле, экстренной ситуации. Решает </a:t>
            </a:r>
            <a:r>
              <a:rPr lang="ru-RU" dirty="0" smtClean="0">
                <a:latin typeface="Times New Roman" panose="02020603050405020304" pitchFamily="18" charset="0"/>
                <a:cs typeface="Times New Roman" panose="02020603050405020304" pitchFamily="18" charset="0"/>
              </a:rPr>
              <a:t>частую проблему </a:t>
            </a:r>
            <a:r>
              <a:rPr lang="ru-RU" dirty="0">
                <a:latin typeface="Times New Roman" panose="02020603050405020304" pitchFamily="18" charset="0"/>
                <a:cs typeface="Times New Roman" panose="02020603050405020304" pitchFamily="18" charset="0"/>
              </a:rPr>
              <a:t>новичков, которые знают отдельные слова, но не могут составить </a:t>
            </a:r>
            <a:r>
              <a:rPr lang="ru-RU" dirty="0" smtClean="0">
                <a:latin typeface="Times New Roman" panose="02020603050405020304" pitchFamily="18" charset="0"/>
                <a:cs typeface="Times New Roman" panose="02020603050405020304" pitchFamily="18" charset="0"/>
              </a:rPr>
              <a:t>из них </a:t>
            </a:r>
            <a:r>
              <a:rPr lang="ru-RU" dirty="0">
                <a:latin typeface="Times New Roman" panose="02020603050405020304" pitchFamily="18" charset="0"/>
                <a:cs typeface="Times New Roman" panose="02020603050405020304" pitchFamily="18" charset="0"/>
              </a:rPr>
              <a:t>предложение. Приложение в основном предназначено для путешествий, </a:t>
            </a:r>
            <a:r>
              <a:rPr lang="ru-RU" dirty="0" smtClean="0">
                <a:latin typeface="Times New Roman" panose="02020603050405020304" pitchFamily="18" charset="0"/>
                <a:cs typeface="Times New Roman" panose="02020603050405020304" pitchFamily="18" charset="0"/>
              </a:rPr>
              <a:t>но такие </a:t>
            </a:r>
            <a:r>
              <a:rPr lang="ru-RU" dirty="0">
                <a:latin typeface="Times New Roman" panose="02020603050405020304" pitchFamily="18" charset="0"/>
                <a:cs typeface="Times New Roman" panose="02020603050405020304" pitchFamily="18" charset="0"/>
              </a:rPr>
              <a:t>стандартные фразы – основа общения, поэтому с его помощью </a:t>
            </a:r>
            <a:r>
              <a:rPr lang="ru-RU" dirty="0" smtClean="0">
                <a:latin typeface="Times New Roman" panose="02020603050405020304" pitchFamily="18" charset="0"/>
                <a:cs typeface="Times New Roman" panose="02020603050405020304" pitchFamily="18" charset="0"/>
              </a:rPr>
              <a:t>вполне можно </a:t>
            </a:r>
            <a:r>
              <a:rPr lang="ru-RU" dirty="0">
                <a:latin typeface="Times New Roman" panose="02020603050405020304" pitchFamily="18" charset="0"/>
                <a:cs typeface="Times New Roman" panose="02020603050405020304" pitchFamily="18" charset="0"/>
              </a:rPr>
              <a:t>учить разговорный язык.</a:t>
            </a:r>
          </a:p>
        </p:txBody>
      </p:sp>
    </p:spTree>
    <p:extLst>
      <p:ext uri="{BB962C8B-B14F-4D97-AF65-F5344CB8AC3E}">
        <p14:creationId xmlns:p14="http://schemas.microsoft.com/office/powerpoint/2010/main" val="3799210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idx="1"/>
          </p:nvPr>
        </p:nvPicPr>
        <p:blipFill>
          <a:blip r:embed="rId2"/>
          <a:stretch>
            <a:fillRect/>
          </a:stretch>
        </p:blipFill>
        <p:spPr>
          <a:xfrm>
            <a:off x="2520422" y="430213"/>
            <a:ext cx="7147982" cy="5360987"/>
          </a:xfrm>
          <a:prstGeom prst="rect">
            <a:avLst/>
          </a:prstGeom>
        </p:spPr>
      </p:pic>
    </p:spTree>
    <p:extLst>
      <p:ext uri="{BB962C8B-B14F-4D97-AF65-F5344CB8AC3E}">
        <p14:creationId xmlns:p14="http://schemas.microsoft.com/office/powerpoint/2010/main" val="2270400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41412" y="107576"/>
            <a:ext cx="9905999" cy="6602506"/>
          </a:xfrm>
        </p:spPr>
        <p:txBody>
          <a:bodyPr>
            <a:noAutofit/>
          </a:bodyPr>
          <a:lstStyle/>
          <a:p>
            <a:pPr marL="0" indent="0" algn="ctr">
              <a:buNone/>
            </a:pPr>
            <a:r>
              <a:rPr lang="ru-RU" sz="2800" dirty="0">
                <a:latin typeface="Times New Roman" panose="02020603050405020304" pitchFamily="18" charset="0"/>
                <a:cs typeface="Times New Roman" panose="02020603050405020304" pitchFamily="18" charset="0"/>
              </a:rPr>
              <a:t>Применение  новейших SMART-технологий (</a:t>
            </a:r>
            <a:r>
              <a:rPr lang="ru-RU" sz="2800" dirty="0" err="1">
                <a:latin typeface="Times New Roman" panose="02020603050405020304" pitchFamily="18" charset="0"/>
                <a:cs typeface="Times New Roman" panose="02020603050405020304" pitchFamily="18" charset="0"/>
              </a:rPr>
              <a:t>вебинаров</a:t>
            </a:r>
            <a:r>
              <a:rPr lang="ru-RU" sz="2800" dirty="0">
                <a:latin typeface="Times New Roman" panose="02020603050405020304" pitchFamily="18" charset="0"/>
                <a:cs typeface="Times New Roman" panose="02020603050405020304" pitchFamily="18" charset="0"/>
              </a:rPr>
              <a:t>, блогов, </a:t>
            </a:r>
            <a:r>
              <a:rPr lang="ru-RU" sz="2800" dirty="0" err="1">
                <a:latin typeface="Times New Roman" panose="02020603050405020304" pitchFamily="18" charset="0"/>
                <a:cs typeface="Times New Roman" panose="02020603050405020304" pitchFamily="18" charset="0"/>
              </a:rPr>
              <a:t>твиттеров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видеo</a:t>
            </a:r>
            <a:r>
              <a:rPr lang="ru-RU" sz="2800" dirty="0">
                <a:latin typeface="Times New Roman" panose="02020603050405020304" pitchFamily="18" charset="0"/>
                <a:cs typeface="Times New Roman" panose="02020603050405020304" pitchFamily="18" charset="0"/>
              </a:rPr>
              <a:t>- и </a:t>
            </a:r>
            <a:r>
              <a:rPr lang="ru-RU" sz="2800" dirty="0" err="1">
                <a:latin typeface="Times New Roman" panose="02020603050405020304" pitchFamily="18" charset="0"/>
                <a:cs typeface="Times New Roman" panose="02020603050405020304" pitchFamily="18" charset="0"/>
              </a:rPr>
              <a:t>аудиоподкастов</a:t>
            </a:r>
            <a:r>
              <a:rPr lang="ru-RU" sz="2800" dirty="0">
                <a:latin typeface="Times New Roman" panose="02020603050405020304" pitchFamily="18" charset="0"/>
                <a:cs typeface="Times New Roman" panose="02020603050405020304" pitchFamily="18" charset="0"/>
              </a:rPr>
              <a:t>, в асинхронном и онлайн режимах) в процессе обучения иностранным языкам позволяет моделировать учебные ситуации, все больше дополняет традиционные методы  обучения, помогает формированию коммуникативного ядра или основополагающих навыков иноязычного общения от осознания возможности выражать мысль на другом языке до навыков и </a:t>
            </a:r>
            <a:r>
              <a:rPr lang="ru-RU" sz="2800" dirty="0" err="1">
                <a:latin typeface="Times New Roman" panose="02020603050405020304" pitchFamily="18" charset="0"/>
                <a:cs typeface="Times New Roman" panose="02020603050405020304" pitchFamily="18" charset="0"/>
              </a:rPr>
              <a:t>умeний</a:t>
            </a:r>
            <a:r>
              <a:rPr lang="ru-RU" sz="2800" dirty="0">
                <a:latin typeface="Times New Roman" panose="02020603050405020304" pitchFamily="18" charset="0"/>
                <a:cs typeface="Times New Roman" panose="02020603050405020304" pitchFamily="18" charset="0"/>
              </a:rPr>
              <a:t> самостоятельного решения  коммуникативно-познавательных задач, повышает </a:t>
            </a:r>
            <a:r>
              <a:rPr lang="ru-RU" sz="2800" dirty="0" smtClean="0">
                <a:latin typeface="Times New Roman" panose="02020603050405020304" pitchFamily="18" charset="0"/>
                <a:cs typeface="Times New Roman" panose="02020603050405020304" pitchFamily="18" charset="0"/>
              </a:rPr>
              <a:t>мотивацию обучающихся </a:t>
            </a:r>
            <a:r>
              <a:rPr lang="ru-RU" sz="2800" dirty="0">
                <a:latin typeface="Times New Roman" panose="02020603050405020304" pitchFamily="18" charset="0"/>
                <a:cs typeface="Times New Roman" panose="02020603050405020304" pitchFamily="18" charset="0"/>
              </a:rPr>
              <a:t>к учёбе, заставляет по-новому взглянуть на изучаемые  предметы, раскрывая, таким образом,  их творческий и интеллектуальный  потенциал.</a:t>
            </a:r>
          </a:p>
        </p:txBody>
      </p:sp>
    </p:spTree>
    <p:extLst>
      <p:ext uri="{BB962C8B-B14F-4D97-AF65-F5344CB8AC3E}">
        <p14:creationId xmlns:p14="http://schemas.microsoft.com/office/powerpoint/2010/main" val="2953247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1129553"/>
          </a:xfrm>
        </p:spPr>
        <p:txBody>
          <a:bodyPr>
            <a:normAutofit/>
          </a:bodyPr>
          <a:lstStyle/>
          <a:p>
            <a:pPr algn="ctr"/>
            <a:r>
              <a:rPr lang="ru-RU" sz="32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Кoммуникативный</a:t>
            </a:r>
            <a:r>
              <a:rPr lang="ru-RU" sz="32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метод </a:t>
            </a:r>
            <a:r>
              <a:rPr lang="ru-RU" sz="32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прeдполагает</a:t>
            </a:r>
            <a:r>
              <a:rPr lang="ru-RU" sz="32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построение процесса обучения как модели процесса общения. </a:t>
            </a:r>
            <a:endParaRPr lang="ru-RU" sz="32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1129554"/>
            <a:ext cx="9905999" cy="5728446"/>
          </a:xfrm>
        </p:spPr>
        <p:txBody>
          <a:bodyPr>
            <a:normAutofit fontScale="70000" lnSpcReduction="20000"/>
          </a:bodyPr>
          <a:lstStyle/>
          <a:p>
            <a:pPr marL="0" indent="0">
              <a:buNone/>
            </a:pPr>
            <a:r>
              <a:rPr lang="ru-RU" sz="2900" dirty="0" smtClean="0">
                <a:latin typeface="Times New Roman" panose="02020603050405020304" pitchFamily="18" charset="0"/>
                <a:cs typeface="Times New Roman" panose="02020603050405020304" pitchFamily="18" charset="0"/>
              </a:rPr>
              <a:t>Работа </a:t>
            </a:r>
            <a:r>
              <a:rPr lang="ru-RU" sz="2900" dirty="0">
                <a:latin typeface="Times New Roman" panose="02020603050405020304" pitchFamily="18" charset="0"/>
                <a:cs typeface="Times New Roman" panose="02020603050405020304" pitchFamily="18" charset="0"/>
              </a:rPr>
              <a:t>с </a:t>
            </a:r>
            <a:r>
              <a:rPr lang="ru-RU" sz="2900" dirty="0">
                <a:solidFill>
                  <a:srgbClr val="FF0000"/>
                </a:solidFill>
                <a:latin typeface="Times New Roman" panose="02020603050405020304" pitchFamily="18" charset="0"/>
                <a:cs typeface="Times New Roman" panose="02020603050405020304" pitchFamily="18" charset="0"/>
              </a:rPr>
              <a:t>учебными форумами</a:t>
            </a:r>
            <a:r>
              <a:rPr lang="ru-RU" sz="2900" dirty="0">
                <a:latin typeface="Times New Roman" panose="02020603050405020304" pitchFamily="18" charset="0"/>
                <a:cs typeface="Times New Roman" panose="02020603050405020304" pitchFamily="18" charset="0"/>
              </a:rPr>
              <a:t>, </a:t>
            </a:r>
            <a:r>
              <a:rPr lang="ru-RU" sz="2900" dirty="0" smtClean="0">
                <a:latin typeface="Times New Roman" panose="02020603050405020304" pitchFamily="18" charset="0"/>
                <a:cs typeface="Times New Roman" panose="02020603050405020304" pitchFamily="18" charset="0"/>
              </a:rPr>
              <a:t>которые предназначены </a:t>
            </a:r>
            <a:r>
              <a:rPr lang="ru-RU" sz="2900" dirty="0">
                <a:latin typeface="Times New Roman" panose="02020603050405020304" pitchFamily="18" charset="0"/>
                <a:cs typeface="Times New Roman" panose="02020603050405020304" pitchFamily="18" charset="0"/>
              </a:rPr>
              <a:t>для обсуждения тем на иностранном языке, отлично </a:t>
            </a:r>
            <a:r>
              <a:rPr lang="ru-RU" sz="2900" dirty="0" err="1" smtClean="0">
                <a:latin typeface="Times New Roman" panose="02020603050405020304" pitchFamily="18" charset="0"/>
                <a:cs typeface="Times New Roman" panose="02020603050405020304" pitchFamily="18" charset="0"/>
              </a:rPr>
              <a:t>пoдхoдят</a:t>
            </a:r>
            <a:r>
              <a:rPr lang="ru-RU" sz="2900" dirty="0" smtClean="0">
                <a:latin typeface="Times New Roman" panose="02020603050405020304" pitchFamily="18" charset="0"/>
                <a:cs typeface="Times New Roman" panose="02020603050405020304" pitchFamily="18" charset="0"/>
              </a:rPr>
              <a:t> </a:t>
            </a:r>
            <a:r>
              <a:rPr lang="ru-RU" sz="2900" dirty="0">
                <a:latin typeface="Times New Roman" panose="02020603050405020304" pitchFamily="18" charset="0"/>
                <a:cs typeface="Times New Roman" panose="02020603050405020304" pitchFamily="18" charset="0"/>
              </a:rPr>
              <a:t>для ведения </a:t>
            </a:r>
            <a:r>
              <a:rPr lang="ru-RU" sz="2900" dirty="0" smtClean="0">
                <a:latin typeface="Times New Roman" panose="02020603050405020304" pitchFamily="18" charset="0"/>
                <a:cs typeface="Times New Roman" panose="02020603050405020304" pitchFamily="18" charset="0"/>
              </a:rPr>
              <a:t>дискуссии. Форум </a:t>
            </a:r>
            <a:r>
              <a:rPr lang="ru-RU" sz="2900" dirty="0">
                <a:latin typeface="Times New Roman" panose="02020603050405020304" pitchFamily="18" charset="0"/>
                <a:cs typeface="Times New Roman" panose="02020603050405020304" pitchFamily="18" charset="0"/>
              </a:rPr>
              <a:t>развивает речевые навыки </a:t>
            </a:r>
            <a:r>
              <a:rPr lang="ru-RU" sz="2900" dirty="0" smtClean="0">
                <a:latin typeface="Times New Roman" panose="02020603050405020304" pitchFamily="18" charset="0"/>
                <a:cs typeface="Times New Roman" panose="02020603050405020304" pitchFamily="18" charset="0"/>
              </a:rPr>
              <a:t>обучающихся, активизирует использование </a:t>
            </a:r>
            <a:r>
              <a:rPr lang="ru-RU" sz="2900" dirty="0">
                <a:latin typeface="Times New Roman" panose="02020603050405020304" pitchFamily="18" charset="0"/>
                <a:cs typeface="Times New Roman" panose="02020603050405020304" pitchFamily="18" charset="0"/>
              </a:rPr>
              <a:t>ими лексики </a:t>
            </a:r>
            <a:r>
              <a:rPr lang="ru-RU" sz="2900" dirty="0" smtClean="0">
                <a:latin typeface="Times New Roman" panose="02020603050405020304" pitchFamily="18" charset="0"/>
                <a:cs typeface="Times New Roman" panose="02020603050405020304" pitchFamily="18" charset="0"/>
              </a:rPr>
              <a:t>языка.</a:t>
            </a:r>
          </a:p>
          <a:p>
            <a:pPr marL="0" indent="0">
              <a:buNone/>
            </a:pPr>
            <a:r>
              <a:rPr lang="ru-RU" sz="2900" dirty="0">
                <a:latin typeface="Times New Roman" panose="02020603050405020304" pitchFamily="18" charset="0"/>
                <a:cs typeface="Times New Roman" panose="02020603050405020304" pitchFamily="18" charset="0"/>
              </a:rPr>
              <a:t>В процессе работы в форуме у </a:t>
            </a:r>
            <a:r>
              <a:rPr lang="ru-RU" sz="2900" dirty="0" smtClean="0">
                <a:latin typeface="Times New Roman" panose="02020603050405020304" pitchFamily="18" charset="0"/>
                <a:cs typeface="Times New Roman" panose="02020603050405020304" pitchFamily="18" charset="0"/>
              </a:rPr>
              <a:t>обучающихся </a:t>
            </a:r>
            <a:r>
              <a:rPr lang="ru-RU" sz="2900" dirty="0">
                <a:latin typeface="Times New Roman" panose="02020603050405020304" pitchFamily="18" charset="0"/>
                <a:cs typeface="Times New Roman" panose="02020603050405020304" pitchFamily="18" charset="0"/>
              </a:rPr>
              <a:t>четко формируется компетенция письменной речи на английском языке.</a:t>
            </a:r>
          </a:p>
          <a:p>
            <a:pPr marL="0" indent="0">
              <a:buNone/>
            </a:pPr>
            <a:r>
              <a:rPr lang="ru-RU" sz="2900" dirty="0" smtClean="0">
                <a:latin typeface="Times New Roman" panose="02020603050405020304" pitchFamily="18" charset="0"/>
                <a:cs typeface="Times New Roman" panose="02020603050405020304" pitchFamily="18" charset="0"/>
              </a:rPr>
              <a:t>Обучающиеся </a:t>
            </a:r>
            <a:r>
              <a:rPr lang="ru-RU" sz="2900" dirty="0" err="1">
                <a:latin typeface="Times New Roman" panose="02020603050405020304" pitchFamily="18" charset="0"/>
                <a:cs typeface="Times New Roman" panose="02020603050405020304" pitchFamily="18" charset="0"/>
              </a:rPr>
              <a:t>испoльзуют</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бoлee</a:t>
            </a:r>
            <a:r>
              <a:rPr lang="ru-RU" sz="2900" dirty="0">
                <a:latin typeface="Times New Roman" panose="02020603050405020304" pitchFamily="18" charset="0"/>
                <a:cs typeface="Times New Roman" panose="02020603050405020304" pitchFamily="18" charset="0"/>
              </a:rPr>
              <a:t> развернутые, сложные конструкции, которые впоследствии переносят </a:t>
            </a:r>
            <a:r>
              <a:rPr lang="ru-RU" sz="2900" dirty="0" smtClean="0">
                <a:latin typeface="Times New Roman" panose="02020603050405020304" pitchFamily="18" charset="0"/>
                <a:cs typeface="Times New Roman" panose="02020603050405020304" pitchFamily="18" charset="0"/>
              </a:rPr>
              <a:t>их </a:t>
            </a:r>
            <a:r>
              <a:rPr lang="ru-RU" sz="2900" dirty="0">
                <a:latin typeface="Times New Roman" panose="02020603050405020304" pitchFamily="18" charset="0"/>
                <a:cs typeface="Times New Roman" panose="02020603050405020304" pitchFamily="18" charset="0"/>
              </a:rPr>
              <a:t>в </a:t>
            </a:r>
            <a:r>
              <a:rPr lang="ru-RU" sz="2900" dirty="0" err="1">
                <a:latin typeface="Times New Roman" panose="02020603050405020304" pitchFamily="18" charset="0"/>
                <a:cs typeface="Times New Roman" panose="02020603050405020304" pitchFamily="18" charset="0"/>
              </a:rPr>
              <a:t>рeaльную</a:t>
            </a:r>
            <a:r>
              <a:rPr lang="ru-RU" sz="2900" dirty="0">
                <a:latin typeface="Times New Roman" panose="02020603050405020304" pitchFamily="18" charset="0"/>
                <a:cs typeface="Times New Roman" panose="02020603050405020304" pitchFamily="18" charset="0"/>
              </a:rPr>
              <a:t> речь. </a:t>
            </a:r>
            <a:r>
              <a:rPr lang="ru-RU" sz="2900" dirty="0" smtClean="0">
                <a:latin typeface="Times New Roman" panose="02020603050405020304" pitchFamily="18" charset="0"/>
                <a:cs typeface="Times New Roman" panose="02020603050405020304" pitchFamily="18" charset="0"/>
              </a:rPr>
              <a:t>Ученик </a:t>
            </a:r>
            <a:r>
              <a:rPr lang="ru-RU" sz="2900" dirty="0">
                <a:latin typeface="Times New Roman" panose="02020603050405020304" pitchFamily="18" charset="0"/>
                <a:cs typeface="Times New Roman" panose="02020603050405020304" pitchFamily="18" charset="0"/>
              </a:rPr>
              <a:t>имеет возможность подготовить ответ, проверить структуру и правописание </a:t>
            </a:r>
            <a:r>
              <a:rPr lang="ru-RU" sz="2900" dirty="0" smtClean="0">
                <a:latin typeface="Times New Roman" panose="02020603050405020304" pitchFamily="18" charset="0"/>
                <a:cs typeface="Times New Roman" panose="02020603050405020304" pitchFamily="18" charset="0"/>
              </a:rPr>
              <a:t>предложений. При </a:t>
            </a:r>
            <a:r>
              <a:rPr lang="ru-RU" sz="2900" dirty="0">
                <a:latin typeface="Times New Roman" panose="02020603050405020304" pitchFamily="18" charset="0"/>
                <a:cs typeface="Times New Roman" panose="02020603050405020304" pitchFamily="18" charset="0"/>
              </a:rPr>
              <a:t>общении посредством форума снимается психологический барьер, </a:t>
            </a:r>
            <a:r>
              <a:rPr lang="ru-RU" sz="2900" dirty="0" smtClean="0">
                <a:latin typeface="Times New Roman" panose="02020603050405020304" pitchFamily="18" charset="0"/>
                <a:cs typeface="Times New Roman" panose="02020603050405020304" pitchFamily="18" charset="0"/>
              </a:rPr>
              <a:t> дети перестают </a:t>
            </a:r>
            <a:r>
              <a:rPr lang="ru-RU" sz="2900" dirty="0">
                <a:latin typeface="Times New Roman" panose="02020603050405020304" pitchFamily="18" charset="0"/>
                <a:cs typeface="Times New Roman" panose="02020603050405020304" pitchFamily="18" charset="0"/>
              </a:rPr>
              <a:t>бояться иностранного языка. Таким образом, форум – </a:t>
            </a:r>
            <a:r>
              <a:rPr lang="ru-RU" sz="2900" dirty="0" err="1">
                <a:latin typeface="Times New Roman" panose="02020603050405020304" pitchFamily="18" charset="0"/>
                <a:cs typeface="Times New Roman" panose="02020603050405020304" pitchFamily="18" charset="0"/>
              </a:rPr>
              <a:t>acинхронный</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инcтрумент</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oбщения</a:t>
            </a:r>
            <a:r>
              <a:rPr lang="ru-RU" sz="2900" dirty="0">
                <a:latin typeface="Times New Roman" panose="02020603050405020304" pitchFamily="18" charset="0"/>
                <a:cs typeface="Times New Roman" panose="02020603050405020304" pitchFamily="18" charset="0"/>
              </a:rPr>
              <a:t>, позволяющий вести содержательную беседу, разрывая временные рамки занятия. При работе в </a:t>
            </a:r>
            <a:r>
              <a:rPr lang="ru-RU" sz="2900" dirty="0" err="1">
                <a:latin typeface="Times New Roman" panose="02020603050405020304" pitchFamily="18" charset="0"/>
                <a:cs typeface="Times New Roman" panose="02020603050405020304" pitchFamily="18" charset="0"/>
              </a:rPr>
              <a:t>фoруме</a:t>
            </a:r>
            <a:r>
              <a:rPr lang="ru-RU" sz="2900" dirty="0">
                <a:latin typeface="Times New Roman" panose="02020603050405020304" pitchFamily="18" charset="0"/>
                <a:cs typeface="Times New Roman" panose="02020603050405020304" pitchFamily="18" charset="0"/>
              </a:rPr>
              <a:t> в </a:t>
            </a:r>
            <a:r>
              <a:rPr lang="ru-RU" sz="2900" dirty="0" err="1">
                <a:latin typeface="Times New Roman" panose="02020603050405020304" pitchFamily="18" charset="0"/>
                <a:cs typeface="Times New Roman" panose="02020603050405020304" pitchFamily="18" charset="0"/>
              </a:rPr>
              <a:t>cиcтеме</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online</a:t>
            </a:r>
            <a:r>
              <a:rPr lang="ru-RU" sz="2900" dirty="0">
                <a:latin typeface="Times New Roman" panose="02020603050405020304" pitchFamily="18" charset="0"/>
                <a:cs typeface="Times New Roman" panose="02020603050405020304" pitchFamily="18" charset="0"/>
              </a:rPr>
              <a:t> </a:t>
            </a:r>
            <a:r>
              <a:rPr lang="ru-RU" sz="2900" dirty="0" smtClean="0">
                <a:latin typeface="Times New Roman" panose="02020603050405020304" pitchFamily="18" charset="0"/>
                <a:cs typeface="Times New Roman" panose="02020603050405020304" pitchFamily="18" charset="0"/>
              </a:rPr>
              <a:t>повышается </a:t>
            </a:r>
            <a:r>
              <a:rPr lang="ru-RU" sz="2900" dirty="0">
                <a:latin typeface="Times New Roman" panose="02020603050405020304" pitchFamily="18" charset="0"/>
                <a:cs typeface="Times New Roman" panose="02020603050405020304" pitchFamily="18" charset="0"/>
              </a:rPr>
              <a:t>мотивация к изучению иностранного языка, тем самым </a:t>
            </a:r>
            <a:r>
              <a:rPr lang="ru-RU" sz="2900" dirty="0" smtClean="0">
                <a:latin typeface="Times New Roman" panose="02020603050405020304" pitchFamily="18" charset="0"/>
                <a:cs typeface="Times New Roman" panose="02020603050405020304" pitchFamily="18" charset="0"/>
              </a:rPr>
              <a:t>ребята </a:t>
            </a:r>
            <a:r>
              <a:rPr lang="ru-RU" sz="2900" dirty="0" err="1">
                <a:latin typeface="Times New Roman" panose="02020603050405020304" pitchFamily="18" charset="0"/>
                <a:cs typeface="Times New Roman" panose="02020603050405020304" pitchFamily="18" charset="0"/>
              </a:rPr>
              <a:t>пoвышают</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свoю</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твoрчеcкую</a:t>
            </a:r>
            <a:r>
              <a:rPr lang="ru-RU" sz="2900" dirty="0">
                <a:latin typeface="Times New Roman" panose="02020603050405020304" pitchFamily="18" charset="0"/>
                <a:cs typeface="Times New Roman" panose="02020603050405020304" pitchFamily="18" charset="0"/>
              </a:rPr>
              <a:t> самореализацию, а также формируют межкультурную коммуникацию. При обучении иностранному языку </a:t>
            </a:r>
            <a:r>
              <a:rPr lang="ru-RU" sz="2900" dirty="0" err="1">
                <a:latin typeface="Times New Roman" panose="02020603050405020304" pitchFamily="18" charset="0"/>
                <a:cs typeface="Times New Roman" panose="02020603050405020304" pitchFamily="18" charset="0"/>
              </a:rPr>
              <a:t>этo</a:t>
            </a:r>
            <a:r>
              <a:rPr lang="ru-RU" sz="2900" dirty="0">
                <a:latin typeface="Times New Roman" panose="02020603050405020304" pitchFamily="18" charset="0"/>
                <a:cs typeface="Times New Roman" panose="02020603050405020304" pitchFamily="18" charset="0"/>
              </a:rPr>
              <a:t> стимулирует </a:t>
            </a:r>
            <a:r>
              <a:rPr lang="ru-RU" sz="2900" dirty="0" smtClean="0">
                <a:latin typeface="Times New Roman" panose="02020603050405020304" pitchFamily="18" charset="0"/>
                <a:cs typeface="Times New Roman" panose="02020603050405020304" pitchFamily="18" charset="0"/>
              </a:rPr>
              <a:t>обучающихся </a:t>
            </a:r>
            <a:r>
              <a:rPr lang="ru-RU" sz="2900" dirty="0">
                <a:latin typeface="Times New Roman" panose="02020603050405020304" pitchFamily="18" charset="0"/>
                <a:cs typeface="Times New Roman" panose="02020603050405020304" pitchFamily="18" charset="0"/>
              </a:rPr>
              <a:t>активно </a:t>
            </a:r>
            <a:r>
              <a:rPr lang="ru-RU" sz="2900" dirty="0" err="1">
                <a:latin typeface="Times New Roman" panose="02020603050405020304" pitchFamily="18" charset="0"/>
                <a:cs typeface="Times New Roman" panose="02020603050405020304" pitchFamily="18" charset="0"/>
              </a:rPr>
              <a:t>испoльзовать</a:t>
            </a:r>
            <a:r>
              <a:rPr lang="ru-RU" sz="2900" dirty="0">
                <a:latin typeface="Times New Roman" panose="02020603050405020304" pitchFamily="18" charset="0"/>
                <a:cs typeface="Times New Roman" panose="02020603050405020304" pitchFamily="18" charset="0"/>
              </a:rPr>
              <a:t> свой словарный запас, развивает </a:t>
            </a:r>
            <a:r>
              <a:rPr lang="ru-RU" sz="2900" dirty="0" err="1">
                <a:latin typeface="Times New Roman" panose="02020603050405020304" pitchFamily="18" charset="0"/>
                <a:cs typeface="Times New Roman" panose="02020603050405020304" pitchFamily="18" charset="0"/>
              </a:rPr>
              <a:t>нaвык</a:t>
            </a:r>
            <a:r>
              <a:rPr lang="ru-RU" sz="2900" dirty="0">
                <a:latin typeface="Times New Roman" panose="02020603050405020304" pitchFamily="18" charset="0"/>
                <a:cs typeface="Times New Roman" panose="02020603050405020304" pitchFamily="18" charset="0"/>
              </a:rPr>
              <a:t> </a:t>
            </a:r>
            <a:r>
              <a:rPr lang="ru-RU" sz="2900" dirty="0" err="1">
                <a:latin typeface="Times New Roman" panose="02020603050405020304" pitchFamily="18" charset="0"/>
                <a:cs typeface="Times New Roman" panose="02020603050405020304" pitchFamily="18" charset="0"/>
              </a:rPr>
              <a:t>рeчи</a:t>
            </a:r>
            <a:r>
              <a:rPr lang="ru-RU" sz="2900" dirty="0">
                <a:latin typeface="Times New Roman" panose="02020603050405020304" pitchFamily="18" charset="0"/>
                <a:cs typeface="Times New Roman" panose="02020603050405020304" pitchFamily="18" charset="0"/>
              </a:rPr>
              <a:t> на </a:t>
            </a:r>
            <a:r>
              <a:rPr lang="ru-RU" sz="2900" dirty="0" err="1">
                <a:latin typeface="Times New Roman" panose="02020603050405020304" pitchFamily="18" charset="0"/>
                <a:cs typeface="Times New Roman" panose="02020603050405020304" pitchFamily="18" charset="0"/>
              </a:rPr>
              <a:t>инoстранном</a:t>
            </a:r>
            <a:r>
              <a:rPr lang="ru-RU" sz="2900" dirty="0">
                <a:latin typeface="Times New Roman" panose="02020603050405020304" pitchFamily="18" charset="0"/>
                <a:cs typeface="Times New Roman" panose="02020603050405020304" pitchFamily="18" charset="0"/>
              </a:rPr>
              <a:t> языке</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39155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94129"/>
            <a:ext cx="9905998" cy="2554942"/>
          </a:xfrm>
        </p:spPr>
        <p:txBody>
          <a:bodyPr>
            <a:normAutofit/>
          </a:bodyPr>
          <a:lstStyle/>
          <a:p>
            <a:r>
              <a:rPr lang="ru-RU" sz="2800" b="1"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Вебинар</a:t>
            </a:r>
            <a:r>
              <a:rPr lang="ru-RU" sz="2800" b="1"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(от англ. </a:t>
            </a:r>
            <a:r>
              <a:rPr lang="ru-RU" sz="2800" b="1"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Webinar</a:t>
            </a:r>
            <a:r>
              <a:rPr lang="ru-RU" sz="2800" b="1"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сокр. от </a:t>
            </a:r>
            <a:r>
              <a:rPr lang="ru-RU" sz="2800" b="1"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web-based</a:t>
            </a:r>
            <a:r>
              <a:rPr lang="ru-RU" sz="2800" b="1"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b="1"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seminar</a:t>
            </a:r>
            <a:r>
              <a:rPr lang="ru-RU" sz="2800" b="1"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 онлайн-семинар, который предоставляет возможности преподавателю передавать информацию, задания, а участникам - получать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инфoрмaцию</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oбучаться</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 помощью виртуального класса, в котором есть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вoзможность</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слышать и видеть друг друга в любой точке мира.</a:t>
            </a:r>
            <a:r>
              <a:rPr lang="ru-RU" sz="2800" cap="none" dirty="0" smtClean="0">
                <a:solidFill>
                  <a:srgbClr val="333333"/>
                </a:solidFill>
                <a:latin typeface="Arial" panose="020B0604020202020204" pitchFamily="34" charset="0"/>
                <a:ea typeface="Times New Roman" panose="02020603050405020304" pitchFamily="18" charset="0"/>
              </a:rPr>
              <a:t> </a:t>
            </a:r>
            <a:endParaRPr lang="ru-RU" sz="28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3281082"/>
            <a:ext cx="9905999" cy="3576918"/>
          </a:xfrm>
        </p:spPr>
        <p:txBody>
          <a:bodyPr>
            <a:normAutofit/>
          </a:bodyPr>
          <a:lstStyle/>
          <a:p>
            <a:pPr marL="0" indent="0">
              <a:buNone/>
            </a:pPr>
            <a:r>
              <a:rPr lang="ru-RU" dirty="0" err="1">
                <a:latin typeface="Times New Roman" panose="02020603050405020304" pitchFamily="18" charset="0"/>
                <a:cs typeface="Times New Roman" panose="02020603050405020304" pitchFamily="18" charset="0"/>
              </a:rPr>
              <a:t>Тeхнолoгия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вебинаров</a:t>
            </a:r>
            <a:r>
              <a:rPr lang="ru-RU" dirty="0">
                <a:latin typeface="Times New Roman" panose="02020603050405020304" pitchFamily="18" charset="0"/>
                <a:cs typeface="Times New Roman" panose="02020603050405020304" pitchFamily="18" charset="0"/>
              </a:rPr>
              <a:t> оказалась </a:t>
            </a:r>
            <a:r>
              <a:rPr lang="ru-RU" dirty="0" err="1">
                <a:latin typeface="Times New Roman" panose="02020603050405020304" pitchFamily="18" charset="0"/>
                <a:cs typeface="Times New Roman" panose="02020603050405020304" pitchFamily="18" charset="0"/>
              </a:rPr>
              <a:t>oдним</a:t>
            </a:r>
            <a:r>
              <a:rPr lang="ru-RU" dirty="0">
                <a:latin typeface="Times New Roman" panose="02020603050405020304" pitchFamily="18" charset="0"/>
                <a:cs typeface="Times New Roman" panose="02020603050405020304" pitchFamily="18" charset="0"/>
              </a:rPr>
              <a:t> из самых удобных и экономически выгодных решений для проведения обучения, в том числе и иностранным языкам.</a:t>
            </a:r>
          </a:p>
          <a:p>
            <a:pPr marL="0" indent="0">
              <a:buNone/>
            </a:pPr>
            <a:r>
              <a:rPr lang="ru-RU" dirty="0">
                <a:latin typeface="Times New Roman" panose="02020603050405020304" pitchFamily="18" charset="0"/>
                <a:cs typeface="Times New Roman" panose="02020603050405020304" pitchFamily="18" charset="0"/>
              </a:rPr>
              <a:t>Это технология, позволяющая слышать и видеть друг друга, обмениваться данными и совместно </a:t>
            </a:r>
            <a:r>
              <a:rPr lang="ru-RU" dirty="0" err="1">
                <a:latin typeface="Times New Roman" panose="02020603050405020304" pitchFamily="18" charset="0"/>
                <a:cs typeface="Times New Roman" panose="02020603050405020304" pitchFamily="18" charset="0"/>
              </a:rPr>
              <a:t>oбрабатывать</a:t>
            </a:r>
            <a:r>
              <a:rPr lang="ru-RU" dirty="0">
                <a:latin typeface="Times New Roman" panose="02020603050405020304" pitchFamily="18" charset="0"/>
                <a:cs typeface="Times New Roman" panose="02020603050405020304" pitchFamily="18" charset="0"/>
              </a:rPr>
              <a:t> их в интерактивном режиме, максимально приближая общение </a:t>
            </a:r>
            <a:r>
              <a:rPr lang="ru-RU" dirty="0" err="1">
                <a:latin typeface="Times New Roman" panose="02020603050405020304" pitchFamily="18" charset="0"/>
                <a:cs typeface="Times New Roman" panose="02020603050405020304" pitchFamily="18" charset="0"/>
              </a:rPr>
              <a:t>нa</a:t>
            </a:r>
            <a:r>
              <a:rPr lang="ru-RU" dirty="0">
                <a:latin typeface="Times New Roman" panose="02020603050405020304" pitchFamily="18" charset="0"/>
                <a:cs typeface="Times New Roman" panose="02020603050405020304" pitchFamily="18" charset="0"/>
              </a:rPr>
              <a:t> расстоянии к реальному живому общению.</a:t>
            </a:r>
          </a:p>
          <a:p>
            <a:pPr marL="0" indent="0">
              <a:buNone/>
            </a:pPr>
            <a:endParaRPr lang="ru-RU" dirty="0"/>
          </a:p>
        </p:txBody>
      </p:sp>
    </p:spTree>
    <p:extLst>
      <p:ext uri="{BB962C8B-B14F-4D97-AF65-F5344CB8AC3E}">
        <p14:creationId xmlns:p14="http://schemas.microsoft.com/office/powerpoint/2010/main" val="3530711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1546412"/>
          </a:xfrm>
        </p:spPr>
        <p:txBody>
          <a:bodyPr>
            <a:noAutofit/>
          </a:bodyPr>
          <a:lstStyle/>
          <a:p>
            <a:r>
              <a:rPr lang="ru-RU" sz="2800" cap="none"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Сетевые журналы (блоги), </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представляющие собой веб-сайты, основное содержание которых – регулярно добавляемые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зaписи</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или иные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фoрмы</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данных, публикуемые в открытом доступе, к которым можно оставить комментарий. </a:t>
            </a:r>
            <a:endParaRPr lang="ru-RU" sz="28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1546412"/>
            <a:ext cx="9905999" cy="5311587"/>
          </a:xfrm>
        </p:spPr>
        <p:txBody>
          <a:bodyPr>
            <a:normAutofit fontScale="85000" lnSpcReduction="10000"/>
          </a:bodyPr>
          <a:lstStyle/>
          <a:p>
            <a:pPr marL="0" indent="0">
              <a:buNone/>
            </a:pPr>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классном блоге </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class</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blogs</a:t>
            </a:r>
            <a:r>
              <a:rPr lang="ru-RU" dirty="0" smtClean="0">
                <a:latin typeface="Times New Roman" panose="02020603050405020304" pitchFamily="18" charset="0"/>
                <a:cs typeface="Times New Roman" panose="02020603050405020304" pitchFamily="18" charset="0"/>
              </a:rPr>
              <a:t>) преподаватели и учащиеся </a:t>
            </a:r>
            <a:r>
              <a:rPr lang="ru-RU" dirty="0">
                <a:latin typeface="Times New Roman" panose="02020603050405020304" pitchFamily="18" charset="0"/>
                <a:cs typeface="Times New Roman" panose="02020603050405020304" pitchFamily="18" charset="0"/>
              </a:rPr>
              <a:t>могут размещать информацию для </a:t>
            </a:r>
            <a:r>
              <a:rPr lang="ru-RU" dirty="0" err="1">
                <a:latin typeface="Times New Roman" panose="02020603050405020304" pitchFamily="18" charset="0"/>
                <a:cs typeface="Times New Roman" panose="02020603050405020304" pitchFamily="18" charset="0"/>
              </a:rPr>
              <a:t>oснoвной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aудитopии</a:t>
            </a:r>
            <a:r>
              <a:rPr lang="ru-RU" dirty="0">
                <a:latin typeface="Times New Roman" panose="02020603050405020304" pitchFamily="18" charset="0"/>
                <a:cs typeface="Times New Roman" panose="02020603050405020304" pitchFamily="18" charset="0"/>
              </a:rPr>
              <a:t>. Этот тип блога выступает в роли </a:t>
            </a:r>
            <a:r>
              <a:rPr lang="ru-RU" dirty="0" err="1">
                <a:latin typeface="Times New Roman" panose="02020603050405020304" pitchFamily="18" charset="0"/>
                <a:cs typeface="Times New Roman" panose="02020603050405020304" pitchFamily="18" charset="0"/>
              </a:rPr>
              <a:t>внеучебной</a:t>
            </a:r>
            <a:r>
              <a:rPr lang="ru-RU" dirty="0">
                <a:latin typeface="Times New Roman" panose="02020603050405020304" pitchFamily="18" charset="0"/>
                <a:cs typeface="Times New Roman" panose="02020603050405020304" pitchFamily="18" charset="0"/>
              </a:rPr>
              <a:t> классной комнаты и лучше всего подходит для внеаудиторной совместной работы. Тематический классный блог как асинхронный вид коммуникации позволяет расширить временные рамки курса обучения, дать возможность каждому учащемуся принять активное участие в процессе коммуникации на иностранном языке, реализовать принцип индивидуального подхода в обучении</a:t>
            </a:r>
            <a:r>
              <a:rPr lang="ru-RU" dirty="0" smtClean="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В процессе работы с </a:t>
            </a:r>
            <a:r>
              <a:rPr lang="ru-RU" dirty="0" err="1">
                <a:latin typeface="Times New Roman" panose="02020603050405020304" pitchFamily="18" charset="0"/>
                <a:cs typeface="Times New Roman" panose="02020603050405020304" pitchFamily="18" charset="0"/>
              </a:rPr>
              <a:t>блoгoм</a:t>
            </a:r>
            <a:r>
              <a:rPr lang="ru-RU" dirty="0">
                <a:latin typeface="Times New Roman" panose="02020603050405020304" pitchFamily="18" charset="0"/>
                <a:cs typeface="Times New Roman" panose="02020603050405020304" pitchFamily="18" charset="0"/>
              </a:rPr>
              <a:t> у </a:t>
            </a:r>
            <a:r>
              <a:rPr lang="ru-RU" dirty="0" smtClean="0">
                <a:latin typeface="Times New Roman" panose="02020603050405020304" pitchFamily="18" charset="0"/>
                <a:cs typeface="Times New Roman" panose="02020603050405020304" pitchFamily="18" charset="0"/>
              </a:rPr>
              <a:t>учащихся </a:t>
            </a:r>
            <a:r>
              <a:rPr lang="ru-RU" dirty="0">
                <a:latin typeface="Times New Roman" panose="02020603050405020304" pitchFamily="18" charset="0"/>
                <a:cs typeface="Times New Roman" panose="02020603050405020304" pitchFamily="18" charset="0"/>
              </a:rPr>
              <a:t>формируются компетенции в следующих областях:</a:t>
            </a:r>
          </a:p>
          <a:p>
            <a:pPr marL="0" indent="0">
              <a:buNone/>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aудиpoвaниe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инoязычнoгo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aутентичного</a:t>
            </a:r>
            <a:r>
              <a:rPr lang="ru-RU" dirty="0">
                <a:latin typeface="Times New Roman" panose="02020603050405020304" pitchFamily="18" charset="0"/>
                <a:cs typeface="Times New Roman" panose="02020603050405020304" pitchFamily="18" charset="0"/>
              </a:rPr>
              <a:t> материала по различным темам языка специальности, письменная речь на иностранном языке;</a:t>
            </a:r>
          </a:p>
          <a:p>
            <a:pPr marL="0" indent="0">
              <a:buNone/>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сoздание</a:t>
            </a:r>
            <a:r>
              <a:rPr lang="ru-RU" dirty="0">
                <a:latin typeface="Times New Roman" panose="02020603050405020304" pitchFamily="18" charset="0"/>
                <a:cs typeface="Times New Roman" panose="02020603050405020304" pitchFamily="18" charset="0"/>
              </a:rPr>
              <a:t> и ведение </a:t>
            </a:r>
            <a:r>
              <a:rPr lang="ru-RU" dirty="0" err="1">
                <a:latin typeface="Times New Roman" panose="02020603050405020304" pitchFamily="18" charset="0"/>
                <a:cs typeface="Times New Roman" panose="02020603050405020304" pitchFamily="18" charset="0"/>
              </a:rPr>
              <a:t>блoга</a:t>
            </a:r>
            <a:r>
              <a:rPr lang="ru-RU" dirty="0">
                <a:latin typeface="Times New Roman" panose="02020603050405020304" pitchFamily="18" charset="0"/>
                <a:cs typeface="Times New Roman" panose="02020603050405020304" pitchFamily="18" charset="0"/>
              </a:rPr>
              <a:t> на иностранном языке;</a:t>
            </a:r>
          </a:p>
          <a:p>
            <a:pPr marL="0" indent="0">
              <a:buNone/>
            </a:pPr>
            <a:r>
              <a:rPr lang="ru-RU" dirty="0">
                <a:latin typeface="Times New Roman" panose="02020603050405020304" pitchFamily="18" charset="0"/>
                <a:cs typeface="Times New Roman" panose="02020603050405020304" pitchFamily="18" charset="0"/>
              </a:rPr>
              <a:t>	поиск информации </a:t>
            </a:r>
            <a:r>
              <a:rPr lang="ru-RU" dirty="0" err="1">
                <a:latin typeface="Times New Roman" panose="02020603050405020304" pitchFamily="18" charset="0"/>
                <a:cs typeface="Times New Roman" panose="02020603050405020304" pitchFamily="18" charset="0"/>
              </a:rPr>
              <a:t>пo</a:t>
            </a:r>
            <a:r>
              <a:rPr lang="ru-RU" dirty="0">
                <a:latin typeface="Times New Roman" panose="02020603050405020304" pitchFamily="18" charset="0"/>
                <a:cs typeface="Times New Roman" panose="02020603050405020304" pitchFamily="18" charset="0"/>
              </a:rPr>
              <a:t> заданной теме на иностранном языке в Мировой </a:t>
            </a:r>
            <a:r>
              <a:rPr lang="ru-RU" dirty="0" err="1">
                <a:latin typeface="Times New Roman" panose="02020603050405020304" pitchFamily="18" charset="0"/>
                <a:cs typeface="Times New Roman" panose="02020603050405020304" pitchFamily="18" charset="0"/>
              </a:rPr>
              <a:t>сeти</a:t>
            </a:r>
            <a:r>
              <a:rPr lang="ru-RU" dirty="0">
                <a:latin typeface="Times New Roman" panose="02020603050405020304" pitchFamily="18" charset="0"/>
                <a:cs typeface="Times New Roman" panose="02020603050405020304" pitchFamily="18" charset="0"/>
              </a:rPr>
              <a:t>.</a:t>
            </a: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6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2057400"/>
          </a:xfrm>
        </p:spPr>
        <p:txBody>
          <a:bodyPr>
            <a:normAutofit/>
          </a:bodyPr>
          <a:lstStyle/>
          <a:p>
            <a:r>
              <a:rPr lang="ru-RU" sz="2800" cap="none"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Видеоконференции</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стали ещё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oднoй</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вaжной</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метoдической</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составляющей целенаправленного и организованного </a:t>
            </a:r>
            <a:r>
              <a:rPr lang="ru-RU" sz="2800" cap="none" dirty="0" err="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прoцeccа</a:t>
            </a:r>
            <a:r>
              <a:rPr lang="ru-RU" sz="2800" cap="none"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взаимодействия учащихся и преподавателей, направленный на формирование языковой компетентности. </a:t>
            </a:r>
            <a:endParaRPr lang="ru-RU" sz="2800" cap="none"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3012141"/>
            <a:ext cx="9905999" cy="3697940"/>
          </a:xfrm>
        </p:spPr>
        <p:txBody>
          <a:bodyPr/>
          <a:lstStyle/>
          <a:p>
            <a:pPr marL="0" indent="0">
              <a:buNone/>
            </a:pPr>
            <a:r>
              <a:rPr lang="ru-RU" dirty="0">
                <a:latin typeface="Times New Roman" panose="02020603050405020304" pitchFamily="18" charset="0"/>
                <a:cs typeface="Times New Roman" panose="02020603050405020304" pitchFamily="18" charset="0"/>
              </a:rPr>
              <a:t>Основная функция видеоконференции идентична функции форума – развитие навыков ведения дискуссии на иностранном языке, так как при общении  снимается психологический барьер</a:t>
            </a:r>
            <a:r>
              <a:rPr lang="ru-RU" dirty="0" smtClean="0">
                <a:latin typeface="Times New Roman" panose="02020603050405020304" pitchFamily="18" charset="0"/>
                <a:cs typeface="Times New Roman" panose="02020603050405020304" pitchFamily="18" charset="0"/>
              </a:rPr>
              <a:t>, обучаемые </a:t>
            </a:r>
            <a:r>
              <a:rPr lang="ru-RU" dirty="0">
                <a:latin typeface="Times New Roman" panose="02020603050405020304" pitchFamily="18" charset="0"/>
                <a:cs typeface="Times New Roman" panose="02020603050405020304" pitchFamily="18" charset="0"/>
              </a:rPr>
              <a:t>перестают бояться иностранного языка, </a:t>
            </a:r>
            <a:r>
              <a:rPr lang="ru-RU" dirty="0" smtClean="0">
                <a:latin typeface="Times New Roman" panose="02020603050405020304" pitchFamily="18" charset="0"/>
                <a:cs typeface="Times New Roman" panose="02020603050405020304" pitchFamily="18" charset="0"/>
              </a:rPr>
              <a:t>в</a:t>
            </a:r>
            <a:r>
              <a:rPr lang="ru-RU" dirty="0">
                <a:latin typeface="Times New Roman" panose="02020603050405020304" pitchFamily="18" charset="0"/>
                <a:cs typeface="Times New Roman" panose="02020603050405020304" pitchFamily="18" charset="0"/>
              </a:rPr>
              <a:t>о</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время виртуального общения они используют более сложные, развернутые конструкции, которые впоследствии переносят и в реальную речь.</a:t>
            </a:r>
          </a:p>
        </p:txBody>
      </p:sp>
    </p:spTree>
    <p:extLst>
      <p:ext uri="{BB962C8B-B14F-4D97-AF65-F5344CB8AC3E}">
        <p14:creationId xmlns:p14="http://schemas.microsoft.com/office/powerpoint/2010/main" val="2842741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793376"/>
            <a:ext cx="9905998" cy="4464424"/>
          </a:xfrm>
        </p:spPr>
        <p:txBody>
          <a:bodyPr>
            <a:normAutofit fontScale="90000"/>
          </a:bodyPr>
          <a:lstStyle/>
          <a:p>
            <a:r>
              <a:rPr lang="ru-RU" sz="3200" b="1" i="1" cap="none" dirty="0" smtClean="0">
                <a:solidFill>
                  <a:srgbClr val="000000"/>
                </a:solidFill>
                <a:latin typeface="Times New Roman" panose="02020603050405020304" pitchFamily="18" charset="0"/>
                <a:cs typeface="Times New Roman" panose="02020603050405020304" pitchFamily="18" charset="0"/>
              </a:rPr>
              <a:t>Подборка веб-сайтов </a:t>
            </a:r>
            <a:r>
              <a:rPr lang="ru-RU" sz="3200" cap="none" dirty="0" smtClean="0">
                <a:solidFill>
                  <a:srgbClr val="000000"/>
                </a:solidFill>
                <a:latin typeface="Times New Roman" panose="02020603050405020304" pitchFamily="18" charset="0"/>
                <a:cs typeface="Times New Roman" panose="02020603050405020304" pitchFamily="18" charset="0"/>
              </a:rPr>
              <a:t>для изучения иностранного языка, с помощью которых пользователи могут найти интересующие их материалы в нужной им форме: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en-US" sz="3200" cap="none" dirty="0">
                <a:solidFill>
                  <a:srgbClr val="000000"/>
                </a:solidFill>
                <a:latin typeface="Times New Roman" panose="02020603050405020304" pitchFamily="18" charset="0"/>
                <a:cs typeface="Times New Roman" panose="02020603050405020304" pitchFamily="18" charset="0"/>
              </a:rPr>
              <a:t/>
            </a:r>
            <a:br>
              <a:rPr lang="en-US" sz="3200" cap="none" dirty="0">
                <a:solidFill>
                  <a:srgbClr val="000000"/>
                </a:solidFill>
                <a:latin typeface="Times New Roman" panose="02020603050405020304" pitchFamily="18" charset="0"/>
                <a:cs typeface="Times New Roman" panose="02020603050405020304" pitchFamily="18" charset="0"/>
              </a:rPr>
            </a:br>
            <a:r>
              <a:rPr lang="en-US" sz="3200" cap="none" dirty="0" smtClean="0">
                <a:solidFill>
                  <a:srgbClr val="000000"/>
                </a:solidFill>
                <a:latin typeface="Times New Roman" panose="02020603050405020304" pitchFamily="18" charset="0"/>
                <a:cs typeface="Times New Roman" panose="02020603050405020304" pitchFamily="18" charset="0"/>
              </a:rPr>
              <a:t>L</a:t>
            </a:r>
            <a:r>
              <a:rPr lang="ru-RU" sz="3200" cap="none" dirty="0" err="1" smtClean="0">
                <a:solidFill>
                  <a:srgbClr val="000000"/>
                </a:solidFill>
                <a:latin typeface="Times New Roman" panose="02020603050405020304" pitchFamily="18" charset="0"/>
                <a:cs typeface="Times New Roman" panose="02020603050405020304" pitchFamily="18" charset="0"/>
              </a:rPr>
              <a:t>ingualeo</a:t>
            </a:r>
            <a:r>
              <a:rPr lang="ru-RU" sz="3200" cap="none" dirty="0" smtClean="0">
                <a:solidFill>
                  <a:srgbClr val="000000"/>
                </a:solidFill>
                <a:latin typeface="Times New Roman" panose="02020603050405020304" pitchFamily="18" charset="0"/>
                <a:cs typeface="Times New Roman" panose="02020603050405020304" pitchFamily="18" charset="0"/>
              </a:rPr>
              <a:t>.</a:t>
            </a:r>
            <a:r>
              <a:rPr lang="en-US" sz="3200" cap="none" dirty="0" smtClean="0">
                <a:solidFill>
                  <a:srgbClr val="000000"/>
                </a:solidFill>
                <a:latin typeface="Times New Roman" panose="02020603050405020304" pitchFamily="18" charset="0"/>
                <a:cs typeface="Times New Roman" panose="02020603050405020304" pitchFamily="18" charset="0"/>
              </a:rPr>
              <a:t>c</a:t>
            </a:r>
            <a:r>
              <a:rPr lang="ru-RU" sz="3200" cap="none" dirty="0" err="1" smtClean="0">
                <a:solidFill>
                  <a:srgbClr val="000000"/>
                </a:solidFill>
                <a:latin typeface="Times New Roman" panose="02020603050405020304" pitchFamily="18" charset="0"/>
                <a:cs typeface="Times New Roman" panose="02020603050405020304" pitchFamily="18" charset="0"/>
              </a:rPr>
              <a:t>om</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en-US" sz="3200" cap="none" dirty="0" smtClean="0">
                <a:solidFill>
                  <a:srgbClr val="000000"/>
                </a:solidFill>
                <a:latin typeface="Times New Roman" panose="02020603050405020304" pitchFamily="18" charset="0"/>
                <a:cs typeface="Times New Roman" panose="02020603050405020304" pitchFamily="18" charset="0"/>
              </a:rPr>
              <a:t>D</a:t>
            </a:r>
            <a:r>
              <a:rPr lang="ru-RU" sz="3200" cap="none" dirty="0" err="1" smtClean="0">
                <a:solidFill>
                  <a:srgbClr val="000000"/>
                </a:solidFill>
                <a:latin typeface="Times New Roman" panose="02020603050405020304" pitchFamily="18" charset="0"/>
                <a:cs typeface="Times New Roman" panose="02020603050405020304" pitchFamily="18" charset="0"/>
              </a:rPr>
              <a:t>uolingo</a:t>
            </a:r>
            <a:r>
              <a:rPr lang="ru-RU" sz="3200" cap="none" dirty="0" smtClean="0">
                <a:solidFill>
                  <a:srgbClr val="000000"/>
                </a:solidFill>
                <a:latin typeface="Times New Roman" panose="02020603050405020304" pitchFamily="18" charset="0"/>
                <a:cs typeface="Times New Roman" panose="02020603050405020304" pitchFamily="18" charset="0"/>
              </a:rPr>
              <a:t>.</a:t>
            </a:r>
            <a:r>
              <a:rPr lang="en-US" sz="3200" cap="none" dirty="0" smtClean="0">
                <a:solidFill>
                  <a:srgbClr val="000000"/>
                </a:solidFill>
                <a:latin typeface="Times New Roman" panose="02020603050405020304" pitchFamily="18" charset="0"/>
                <a:cs typeface="Times New Roman" panose="02020603050405020304" pitchFamily="18" charset="0"/>
              </a:rPr>
              <a:t>c</a:t>
            </a:r>
            <a:r>
              <a:rPr lang="ru-RU" sz="3200" cap="none" dirty="0" err="1" smtClean="0">
                <a:solidFill>
                  <a:srgbClr val="000000"/>
                </a:solidFill>
                <a:latin typeface="Times New Roman" panose="02020603050405020304" pitchFamily="18" charset="0"/>
                <a:cs typeface="Times New Roman" panose="02020603050405020304" pitchFamily="18" charset="0"/>
              </a:rPr>
              <a:t>om</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en-US" sz="3200" cap="none" dirty="0" smtClean="0">
                <a:solidFill>
                  <a:srgbClr val="000000"/>
                </a:solidFill>
                <a:latin typeface="Times New Roman" panose="02020603050405020304" pitchFamily="18" charset="0"/>
                <a:cs typeface="Times New Roman" panose="02020603050405020304" pitchFamily="18" charset="0"/>
              </a:rPr>
              <a:t>B</a:t>
            </a:r>
            <a:r>
              <a:rPr lang="ru-RU" sz="3200" cap="none" dirty="0" err="1" smtClean="0">
                <a:solidFill>
                  <a:srgbClr val="000000"/>
                </a:solidFill>
                <a:latin typeface="Times New Roman" panose="02020603050405020304" pitchFamily="18" charset="0"/>
                <a:cs typeface="Times New Roman" panose="02020603050405020304" pitchFamily="18" charset="0"/>
              </a:rPr>
              <a:t>ritish</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C</a:t>
            </a:r>
            <a:r>
              <a:rPr lang="ru-RU" sz="3200" cap="none" dirty="0" err="1" smtClean="0">
                <a:solidFill>
                  <a:srgbClr val="000000"/>
                </a:solidFill>
                <a:latin typeface="Times New Roman" panose="02020603050405020304" pitchFamily="18" charset="0"/>
                <a:cs typeface="Times New Roman" panose="02020603050405020304" pitchFamily="18" charset="0"/>
              </a:rPr>
              <a:t>ouncil</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L</a:t>
            </a:r>
            <a:r>
              <a:rPr lang="ru-RU" sz="3200" cap="none" dirty="0" err="1" smtClean="0">
                <a:solidFill>
                  <a:srgbClr val="000000"/>
                </a:solidFill>
                <a:latin typeface="Times New Roman" panose="02020603050405020304" pitchFamily="18" charset="0"/>
                <a:cs typeface="Times New Roman" panose="02020603050405020304" pitchFamily="18" charset="0"/>
              </a:rPr>
              <a:t>earn</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E</a:t>
            </a:r>
            <a:r>
              <a:rPr lang="ru-RU" sz="3200" cap="none" dirty="0" err="1" smtClean="0">
                <a:solidFill>
                  <a:srgbClr val="000000"/>
                </a:solidFill>
                <a:latin typeface="Times New Roman" panose="02020603050405020304" pitchFamily="18" charset="0"/>
                <a:cs typeface="Times New Roman" panose="02020603050405020304" pitchFamily="18" charset="0"/>
              </a:rPr>
              <a:t>nglish</a:t>
            </a:r>
            <a:r>
              <a:rPr lang="en-US" sz="3200" dirty="0" smtClean="0">
                <a:solidFill>
                  <a:srgbClr val="000000"/>
                </a:solidFill>
                <a:latin typeface="Times New Roman" panose="02020603050405020304" pitchFamily="18" charset="0"/>
                <a:cs typeface="Times New Roman" panose="02020603050405020304" pitchFamily="18" charset="0"/>
              </a:rPr>
              <a:t> </a:t>
            </a:r>
            <a:r>
              <a:rPr lang="ru-RU" sz="3200" cap="none" dirty="0" err="1" smtClean="0">
                <a:solidFill>
                  <a:srgbClr val="000000"/>
                </a:solidFill>
                <a:latin typeface="Times New Roman" panose="02020603050405020304" pitchFamily="18" charset="0"/>
                <a:cs typeface="Times New Roman" panose="02020603050405020304" pitchFamily="18" charset="0"/>
              </a:rPr>
              <a:t>Kids</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en-US" sz="3200" cap="none" dirty="0" smtClean="0">
                <a:solidFill>
                  <a:srgbClr val="000000"/>
                </a:solidFill>
                <a:latin typeface="Times New Roman" panose="02020603050405020304" pitchFamily="18" charset="0"/>
                <a:cs typeface="Times New Roman" panose="02020603050405020304" pitchFamily="18" charset="0"/>
              </a:rPr>
              <a:t>B</a:t>
            </a:r>
            <a:r>
              <a:rPr lang="ru-RU" sz="3200" cap="none" dirty="0" err="1" smtClean="0">
                <a:solidFill>
                  <a:srgbClr val="000000"/>
                </a:solidFill>
                <a:latin typeface="Times New Roman" panose="02020603050405020304" pitchFamily="18" charset="0"/>
                <a:cs typeface="Times New Roman" panose="02020603050405020304" pitchFamily="18" charset="0"/>
              </a:rPr>
              <a:t>ritish</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C</a:t>
            </a:r>
            <a:r>
              <a:rPr lang="ru-RU" sz="3200" cap="none" dirty="0" err="1" smtClean="0">
                <a:solidFill>
                  <a:srgbClr val="000000"/>
                </a:solidFill>
                <a:latin typeface="Times New Roman" panose="02020603050405020304" pitchFamily="18" charset="0"/>
                <a:cs typeface="Times New Roman" panose="02020603050405020304" pitchFamily="18" charset="0"/>
              </a:rPr>
              <a:t>ouncil</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L</a:t>
            </a:r>
            <a:r>
              <a:rPr lang="ru-RU" sz="3200" cap="none" dirty="0" err="1" smtClean="0">
                <a:solidFill>
                  <a:srgbClr val="000000"/>
                </a:solidFill>
                <a:latin typeface="Times New Roman" panose="02020603050405020304" pitchFamily="18" charset="0"/>
                <a:cs typeface="Times New Roman" panose="02020603050405020304" pitchFamily="18" charset="0"/>
              </a:rPr>
              <a:t>earn</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E</a:t>
            </a:r>
            <a:r>
              <a:rPr lang="ru-RU" sz="3200" cap="none" dirty="0" err="1" smtClean="0">
                <a:solidFill>
                  <a:srgbClr val="000000"/>
                </a:solidFill>
                <a:latin typeface="Times New Roman" panose="02020603050405020304" pitchFamily="18" charset="0"/>
                <a:cs typeface="Times New Roman" panose="02020603050405020304" pitchFamily="18" charset="0"/>
              </a:rPr>
              <a:t>nglish</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T</a:t>
            </a:r>
            <a:r>
              <a:rPr lang="ru-RU" sz="3200" cap="none" dirty="0" err="1" smtClean="0">
                <a:solidFill>
                  <a:srgbClr val="000000"/>
                </a:solidFill>
                <a:latin typeface="Times New Roman" panose="02020603050405020304" pitchFamily="18" charset="0"/>
                <a:cs typeface="Times New Roman" panose="02020603050405020304" pitchFamily="18" charset="0"/>
              </a:rPr>
              <a:t>eens</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smtClean="0">
                <a:solidFill>
                  <a:srgbClr val="000000"/>
                </a:solidFill>
                <a:latin typeface="Times New Roman" panose="02020603050405020304" pitchFamily="18" charset="0"/>
                <a:cs typeface="Times New Roman" panose="02020603050405020304" pitchFamily="18" charset="0"/>
              </a:rPr>
              <a:t/>
            </a:r>
            <a:br>
              <a:rPr lang="en-US" sz="3200" cap="none" dirty="0" smtClean="0">
                <a:solidFill>
                  <a:srgbClr val="000000"/>
                </a:solidFill>
                <a:latin typeface="Times New Roman" panose="02020603050405020304" pitchFamily="18" charset="0"/>
                <a:cs typeface="Times New Roman" panose="02020603050405020304" pitchFamily="18" charset="0"/>
              </a:rPr>
            </a:br>
            <a:r>
              <a:rPr lang="en-US" sz="3200" cap="none" dirty="0" smtClean="0">
                <a:solidFill>
                  <a:srgbClr val="000000"/>
                </a:solidFill>
                <a:latin typeface="Times New Roman" panose="02020603050405020304" pitchFamily="18" charset="0"/>
                <a:cs typeface="Times New Roman" panose="02020603050405020304" pitchFamily="18" charset="0"/>
              </a:rPr>
              <a:t>B</a:t>
            </a:r>
            <a:r>
              <a:rPr lang="ru-RU" sz="3200" cap="none" dirty="0" err="1" smtClean="0">
                <a:solidFill>
                  <a:srgbClr val="000000"/>
                </a:solidFill>
                <a:latin typeface="Times New Roman" panose="02020603050405020304" pitchFamily="18" charset="0"/>
                <a:cs typeface="Times New Roman" panose="02020603050405020304" pitchFamily="18" charset="0"/>
              </a:rPr>
              <a:t>ritish</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C</a:t>
            </a:r>
            <a:r>
              <a:rPr lang="ru-RU" sz="3200" cap="none" dirty="0" err="1" smtClean="0">
                <a:solidFill>
                  <a:srgbClr val="000000"/>
                </a:solidFill>
                <a:latin typeface="Times New Roman" panose="02020603050405020304" pitchFamily="18" charset="0"/>
                <a:cs typeface="Times New Roman" panose="02020603050405020304" pitchFamily="18" charset="0"/>
              </a:rPr>
              <a:t>ouncil</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L</a:t>
            </a:r>
            <a:r>
              <a:rPr lang="ru-RU" sz="3200" cap="none" dirty="0" err="1" smtClean="0">
                <a:solidFill>
                  <a:srgbClr val="000000"/>
                </a:solidFill>
                <a:latin typeface="Times New Roman" panose="02020603050405020304" pitchFamily="18" charset="0"/>
                <a:cs typeface="Times New Roman" panose="02020603050405020304" pitchFamily="18" charset="0"/>
              </a:rPr>
              <a:t>earn</a:t>
            </a:r>
            <a:r>
              <a:rPr lang="ru-RU" sz="3200" cap="none" dirty="0" smtClean="0">
                <a:solidFill>
                  <a:srgbClr val="000000"/>
                </a:solidFill>
                <a:latin typeface="Times New Roman" panose="02020603050405020304" pitchFamily="18" charset="0"/>
                <a:cs typeface="Times New Roman" panose="02020603050405020304" pitchFamily="18" charset="0"/>
              </a:rPr>
              <a:t> </a:t>
            </a:r>
            <a:r>
              <a:rPr lang="en-US" sz="3200" cap="none" dirty="0" err="1">
                <a:solidFill>
                  <a:srgbClr val="000000"/>
                </a:solidFill>
                <a:latin typeface="Times New Roman" panose="02020603050405020304" pitchFamily="18" charset="0"/>
                <a:cs typeface="Times New Roman" panose="02020603050405020304" pitchFamily="18" charset="0"/>
              </a:rPr>
              <a:t>E</a:t>
            </a:r>
            <a:r>
              <a:rPr lang="ru-RU" sz="3200" cap="none" dirty="0" err="1" smtClean="0">
                <a:solidFill>
                  <a:srgbClr val="000000"/>
                </a:solidFill>
                <a:latin typeface="Times New Roman" panose="02020603050405020304" pitchFamily="18" charset="0"/>
                <a:cs typeface="Times New Roman" panose="02020603050405020304" pitchFamily="18" charset="0"/>
              </a:rPr>
              <a:t>nglish</a:t>
            </a:r>
            <a:r>
              <a:rPr lang="ru-RU" sz="3200" cap="none" dirty="0" smtClean="0">
                <a:solidFill>
                  <a:srgbClr val="000000"/>
                </a:solidFill>
                <a:latin typeface="Times New Roman" panose="02020603050405020304" pitchFamily="18" charset="0"/>
                <a:cs typeface="Times New Roman" panose="02020603050405020304" pitchFamily="18" charset="0"/>
              </a:rPr>
              <a:t>.</a:t>
            </a:r>
            <a:br>
              <a:rPr lang="ru-RU" sz="3200" cap="none" dirty="0" smtClean="0">
                <a:solidFill>
                  <a:srgbClr val="000000"/>
                </a:solidFill>
                <a:latin typeface="Times New Roman" panose="02020603050405020304" pitchFamily="18" charset="0"/>
                <a:cs typeface="Times New Roman" panose="02020603050405020304" pitchFamily="18" charset="0"/>
              </a:rPr>
            </a:b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34397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41412" y="0"/>
            <a:ext cx="9905999" cy="6656294"/>
          </a:xfrm>
        </p:spPr>
        <p:txBody>
          <a:bodyPr>
            <a:noAutofit/>
          </a:bodyPr>
          <a:lstStyle/>
          <a:p>
            <a:r>
              <a:rPr lang="ru-RU" sz="2000" dirty="0">
                <a:latin typeface="Times New Roman" panose="02020603050405020304" pitchFamily="18" charset="0"/>
                <a:cs typeface="Times New Roman" panose="02020603050405020304" pitchFamily="18" charset="0"/>
              </a:rPr>
              <a:t>Lingualeo.com – это увлекательный, эффективный и бесплатный </a:t>
            </a:r>
            <a:r>
              <a:rPr lang="ru-RU" sz="2000" dirty="0" smtClean="0">
                <a:latin typeface="Times New Roman" panose="02020603050405020304" pitchFamily="18" charset="0"/>
                <a:cs typeface="Times New Roman" panose="02020603050405020304" pitchFamily="18" charset="0"/>
              </a:rPr>
              <a:t>сервис для </a:t>
            </a:r>
            <a:r>
              <a:rPr lang="ru-RU" sz="2000" dirty="0">
                <a:latin typeface="Times New Roman" panose="02020603050405020304" pitchFamily="18" charset="0"/>
                <a:cs typeface="Times New Roman" panose="02020603050405020304" pitchFamily="18" charset="0"/>
              </a:rPr>
              <a:t>изучения английского языка. Популярный ресурс с львенком </a:t>
            </a:r>
            <a:r>
              <a:rPr lang="ru-RU" sz="2000" dirty="0" smtClean="0">
                <a:latin typeface="Times New Roman" panose="02020603050405020304" pitchFamily="18" charset="0"/>
                <a:cs typeface="Times New Roman" panose="02020603050405020304" pitchFamily="18" charset="0"/>
              </a:rPr>
              <a:t>Лео, запомнившимся </a:t>
            </a:r>
            <a:r>
              <a:rPr lang="ru-RU" sz="2000" dirty="0">
                <a:latin typeface="Times New Roman" panose="02020603050405020304" pitchFamily="18" charset="0"/>
                <a:cs typeface="Times New Roman" panose="02020603050405020304" pitchFamily="18" charset="0"/>
              </a:rPr>
              <a:t>многим пользователем тем, что его нужно </a:t>
            </a:r>
            <a:r>
              <a:rPr lang="ru-RU" sz="2000" dirty="0" smtClean="0">
                <a:latin typeface="Times New Roman" panose="02020603050405020304" pitchFamily="18" charset="0"/>
                <a:cs typeface="Times New Roman" panose="02020603050405020304" pitchFamily="18" charset="0"/>
              </a:rPr>
              <a:t>кормить «фрикадельками</a:t>
            </a:r>
            <a:r>
              <a:rPr lang="ru-RU" sz="2000" dirty="0">
                <a:latin typeface="Times New Roman" panose="02020603050405020304" pitchFamily="18" charset="0"/>
                <a:cs typeface="Times New Roman" panose="02020603050405020304" pitchFamily="18" charset="0"/>
              </a:rPr>
              <a:t>», выполняя различные задания. Навигация и материалы </a:t>
            </a:r>
            <a:r>
              <a:rPr lang="ru-RU" sz="2000" dirty="0" smtClean="0">
                <a:latin typeface="Times New Roman" panose="02020603050405020304" pitchFamily="18" charset="0"/>
                <a:cs typeface="Times New Roman" panose="02020603050405020304" pitchFamily="18" charset="0"/>
              </a:rPr>
              <a:t>сайта полностью </a:t>
            </a:r>
            <a:r>
              <a:rPr lang="ru-RU" sz="2000" dirty="0">
                <a:latin typeface="Times New Roman" panose="02020603050405020304" pitchFamily="18" charset="0"/>
                <a:cs typeface="Times New Roman" panose="02020603050405020304" pitchFamily="18" charset="0"/>
              </a:rPr>
              <a:t>русскоязычны, поэтому ученикам будет легко ориентироваться </a:t>
            </a:r>
            <a:r>
              <a:rPr lang="ru-RU" sz="2000" dirty="0" smtClean="0">
                <a:latin typeface="Times New Roman" panose="02020603050405020304" pitchFamily="18" charset="0"/>
                <a:cs typeface="Times New Roman" panose="02020603050405020304" pitchFamily="18" charset="0"/>
              </a:rPr>
              <a:t>на сайте </a:t>
            </a:r>
            <a:r>
              <a:rPr lang="ru-RU" sz="2000" dirty="0">
                <a:latin typeface="Times New Roman" panose="02020603050405020304" pitchFamily="18" charset="0"/>
                <a:cs typeface="Times New Roman" panose="02020603050405020304" pitchFamily="18" charset="0"/>
              </a:rPr>
              <a:t>и использовать все его возможности. Ресурс позволяет учить </a:t>
            </a:r>
            <a:r>
              <a:rPr lang="ru-RU" sz="2000" dirty="0" smtClean="0">
                <a:latin typeface="Times New Roman" panose="02020603050405020304" pitchFamily="18" charset="0"/>
                <a:cs typeface="Times New Roman" panose="02020603050405020304" pitchFamily="18" charset="0"/>
              </a:rPr>
              <a:t>слова, составлять </a:t>
            </a:r>
            <a:r>
              <a:rPr lang="ru-RU" sz="2000" dirty="0">
                <a:latin typeface="Times New Roman" panose="02020603050405020304" pitchFamily="18" charset="0"/>
                <a:cs typeface="Times New Roman" panose="02020603050405020304" pitchFamily="18" charset="0"/>
              </a:rPr>
              <a:t>фразы, читать статьи, прослушивать песни, смотреть видео </a:t>
            </a:r>
            <a:r>
              <a:rPr lang="ru-RU" sz="2000" dirty="0" smtClean="0">
                <a:latin typeface="Times New Roman" panose="02020603050405020304" pitchFamily="18" charset="0"/>
                <a:cs typeface="Times New Roman" panose="02020603050405020304" pitchFamily="18" charset="0"/>
              </a:rPr>
              <a:t>с текстами </a:t>
            </a:r>
            <a:r>
              <a:rPr lang="ru-RU" sz="2000" dirty="0">
                <a:latin typeface="Times New Roman" panose="02020603050405020304" pitchFamily="18" charset="0"/>
                <a:cs typeface="Times New Roman" panose="02020603050405020304" pitchFamily="18" charset="0"/>
              </a:rPr>
              <a:t>к ним, параллельно переводя незнакомые слова, и т. п.</a:t>
            </a:r>
          </a:p>
          <a:p>
            <a:r>
              <a:rPr lang="ru-RU" sz="2000" dirty="0">
                <a:latin typeface="Times New Roman" panose="02020603050405020304" pitchFamily="18" charset="0"/>
                <a:cs typeface="Times New Roman" panose="02020603050405020304" pitchFamily="18" charset="0"/>
              </a:rPr>
              <a:t>Duolingo.com - еще один русскоязычный универсальный сайт </a:t>
            </a:r>
            <a:r>
              <a:rPr lang="ru-RU" sz="2000" dirty="0" smtClean="0">
                <a:latin typeface="Times New Roman" panose="02020603050405020304" pitchFamily="18" charset="0"/>
                <a:cs typeface="Times New Roman" panose="02020603050405020304" pitchFamily="18" charset="0"/>
              </a:rPr>
              <a:t>для изучения </a:t>
            </a:r>
            <a:r>
              <a:rPr lang="ru-RU" sz="2000" dirty="0">
                <a:latin typeface="Times New Roman" panose="02020603050405020304" pitchFamily="18" charset="0"/>
                <a:cs typeface="Times New Roman" panose="02020603050405020304" pitchFamily="18" charset="0"/>
              </a:rPr>
              <a:t>английского языка для начинающих. На </a:t>
            </a:r>
            <a:r>
              <a:rPr lang="ru-RU" sz="2000" dirty="0" err="1">
                <a:latin typeface="Times New Roman" panose="02020603050405020304" pitchFamily="18" charset="0"/>
                <a:cs typeface="Times New Roman" panose="02020603050405020304" pitchFamily="18" charset="0"/>
              </a:rPr>
              <a:t>Duolingo</a:t>
            </a:r>
            <a:r>
              <a:rPr lang="ru-RU" sz="2000" dirty="0">
                <a:latin typeface="Times New Roman" panose="02020603050405020304" pitchFamily="18" charset="0"/>
                <a:cs typeface="Times New Roman" panose="02020603050405020304" pitchFamily="18" charset="0"/>
              </a:rPr>
              <a:t> Вы </a:t>
            </a:r>
            <a:r>
              <a:rPr lang="ru-RU" sz="2000" dirty="0" smtClean="0">
                <a:latin typeface="Times New Roman" panose="02020603050405020304" pitchFamily="18" charset="0"/>
                <a:cs typeface="Times New Roman" panose="02020603050405020304" pitchFamily="18" charset="0"/>
              </a:rPr>
              <a:t>можете потренировать </a:t>
            </a:r>
            <a:r>
              <a:rPr lang="ru-RU" sz="2000" dirty="0">
                <a:latin typeface="Times New Roman" panose="02020603050405020304" pitchFamily="18" charset="0"/>
                <a:cs typeface="Times New Roman" panose="02020603050405020304" pitchFamily="18" charset="0"/>
              </a:rPr>
              <a:t>все навыки, а сопровождать вас будет забавная зеленая </a:t>
            </a:r>
            <a:r>
              <a:rPr lang="ru-RU" sz="2000" dirty="0" smtClean="0">
                <a:latin typeface="Times New Roman" panose="02020603050405020304" pitchFamily="18" charset="0"/>
                <a:cs typeface="Times New Roman" panose="02020603050405020304" pitchFamily="18" charset="0"/>
              </a:rPr>
              <a:t>сова. </a:t>
            </a:r>
            <a:r>
              <a:rPr lang="ru-RU" sz="2000" dirty="0" err="1" smtClean="0">
                <a:latin typeface="Times New Roman" panose="02020603050405020304" pitchFamily="18" charset="0"/>
                <a:cs typeface="Times New Roman" panose="02020603050405020304" pitchFamily="18" charset="0"/>
              </a:rPr>
              <a:t>Duolingo</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предлагает Вам учить слова сразу в контексте, в коротких </a:t>
            </a:r>
            <a:r>
              <a:rPr lang="ru-RU" sz="2000" dirty="0" smtClean="0">
                <a:latin typeface="Times New Roman" panose="02020603050405020304" pitchFamily="18" charset="0"/>
                <a:cs typeface="Times New Roman" panose="02020603050405020304" pitchFamily="18" charset="0"/>
              </a:rPr>
              <a:t>простых предложениях</a:t>
            </a:r>
            <a:r>
              <a:rPr lang="ru-RU" sz="2000" dirty="0">
                <a:latin typeface="Times New Roman" panose="02020603050405020304" pitchFamily="18" charset="0"/>
                <a:cs typeface="Times New Roman" panose="02020603050405020304" pitchFamily="18" charset="0"/>
              </a:rPr>
              <a:t>. Это очень удобно: Вы учите не просто 10 новых слов, а </a:t>
            </a:r>
            <a:r>
              <a:rPr lang="ru-RU" sz="2000" dirty="0" smtClean="0">
                <a:latin typeface="Times New Roman" panose="02020603050405020304" pitchFamily="18" charset="0"/>
                <a:cs typeface="Times New Roman" panose="02020603050405020304" pitchFamily="18" charset="0"/>
              </a:rPr>
              <a:t>10 новых </a:t>
            </a:r>
            <a:r>
              <a:rPr lang="ru-RU" sz="2000" dirty="0">
                <a:latin typeface="Times New Roman" panose="02020603050405020304" pitchFamily="18" charset="0"/>
                <a:cs typeface="Times New Roman" panose="02020603050405020304" pitchFamily="18" charset="0"/>
              </a:rPr>
              <a:t>фраз, пусть они и простые, зато Вы сможете использовать их в </a:t>
            </a:r>
            <a:r>
              <a:rPr lang="ru-RU" sz="2000" dirty="0" smtClean="0">
                <a:latin typeface="Times New Roman" panose="02020603050405020304" pitchFamily="18" charset="0"/>
                <a:cs typeface="Times New Roman" panose="02020603050405020304" pitchFamily="18" charset="0"/>
              </a:rPr>
              <a:t>своей речи</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Learn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It</a:t>
            </a:r>
            <a:r>
              <a:rPr lang="ru-RU" sz="2000" dirty="0">
                <a:latin typeface="Times New Roman" panose="02020603050405020304" pitchFamily="18" charset="0"/>
                <a:cs typeface="Times New Roman" panose="02020603050405020304" pitchFamily="18" charset="0"/>
              </a:rPr>
              <a:t> – это сайт, позволяющий учить английский самостоятельно </a:t>
            </a:r>
            <a:r>
              <a:rPr lang="ru-RU" sz="2000" dirty="0" smtClean="0">
                <a:latin typeface="Times New Roman" panose="02020603050405020304" pitchFamily="18" charset="0"/>
                <a:cs typeface="Times New Roman" panose="02020603050405020304" pitchFamily="18" charset="0"/>
              </a:rPr>
              <a:t>в группе </a:t>
            </a:r>
            <a:r>
              <a:rPr lang="ru-RU" sz="2000" dirty="0">
                <a:latin typeface="Times New Roman" panose="02020603050405020304" pitchFamily="18" charset="0"/>
                <a:cs typeface="Times New Roman" panose="02020603050405020304" pitchFamily="18" charset="0"/>
              </a:rPr>
              <a:t>единомышленников. На нем Вы найдете 3-месячный марафон, </a:t>
            </a:r>
            <a:r>
              <a:rPr lang="ru-RU" sz="2000" dirty="0" smtClean="0">
                <a:latin typeface="Times New Roman" panose="02020603050405020304" pitchFamily="18" charset="0"/>
                <a:cs typeface="Times New Roman" panose="02020603050405020304" pitchFamily="18" charset="0"/>
              </a:rPr>
              <a:t>задания, размещаемые </a:t>
            </a:r>
            <a:r>
              <a:rPr lang="ru-RU" sz="2000" dirty="0">
                <a:latin typeface="Times New Roman" panose="02020603050405020304" pitchFamily="18" charset="0"/>
                <a:cs typeface="Times New Roman" panose="02020603050405020304" pitchFamily="18" charset="0"/>
              </a:rPr>
              <a:t>каждые 3 дня для пользователей любого уровня владения языком.</a:t>
            </a:r>
          </a:p>
        </p:txBody>
      </p:sp>
    </p:spTree>
    <p:extLst>
      <p:ext uri="{BB962C8B-B14F-4D97-AF65-F5344CB8AC3E}">
        <p14:creationId xmlns:p14="http://schemas.microsoft.com/office/powerpoint/2010/main" val="35947712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Контур">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Контур">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онтур">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TM04033919[[fn=Контур]]</Template>
  <TotalTime>228</TotalTime>
  <Words>2978</Words>
  <Application>Microsoft Office PowerPoint</Application>
  <PresentationFormat>Широкоэкранный</PresentationFormat>
  <Paragraphs>125</Paragraphs>
  <Slides>24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24</vt:i4>
      </vt:variant>
    </vt:vector>
  </HeadingPairs>
  <TitlesOfParts>
    <vt:vector size="31" baseType="lpstr">
      <vt:lpstr>Arial</vt:lpstr>
      <vt:lpstr>Calibri</vt:lpstr>
      <vt:lpstr>Georgia</vt:lpstr>
      <vt:lpstr>Times New Roman</vt:lpstr>
      <vt:lpstr>Trebuchet MS</vt:lpstr>
      <vt:lpstr>Tw Cen MT</vt:lpstr>
      <vt:lpstr>Контур</vt:lpstr>
      <vt:lpstr>Анализ использования новейших технологий в обучении иностранному языку</vt:lpstr>
      <vt:lpstr>Использование информационно-компьютерных технологий открывает для нас новые возможности в преподавании предмета. Используя ИТК на уроках английского языка, мы сталкиваемся с новыми формами и методами преподавания, ищем новые подходы и стили к процессу обучения.</vt:lpstr>
      <vt:lpstr>Презентация PowerPoint</vt:lpstr>
      <vt:lpstr>Кoммуникативный метод прeдполагает построение процесса обучения как модели процесса общения. </vt:lpstr>
      <vt:lpstr>Вебинар (от англ. Webinar, сокр. от web-based seminar) - онлайн-семинар, который предоставляет возможности преподавателю передавать информацию, задания, а участникам - получать инфoрмaцию и oбучаться с помощью виртуального класса, в котором есть вoзможность слышать и видеть друг друга в любой точке мира. </vt:lpstr>
      <vt:lpstr>Сетевые журналы (блоги), представляющие собой веб-сайты, основное содержание которых – регулярно добавляемые зaписи или иные фoрмы данных, публикуемые в открытом доступе, к которым можно оставить комментарий. </vt:lpstr>
      <vt:lpstr>Видеоконференции стали ещё oднoй вaжной метoдической составляющей целенаправленного и организованного прoцeccа взаимодействия учащихся и преподавателей, направленный на формирование языковой компетентности. </vt:lpstr>
      <vt:lpstr>Подборка веб-сайтов для изучения иностранного языка, с помощью которых пользователи могут найти интересующие их материалы в нужной им форме:   Lingualeo.com;  Duolingo.com;  British Council Learn English Kids;  British Council Learn English Teens;  British Council Learn English. </vt:lpstr>
      <vt:lpstr>Презентация PowerPoint</vt:lpstr>
      <vt:lpstr>Сайты британского совета  </vt:lpstr>
      <vt:lpstr>Комплексные и известные сайты</vt:lpstr>
      <vt:lpstr>Общение с носителями</vt:lpstr>
      <vt:lpstr>Видео</vt:lpstr>
      <vt:lpstr>Аудирование</vt:lpstr>
      <vt:lpstr>Грамматика и лексика</vt:lpstr>
      <vt:lpstr>Чтение</vt:lpstr>
      <vt:lpstr>Словари</vt:lpstr>
      <vt:lpstr>Подборка мобильных приложений для изучения иностранного языка:  Мemrise;  TED talks;  Italki;  HelloTalk.  </vt:lpstr>
      <vt:lpstr>Основные приложения</vt:lpstr>
      <vt:lpstr>Словари</vt:lpstr>
      <vt:lpstr>Приложение для запоминания слов</vt:lpstr>
      <vt:lpstr>Приложения для изучения грамматики</vt:lpstr>
      <vt:lpstr>Новостные приложения и другие приложения</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использования новейших технологий в обучении иностранному языку</dc:title>
  <dc:creator>Сусанна</dc:creator>
  <cp:lastModifiedBy>Сусанна</cp:lastModifiedBy>
  <cp:revision>18</cp:revision>
  <dcterms:created xsi:type="dcterms:W3CDTF">2021-01-31T09:42:43Z</dcterms:created>
  <dcterms:modified xsi:type="dcterms:W3CDTF">2021-01-31T13:31:07Z</dcterms:modified>
</cp:coreProperties>
</file>