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4"/>
  </p:notesMasterIdLst>
  <p:sldIdLst>
    <p:sldId id="281" r:id="rId2"/>
    <p:sldId id="331" r:id="rId3"/>
    <p:sldId id="320" r:id="rId4"/>
    <p:sldId id="332" r:id="rId5"/>
    <p:sldId id="321" r:id="rId6"/>
    <p:sldId id="322" r:id="rId7"/>
    <p:sldId id="325" r:id="rId8"/>
    <p:sldId id="324" r:id="rId9"/>
    <p:sldId id="323" r:id="rId10"/>
    <p:sldId id="330" r:id="rId11"/>
    <p:sldId id="333" r:id="rId12"/>
    <p:sldId id="329" r:id="rId13"/>
    <p:sldId id="334" r:id="rId14"/>
    <p:sldId id="335" r:id="rId15"/>
    <p:sldId id="336" r:id="rId16"/>
    <p:sldId id="337" r:id="rId17"/>
    <p:sldId id="340" r:id="rId18"/>
    <p:sldId id="341" r:id="rId19"/>
    <p:sldId id="339" r:id="rId20"/>
    <p:sldId id="338" r:id="rId21"/>
    <p:sldId id="342" r:id="rId22"/>
    <p:sldId id="318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CC00CC"/>
    <a:srgbClr val="0033CC"/>
    <a:srgbClr val="003399"/>
    <a:srgbClr val="CC0066"/>
    <a:srgbClr val="660033"/>
    <a:srgbClr val="CC33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510" y="-90"/>
      </p:cViewPr>
      <p:guideLst>
        <p:guide orient="horz" pos="2182"/>
        <p:guide pos="289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DF8B4D-77AD-4C03-927B-7DDCDDF9DC11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B5EB6D-BCC9-4C3B-AEF1-6434DE8DE25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830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830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415" marR="18415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65430" indent="-265430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295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 panose="020B0604030504040204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130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255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 panose="020B0604030504040204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345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 panose="020B0604030504040204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53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Verdana" panose="020B0604030504040204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truesite.ru/etika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2630" y="1034415"/>
            <a:ext cx="7772400" cy="180467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Человек и общество. Выбор позиций из списка (задание 4)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921590" cy="914400"/>
          </a:xfrm>
        </p:spPr>
        <p:txBody>
          <a:bodyPr>
            <a:noAutofit/>
          </a:bodyPr>
          <a:lstStyle/>
          <a:p>
            <a:r>
              <a:rPr lang="uk-UA" sz="2800" dirty="0" err="1" smtClean="0">
                <a:solidFill>
                  <a:schemeClr val="tx1"/>
                </a:solidFill>
              </a:rPr>
              <a:t>Муслядинова</a:t>
            </a:r>
            <a:r>
              <a:rPr lang="uk-UA" sz="2800" dirty="0" smtClean="0">
                <a:solidFill>
                  <a:schemeClr val="tx1"/>
                </a:solidFill>
              </a:rPr>
              <a:t>  </a:t>
            </a:r>
            <a:r>
              <a:rPr lang="uk-UA" sz="2800" dirty="0" err="1" smtClean="0">
                <a:solidFill>
                  <a:schemeClr val="tx1"/>
                </a:solidFill>
              </a:rPr>
              <a:t>Татьяна</a:t>
            </a:r>
            <a:r>
              <a:rPr lang="uk-UA" sz="2800" dirty="0" smtClean="0">
                <a:solidFill>
                  <a:schemeClr val="tx1"/>
                </a:solidFill>
              </a:rPr>
              <a:t> </a:t>
            </a:r>
            <a:r>
              <a:rPr lang="uk-UA" sz="2800" dirty="0" err="1" smtClean="0">
                <a:solidFill>
                  <a:schemeClr val="tx1"/>
                </a:solidFill>
              </a:rPr>
              <a:t>Викторовна</a:t>
            </a:r>
            <a:endParaRPr lang="uk-UA" sz="2800" dirty="0" smtClean="0">
              <a:solidFill>
                <a:schemeClr val="tx1"/>
              </a:solidFill>
            </a:endParaRPr>
          </a:p>
          <a:p>
            <a:r>
              <a:rPr lang="uk-UA" sz="2800" dirty="0" smtClean="0">
                <a:solidFill>
                  <a:schemeClr val="tx1"/>
                </a:solidFill>
              </a:rPr>
              <a:t>Учитель </a:t>
            </a:r>
            <a:r>
              <a:rPr lang="uk-UA" sz="2800" dirty="0" err="1" smtClean="0">
                <a:solidFill>
                  <a:schemeClr val="tx1"/>
                </a:solidFill>
              </a:rPr>
              <a:t>истории</a:t>
            </a:r>
            <a:r>
              <a:rPr lang="uk-UA" sz="2800" dirty="0" smtClean="0">
                <a:solidFill>
                  <a:schemeClr val="tx1"/>
                </a:solidFill>
              </a:rPr>
              <a:t> и </a:t>
            </a:r>
            <a:r>
              <a:rPr lang="uk-UA" sz="2800" dirty="0" err="1" smtClean="0">
                <a:solidFill>
                  <a:schemeClr val="tx1"/>
                </a:solidFill>
              </a:rPr>
              <a:t>обществознания</a:t>
            </a:r>
            <a:endParaRPr lang="uk-UA" sz="2800" dirty="0" smtClean="0">
              <a:solidFill>
                <a:schemeClr val="tx1"/>
              </a:solidFill>
            </a:endParaRPr>
          </a:p>
          <a:p>
            <a:r>
              <a:rPr lang="uk-UA" sz="2800" dirty="0" smtClean="0">
                <a:solidFill>
                  <a:schemeClr val="tx1"/>
                </a:solidFill>
              </a:rPr>
              <a:t>МБОУ “ </a:t>
            </a:r>
            <a:r>
              <a:rPr lang="uk-UA" sz="2800" dirty="0" err="1" smtClean="0">
                <a:solidFill>
                  <a:schemeClr val="tx1"/>
                </a:solidFill>
              </a:rPr>
              <a:t>Пожарская</a:t>
            </a:r>
            <a:r>
              <a:rPr lang="uk-UA" sz="2800" dirty="0" smtClean="0">
                <a:solidFill>
                  <a:schemeClr val="tx1"/>
                </a:solidFill>
              </a:rPr>
              <a:t> </a:t>
            </a:r>
            <a:r>
              <a:rPr lang="uk-UA" sz="2800" dirty="0" err="1" smtClean="0">
                <a:solidFill>
                  <a:schemeClr val="tx1"/>
                </a:solidFill>
              </a:rPr>
              <a:t>школа”</a:t>
            </a:r>
            <a:r>
              <a:rPr lang="uk-UA" sz="2800" dirty="0" smtClean="0">
                <a:solidFill>
                  <a:schemeClr val="tx1"/>
                </a:solidFill>
              </a:rPr>
              <a:t>.</a:t>
            </a:r>
            <a:r>
              <a:rPr lang="ru-RU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ru-RU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2020</a:t>
            </a:r>
            <a:endParaRPr lang="ru-RU" sz="2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183880" cy="1944216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Выберите верные суждения об обществе и его изменениях и запишите цифры, под которыми они указаны.</a:t>
            </a:r>
            <a:endParaRPr lang="ru-RU" sz="2800" dirty="0">
              <a:solidFill>
                <a:srgbClr val="00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2420888"/>
            <a:ext cx="806489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1) Реформа как форма социальных изменений, как правило, предполагает резкие качественные изменения общественных отношений.</a:t>
            </a:r>
          </a:p>
          <a:p>
            <a:r>
              <a:rPr lang="ru-RU" sz="2000" dirty="0" smtClean="0"/>
              <a:t>2) Общество состоит из взаимосвязанных и взаимодействующих элементов.</a:t>
            </a:r>
          </a:p>
          <a:p>
            <a:r>
              <a:rPr lang="ru-RU" sz="2000" dirty="0" smtClean="0"/>
              <a:t>3) Гуманистический критерий прогресса связывают с ростом производства и повышением производительности труда.</a:t>
            </a:r>
          </a:p>
          <a:p>
            <a:r>
              <a:rPr lang="ru-RU" sz="2000" dirty="0" smtClean="0"/>
              <a:t>4) Общество является динамичной системой.</a:t>
            </a:r>
          </a:p>
          <a:p>
            <a:r>
              <a:rPr lang="ru-RU" sz="2000" dirty="0" smtClean="0"/>
              <a:t>5) Возвращение к изжившим себя социальным структурам называют регрессом.</a:t>
            </a:r>
            <a:endParaRPr lang="ru-RU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Реформа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— изменение правил игры в сфере человеческой жизни, не затрагивающее функциональных основ, или преобразование, вводимое законодательным путём.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dirty="0" smtClean="0"/>
              <a:t>                 Ответ: 245.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634952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smtClean="0"/>
              <a:t>                              </a:t>
            </a:r>
            <a:r>
              <a:rPr lang="ru-RU" sz="4500" b="1" dirty="0" smtClean="0">
                <a:solidFill>
                  <a:srgbClr val="CC00CC"/>
                </a:solidFill>
              </a:rPr>
              <a:t>Пояснение.</a:t>
            </a:r>
          </a:p>
          <a:p>
            <a:r>
              <a:rPr lang="ru-RU" sz="3200" dirty="0" smtClean="0"/>
              <a:t>1</a:t>
            </a:r>
            <a:r>
              <a:rPr lang="ru-RU" sz="3200" dirty="0" smtClean="0"/>
              <a:t>) Реформа как форма социальных изменений, как правило, предполагает резкие качественные изменения общественных отношений — нет, неверно, постепенные.</a:t>
            </a:r>
          </a:p>
          <a:p>
            <a:r>
              <a:rPr lang="ru-RU" sz="3200" b="1" dirty="0" smtClean="0"/>
              <a:t>2) Общество состоит из взаимосвязанных и взаимодействующих элементов — да, верно.</a:t>
            </a:r>
          </a:p>
          <a:p>
            <a:r>
              <a:rPr lang="ru-RU" sz="3200" dirty="0" smtClean="0"/>
              <a:t>3) Гуманистический критерий прогресса связывают с ростом производства и повышением производительности труда — нет, неверно, гуманизм — это человеколюбие, прежде всего.</a:t>
            </a:r>
          </a:p>
          <a:p>
            <a:r>
              <a:rPr lang="ru-RU" sz="3200" b="1" dirty="0" smtClean="0"/>
              <a:t>4) Общество является динамичной системой — да, верно.</a:t>
            </a:r>
          </a:p>
          <a:p>
            <a:r>
              <a:rPr lang="ru-RU" sz="3200" b="1" dirty="0" smtClean="0"/>
              <a:t>5) Возвращение к изжившим себя социальным структурам называют регрессом — да, верно.</a:t>
            </a:r>
          </a:p>
          <a:p>
            <a:r>
              <a:rPr lang="ru-RU" b="1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301208"/>
            <a:ext cx="8183880" cy="73383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698848"/>
          </a:xfrm>
        </p:spPr>
        <p:txBody>
          <a:bodyPr>
            <a:normAutofit fontScale="55000" lnSpcReduction="20000"/>
          </a:bodyPr>
          <a:lstStyle/>
          <a:p>
            <a:r>
              <a:rPr lang="ru-RU" sz="4500" b="1" dirty="0" smtClean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Выберите верные суждения о морали и запишите цифры, под которыми они указаны.</a:t>
            </a:r>
          </a:p>
          <a:p>
            <a:r>
              <a:rPr lang="ru-RU" sz="4500" b="1" dirty="0" smtClean="0">
                <a:solidFill>
                  <a:srgbClr val="003399"/>
                </a:solidFill>
                <a:latin typeface="Times New Roman" pitchFamily="18" charset="0"/>
                <a:cs typeface="Times New Roman" pitchFamily="18" charset="0"/>
              </a:rPr>
              <a:t>Цифры укажите в порядке возрастания.</a:t>
            </a:r>
          </a:p>
          <a:p>
            <a:r>
              <a:rPr lang="ru-RU" sz="3800" dirty="0" smtClean="0"/>
              <a:t>1) Моральные нормы отражают потребности общества.</a:t>
            </a:r>
          </a:p>
          <a:p>
            <a:r>
              <a:rPr lang="ru-RU" sz="3800" dirty="0" smtClean="0"/>
              <a:t>2) Моральные нормы всегда закреплены в письменной форме.</a:t>
            </a:r>
          </a:p>
          <a:p>
            <a:r>
              <a:rPr lang="ru-RU" sz="3800" dirty="0" smtClean="0"/>
              <a:t>3) Мораль изучает специальная философская дисциплина — этика.</a:t>
            </a:r>
          </a:p>
          <a:p>
            <a:r>
              <a:rPr lang="ru-RU" sz="3800" dirty="0" smtClean="0"/>
              <a:t>4) Способность человека выбирать между добром и злом называется моральным выбором.</a:t>
            </a:r>
          </a:p>
          <a:p>
            <a:r>
              <a:rPr lang="ru-RU" sz="3800" dirty="0" smtClean="0"/>
              <a:t>5) Регулятивная функция морали обеспечивает рассмотрение поступков в координатах добра и зла.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Мораль</a:t>
            </a:r>
            <a:r>
              <a:rPr lang="ru-RU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(от лат.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moralis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— нравственный) — нравственность, особая форма общественного сознания и вид общественных отношений (моральные отношения). Один из основных способов регуляции действий человека в обществе с помощью норм. В отличие от простого обычая или традиции нравственные нормы получают идейное обоснование в виде идеалов добра и зла, должного, справедливости… В отличие от права исполнение требований морали санкционируется лишь формами духовного воздействия (общественной оценки, одобрения или осуждения). Наряду с общечеловеческими элементами мораль включает исторически преходящие нормы, принципы, идеалы. Мораль изучается специальной философской дисциплиной — 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  <a:hlinkClick r:id="rId2"/>
              </a:rPr>
              <a:t>этика.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               Ответ</a:t>
            </a:r>
            <a:r>
              <a:rPr lang="ru-RU" dirty="0" smtClean="0"/>
              <a:t>: 134.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482824"/>
          </a:xfrm>
        </p:spPr>
        <p:txBody>
          <a:bodyPr>
            <a:normAutofit fontScale="62500" lnSpcReduction="20000"/>
          </a:bodyPr>
          <a:lstStyle/>
          <a:p>
            <a:r>
              <a:rPr lang="ru-RU" sz="3200" b="1" dirty="0" smtClean="0"/>
              <a:t>                           </a:t>
            </a:r>
            <a:r>
              <a:rPr lang="ru-RU" sz="3200" b="1" dirty="0" smtClean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Пояснение.</a:t>
            </a:r>
          </a:p>
          <a:p>
            <a:r>
              <a:rPr lang="ru-RU" sz="3200" b="1" dirty="0" smtClean="0"/>
              <a:t>1</a:t>
            </a:r>
            <a:r>
              <a:rPr lang="ru-RU" sz="3200" b="1" dirty="0" smtClean="0"/>
              <a:t>) Моральные нормы отражают потребности общества. Да, верно.</a:t>
            </a:r>
          </a:p>
          <a:p>
            <a:r>
              <a:rPr lang="ru-RU" sz="3200" dirty="0" smtClean="0"/>
              <a:t>2) Моральные нормы всегда закреплены в письменной форме. Нет, неверно, нормы морали, как правило, не зафиксированы в письменной форме, это относится к нормам права.</a:t>
            </a:r>
          </a:p>
          <a:p>
            <a:r>
              <a:rPr lang="ru-RU" sz="3200" b="1" dirty="0" smtClean="0"/>
              <a:t>3) Мораль изучает специальная философская дисциплина — этика. Да, верно.</a:t>
            </a:r>
          </a:p>
          <a:p>
            <a:r>
              <a:rPr lang="ru-RU" sz="3200" b="1" dirty="0" smtClean="0"/>
              <a:t>4) Способность человека выбирать между добром и злом называется моральным выбором. Да, верно.</a:t>
            </a:r>
          </a:p>
          <a:p>
            <a:r>
              <a:rPr lang="ru-RU" sz="3200" dirty="0" smtClean="0"/>
              <a:t>5) Регулятивная функция морали обеспечивает рассмотрение поступков в координатах добра и зла. Нет, неверно, это оценочная функция.</a:t>
            </a:r>
          </a:p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sz="4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Выберите верные суждения о социализации и её формах и запишите цифры, под которыми они указаны.</a:t>
            </a:r>
          </a:p>
          <a:p>
            <a:r>
              <a:rPr lang="ru-RU" dirty="0" smtClean="0"/>
              <a:t> </a:t>
            </a:r>
          </a:p>
          <a:p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1) Социализация — это процесс вхождения индивида в общество, в его структуры и общности.</a:t>
            </a:r>
          </a:p>
          <a:p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2) Социализация всегда происходит стихийно.</a:t>
            </a:r>
          </a:p>
          <a:p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3) Социализация личности проявляется в усвоении ею культурно-ценностных ориентаций, традиций, предписаний.</a:t>
            </a:r>
          </a:p>
          <a:p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4) Социальные связи и отношения человека разнообразны и многозначны, воздействие общностей на человека может быть положительным и отрицательным.</a:t>
            </a:r>
          </a:p>
          <a:p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5) К агентам первичной социализации относят СМИ.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sz="47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Социализация</a:t>
            </a:r>
            <a:r>
              <a:rPr lang="ru-RU" sz="47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000" i="1" dirty="0" smtClean="0">
                <a:latin typeface="Times New Roman" pitchFamily="18" charset="0"/>
                <a:cs typeface="Times New Roman" pitchFamily="18" charset="0"/>
              </a:rPr>
              <a:t>—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 это усвоение индивидом социальных и культурных норм, а также освоение им различных социальных ролей.</a:t>
            </a:r>
          </a:p>
          <a:p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Процесс социализации протекает всю жизнь — с самого рождения человека и до старости. В ходе социализации человек осваивает множество социальных норм и социальных ролей, учится взаимодействовать с другими, в этом процессе формируется его Я. Человек становится социальным существом. Расширение и углубление социализации происходит в сфере деятельности, сфере общения и сфере самосознания.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373216"/>
            <a:ext cx="8183880" cy="661824"/>
          </a:xfrm>
        </p:spPr>
        <p:txBody>
          <a:bodyPr/>
          <a:lstStyle/>
          <a:p>
            <a:r>
              <a:rPr lang="ru-RU" b="0" dirty="0" smtClean="0"/>
              <a:t>              Ответ</a:t>
            </a:r>
            <a:r>
              <a:rPr lang="ru-RU" b="0" dirty="0" smtClean="0"/>
              <a:t>: 134.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410816"/>
          </a:xfrm>
        </p:spPr>
        <p:txBody>
          <a:bodyPr>
            <a:normAutofit fontScale="47500" lnSpcReduction="20000"/>
          </a:bodyPr>
          <a:lstStyle/>
          <a:p>
            <a:r>
              <a:rPr lang="ru-RU" sz="5800" b="1" dirty="0" smtClean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                 Пояснение.</a:t>
            </a:r>
          </a:p>
          <a:p>
            <a:r>
              <a:rPr lang="ru-RU" b="1" dirty="0" smtClean="0"/>
              <a:t>1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) Социализация — это процесс вхождения индивида в общество, в его структуры и общности. 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 Да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, верно, для этого происходит усвоение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социо-культурного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опыта.</a:t>
            </a:r>
          </a:p>
          <a:p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) Социализация всегда происходит стихийно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 Нет, неверно, она может осуществляться организованно, например в школе.</a:t>
            </a:r>
          </a:p>
          <a:p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) Социализация личности проявляется в усвоении ею культурно-ценностных ориентаций, традиций, предписаний. 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Да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, верно, это содержание социализации.</a:t>
            </a: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) Социальные связи и отношения человека разнообразны и многозначны, воздействие общностей на человека может быть положительным и отрицательным. 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 Да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, верно, компания друзей может способствовать увлечению спортом и ЗОЖ, а может наоборот пристрастить к курению и алкоголю.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) К агентам первичной социализации относят СМИ. 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Нет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неверно, это агент вторичной социализации.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>
                <a:solidFill>
                  <a:srgbClr val="0000CC"/>
                </a:solidFill>
              </a:rPr>
              <a:t>Выберите верные суждения об истине и запишите цифры, под которыми они указаны.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1) Относительная истина всегда субъективна.</a:t>
            </a:r>
          </a:p>
          <a:p>
            <a:r>
              <a:rPr lang="ru-RU" dirty="0" smtClean="0"/>
              <a:t>2) Одним из критериев истины является практика.</a:t>
            </a:r>
          </a:p>
          <a:p>
            <a:r>
              <a:rPr lang="ru-RU" dirty="0" smtClean="0"/>
              <a:t>3) Только абсолютная истина — это такое содержание знания, которое существует само по себе и не зависит от человека.</a:t>
            </a:r>
          </a:p>
          <a:p>
            <a:r>
              <a:rPr lang="ru-RU" dirty="0" smtClean="0"/>
              <a:t>4) Заблуждение — это содержание сознания, не соответствующее реальности, но принимаемое за истинное.</a:t>
            </a:r>
          </a:p>
          <a:p>
            <a:r>
              <a:rPr lang="ru-RU" dirty="0" smtClean="0"/>
              <a:t>5) Истина едина, но в ней выделяются объективный, абсолютный и относительный аспекты.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1268760"/>
            <a:ext cx="8183880" cy="136815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Требования к уровню подготовки </a:t>
            </a:r>
            <a:r>
              <a:rPr lang="ru-RU" dirty="0" err="1" smtClean="0"/>
              <a:t>выпускников,выполняющего</a:t>
            </a:r>
            <a:r>
              <a:rPr lang="ru-RU" dirty="0" smtClean="0"/>
              <a:t> 4 задание.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1124744"/>
            <a:ext cx="8183880" cy="4392488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Характеризовать с научных позиций основные социальные объекты (факты, явления, процессы, институты), их место и значение в жизни общества как целостной системы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Истина</a:t>
            </a:r>
            <a:r>
              <a:rPr lang="ru-RU" dirty="0" smtClean="0"/>
              <a:t> — это знание, которое соответствует предмету познания.</a:t>
            </a:r>
          </a:p>
          <a:p>
            <a:r>
              <a:rPr lang="ru-RU" dirty="0" smtClean="0"/>
              <a:t>Истина — это правдивое, объективное отражение в сознании человека действительности.</a:t>
            </a:r>
          </a:p>
          <a:p>
            <a:r>
              <a:rPr lang="ru-RU" b="1" i="1" dirty="0" smtClean="0"/>
              <a:t>Абсолютная </a:t>
            </a:r>
            <a:r>
              <a:rPr lang="ru-RU" b="1" i="1" dirty="0" smtClean="0"/>
              <a:t>истина</a:t>
            </a:r>
            <a:r>
              <a:rPr lang="ru-RU" dirty="0" smtClean="0"/>
              <a:t> — это полное, исчерпывающее знание человека о чём-либо. Данное знание не будет опровергнуто или дополнено с развитием науки.</a:t>
            </a:r>
          </a:p>
          <a:p>
            <a:r>
              <a:rPr lang="ru-RU" i="1" dirty="0" smtClean="0"/>
              <a:t>Примеры</a:t>
            </a:r>
            <a:r>
              <a:rPr lang="ru-RU" dirty="0" smtClean="0"/>
              <a:t>: человек смертен, дважды два — четыре.</a:t>
            </a:r>
          </a:p>
          <a:p>
            <a:r>
              <a:rPr lang="ru-RU" b="1" i="1" dirty="0" smtClean="0"/>
              <a:t>Относительная истина</a:t>
            </a:r>
            <a:r>
              <a:rPr lang="ru-RU" dirty="0" smtClean="0"/>
              <a:t> – это знание, которое будет пополняться с развитием науки, так как оно ещё неполное, не до конца раскрывает суть явлений, предметов и т.д. Происходит это в и силу того, что на данном этапе развития человечества наука пока не может дойти до конченой сути изучаемого предмета.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                      Ответ</a:t>
            </a:r>
            <a:r>
              <a:rPr lang="ru-RU" dirty="0" smtClean="0"/>
              <a:t>: 245.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b="1" dirty="0" smtClean="0"/>
              <a:t>                              </a:t>
            </a:r>
            <a:r>
              <a:rPr lang="ru-RU" sz="4500" b="1" dirty="0" smtClean="0">
                <a:solidFill>
                  <a:srgbClr val="CC00CC"/>
                </a:solidFill>
              </a:rPr>
              <a:t>Пояснение.</a:t>
            </a:r>
          </a:p>
          <a:p>
            <a:r>
              <a:rPr lang="ru-RU" dirty="0" smtClean="0"/>
              <a:t>1</a:t>
            </a:r>
            <a:r>
              <a:rPr lang="ru-RU" dirty="0" smtClean="0"/>
              <a:t>) Относительная истина всегда субъективна. </a:t>
            </a:r>
            <a:r>
              <a:rPr lang="ru-RU" dirty="0" smtClean="0"/>
              <a:t>  Нет</a:t>
            </a:r>
            <a:r>
              <a:rPr lang="ru-RU" dirty="0" smtClean="0"/>
              <a:t>, неверно, любая истина объективна.</a:t>
            </a:r>
          </a:p>
          <a:p>
            <a:r>
              <a:rPr lang="ru-RU" b="1" dirty="0" smtClean="0"/>
              <a:t>2) Одним из критериев истины является практика</a:t>
            </a:r>
            <a:r>
              <a:rPr lang="ru-RU" b="1" dirty="0" smtClean="0"/>
              <a:t>. </a:t>
            </a:r>
            <a:r>
              <a:rPr lang="ru-RU" b="1" dirty="0" smtClean="0"/>
              <a:t> Да, верно, это самый универсальный критерий истины.</a:t>
            </a:r>
          </a:p>
          <a:p>
            <a:r>
              <a:rPr lang="ru-RU" dirty="0" smtClean="0"/>
              <a:t>3) Только абсолютная истина — это такое содержание знания, которое существует само по себе и не зависит от человека</a:t>
            </a:r>
            <a:r>
              <a:rPr lang="ru-RU" dirty="0" smtClean="0"/>
              <a:t>.     </a:t>
            </a:r>
            <a:r>
              <a:rPr lang="ru-RU" dirty="0" smtClean="0"/>
              <a:t> Нет, верно, это объективная истина, которая может являться как абсолютной, так и относительной.</a:t>
            </a:r>
          </a:p>
          <a:p>
            <a:r>
              <a:rPr lang="ru-RU" b="1" dirty="0" smtClean="0"/>
              <a:t>4) Заблуждение — это содержание сознания, не соответствующее реальности, но принимаемое за истинное. </a:t>
            </a:r>
            <a:r>
              <a:rPr lang="ru-RU" b="1" dirty="0" smtClean="0"/>
              <a:t>     Да</a:t>
            </a:r>
            <a:r>
              <a:rPr lang="ru-RU" b="1" dirty="0" smtClean="0"/>
              <a:t>, верно, это знание, которое не соответствует объекту познания.</a:t>
            </a:r>
          </a:p>
          <a:p>
            <a:r>
              <a:rPr lang="ru-RU" b="1" dirty="0" smtClean="0"/>
              <a:t>5) Истина едина, но в ней выделяются объективный, абсолютный и относительный аспекты. </a:t>
            </a:r>
            <a:r>
              <a:rPr lang="ru-RU" b="1" dirty="0" smtClean="0"/>
              <a:t> Да</a:t>
            </a:r>
            <a:r>
              <a:rPr lang="ru-RU" b="1" dirty="0" smtClean="0"/>
              <a:t>, верно.</a:t>
            </a:r>
          </a:p>
          <a:p>
            <a:r>
              <a:rPr lang="ru-RU" b="1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502920" y="530225"/>
            <a:ext cx="8183880" cy="5259705"/>
          </a:xfrm>
        </p:spPr>
        <p:txBody>
          <a:bodyPr/>
          <a:lstStyle/>
          <a:p>
            <a:pPr marL="0" indent="0">
              <a:buNone/>
            </a:pPr>
            <a:endParaRPr lang="ru-RU" altLang="en-US" sz="6000" b="1" dirty="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marL="0" indent="0">
              <a:buNone/>
            </a:pPr>
            <a:endParaRPr lang="ru-RU" altLang="en-US" sz="6000" b="1" dirty="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ru-RU" altLang="en-US" sz="6000" b="1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Спасибо за внимание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698848"/>
          </a:xfrm>
        </p:spPr>
        <p:txBody>
          <a:bodyPr>
            <a:noAutofit/>
          </a:bodyPr>
          <a:lstStyle/>
          <a:p>
            <a:pPr fontAlgn="base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Четвертое задание ЕГЭ по обществознанию, в отличие от предыдущих трех, относится к повышенному уровню сложности, зато в случае его правильного выполнения можно получить сразу 2 балла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base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условии предлагается несколько характеристик – обычно их бывает 5 или 6. Задача экзаменующегося – выбрать из них те, которые удовлетворяют определенному указанному условию: например, присущи определенным процессам или характеризуют какое-либо понятие. Обычно верными оказываются 3 варианта.</a:t>
            </a:r>
          </a:p>
          <a:p>
            <a:endParaRPr lang="ru-RU" sz="2400" dirty="0"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Несмотря на то, что 4 задание ЕГЭ по обществознанию относится к повышенному уровню сложности, получить за него максимальный балл не так трудно: достаточно внимательно прочитать задание, проанализировать данные варианты и записать их все в ответ.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914872"/>
          </a:xfrm>
        </p:spPr>
        <p:txBody>
          <a:bodyPr>
            <a:normAutofit fontScale="92500"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2 балла можно получить, если все задание выполнено верно – то есть если в ответ записаны все нужные цифры: нет ни одной ошибки, лишней или недостающей цифры. Если же допущена одна ошибка – например, одна цифра указана неверно либо является лишней – можно получить 1 балл. В случае, если допущено более 1 ошибки, баллы за 4 номер ЕГЭ по обществознанию не ставятся.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733256"/>
            <a:ext cx="8183880" cy="30178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706960"/>
          </a:xfrm>
        </p:spPr>
        <p:txBody>
          <a:bodyPr>
            <a:normAutofit/>
          </a:bodyPr>
          <a:lstStyle/>
          <a:p>
            <a:pPr fontAlgn="base"/>
            <a:r>
              <a:rPr lang="ru-RU" b="1" dirty="0" smtClean="0">
                <a:solidFill>
                  <a:srgbClr val="CC00CC"/>
                </a:solidFill>
              </a:rPr>
              <a:t>Алгоритм выполнения задания</a:t>
            </a:r>
            <a:endParaRPr lang="ru-RU" dirty="0" smtClean="0">
              <a:solidFill>
                <a:srgbClr val="CC00CC"/>
              </a:solidFill>
            </a:endParaRPr>
          </a:p>
          <a:p>
            <a:pPr lvl="0" fontAlgn="base"/>
            <a:r>
              <a:rPr lang="ru-RU" sz="3200" b="1" dirty="0" smtClean="0">
                <a:latin typeface="Monotype Corsiva" pitchFamily="66" charset="0"/>
              </a:rPr>
              <a:t>Внимательно читаем задание;</a:t>
            </a:r>
          </a:p>
          <a:p>
            <a:pPr lvl="0" fontAlgn="base"/>
            <a:r>
              <a:rPr lang="ru-RU" sz="3200" b="1" dirty="0" smtClean="0">
                <a:latin typeface="Monotype Corsiva" pitchFamily="66" charset="0"/>
              </a:rPr>
              <a:t>Анализируем данные характеристики;</a:t>
            </a:r>
          </a:p>
          <a:p>
            <a:pPr lvl="0" fontAlgn="base"/>
            <a:r>
              <a:rPr lang="ru-RU" sz="3200" b="1" dirty="0" smtClean="0">
                <a:latin typeface="Monotype Corsiva" pitchFamily="66" charset="0"/>
              </a:rPr>
              <a:t>Вспоминаем теорию, определяем, какие из них соотносятся с указанным в задании условием, а какие – нет; если сразу выделить нужные сложно – последовательно анализируем каждое данное высказывание и действуем методом исключения;</a:t>
            </a:r>
          </a:p>
          <a:p>
            <a:pPr lvl="0" fontAlgn="base"/>
            <a:r>
              <a:rPr lang="ru-RU" sz="3200" b="1" dirty="0" smtClean="0">
                <a:latin typeface="Monotype Corsiva" pitchFamily="66" charset="0"/>
              </a:rPr>
              <a:t>Записываем номера подходящих характеристик в ответ.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2060848"/>
            <a:ext cx="777686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1) большое число последователей во всем мире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2) основа религиозной жизни отдельных наций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3) проповедуют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эгалитарность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4) стремятся согласовать жизнь с религиозными нормами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5) вера в достоверность и истинность явлений, принимаемых без доказательств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6) носят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надэтнический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характер, выходя за пределы наций и государств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611560" y="620688"/>
            <a:ext cx="7823840" cy="1656184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Найдите в приведенном ниже списке основные признаки мировых религий. Запишите цифры, под которыми они указаны.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692696"/>
            <a:ext cx="7741488" cy="4608512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rgbClr val="0033CC"/>
                </a:solidFill>
              </a:rPr>
              <a:t>Мировой</a:t>
            </a:r>
            <a:r>
              <a:rPr lang="ru-RU" sz="2400" b="0" dirty="0" smtClean="0">
                <a:solidFill>
                  <a:srgbClr val="0033CC"/>
                </a:solidFill>
              </a:rPr>
              <a:t> </a:t>
            </a:r>
            <a:r>
              <a:rPr lang="ru-RU" sz="2400" dirty="0" smtClean="0">
                <a:solidFill>
                  <a:srgbClr val="0033CC"/>
                </a:solidFill>
              </a:rPr>
              <a:t>религией</a:t>
            </a:r>
            <a:r>
              <a:rPr lang="ru-RU" sz="2400" b="0" dirty="0" smtClean="0">
                <a:solidFill>
                  <a:srgbClr val="0033CC"/>
                </a:solidFill>
              </a:rPr>
              <a:t> </a:t>
            </a:r>
            <a:r>
              <a:rPr lang="ru-RU" sz="2400" b="0" dirty="0" smtClean="0">
                <a:solidFill>
                  <a:schemeClr val="tx1"/>
                </a:solidFill>
              </a:rPr>
              <a:t>называют </a:t>
            </a:r>
            <a:r>
              <a:rPr lang="ru-RU" sz="2400" dirty="0" smtClean="0">
                <a:solidFill>
                  <a:schemeClr val="tx1"/>
                </a:solidFill>
              </a:rPr>
              <a:t>религию</a:t>
            </a:r>
            <a:r>
              <a:rPr lang="ru-RU" sz="2400" b="0" dirty="0" smtClean="0">
                <a:solidFill>
                  <a:schemeClr val="tx1"/>
                </a:solidFill>
              </a:rPr>
              <a:t>, распространившуюся среди народов различных стран и континентов. В отличие от национальных и национально-государственных </a:t>
            </a:r>
            <a:r>
              <a:rPr lang="ru-RU" sz="2400" dirty="0" smtClean="0">
                <a:solidFill>
                  <a:schemeClr val="tx1"/>
                </a:solidFill>
              </a:rPr>
              <a:t>религий</a:t>
            </a:r>
            <a:r>
              <a:rPr lang="ru-RU" sz="2400" b="0" dirty="0" smtClean="0">
                <a:solidFill>
                  <a:schemeClr val="tx1"/>
                </a:solidFill>
              </a:rPr>
              <a:t>, в которых вера и связь между людьми совпадает с этническими и политическими связями (например, индуизм, конфуцианство, иудаизм, синтоизм), </a:t>
            </a:r>
            <a:r>
              <a:rPr lang="ru-RU" sz="2400" dirty="0" smtClean="0">
                <a:solidFill>
                  <a:schemeClr val="tx1"/>
                </a:solidFill>
              </a:rPr>
              <a:t>мировые</a:t>
            </a:r>
            <a:r>
              <a:rPr lang="ru-RU" sz="2400" b="0" dirty="0" smtClean="0">
                <a:solidFill>
                  <a:schemeClr val="tx1"/>
                </a:solidFill>
              </a:rPr>
              <a:t> , или наднациональные </a:t>
            </a:r>
            <a:r>
              <a:rPr lang="ru-RU" sz="2400" dirty="0" smtClean="0">
                <a:solidFill>
                  <a:schemeClr val="tx1"/>
                </a:solidFill>
              </a:rPr>
              <a:t>религии</a:t>
            </a:r>
            <a:r>
              <a:rPr lang="ru-RU" sz="2400" b="0" dirty="0" smtClean="0">
                <a:solidFill>
                  <a:schemeClr val="tx1"/>
                </a:solidFill>
              </a:rPr>
              <a:t> объединяют людей общей веры независимо от их этнических, языковых или политических связей.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dirty="0" smtClean="0"/>
              <a:t>                  Ответ: 136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986880"/>
          </a:xfrm>
        </p:spPr>
        <p:txBody>
          <a:bodyPr>
            <a:normAutofit fontScale="40000" lnSpcReduction="20000"/>
          </a:bodyPr>
          <a:lstStyle/>
          <a:p>
            <a:r>
              <a:rPr lang="ru-RU" b="1" dirty="0" smtClean="0"/>
              <a:t>                                     </a:t>
            </a:r>
            <a:r>
              <a:rPr lang="ru-RU" sz="6700" b="1" dirty="0" smtClean="0">
                <a:solidFill>
                  <a:srgbClr val="CC0066"/>
                </a:solidFill>
              </a:rPr>
              <a:t>Пояснение.</a:t>
            </a:r>
          </a:p>
          <a:p>
            <a:r>
              <a:rPr lang="ru-RU" sz="4000" dirty="0" smtClean="0"/>
              <a:t>1</a:t>
            </a:r>
            <a:r>
              <a:rPr lang="ru-RU" sz="4000" b="1" dirty="0" smtClean="0"/>
              <a:t>) большое число последователей во всем мире — </a:t>
            </a:r>
            <a:r>
              <a:rPr lang="ru-RU" sz="4000" b="1" i="1" dirty="0" smtClean="0"/>
              <a:t>да, верно, это признак мировых религий.</a:t>
            </a:r>
            <a:endParaRPr lang="ru-RU" sz="4000" b="1" dirty="0" smtClean="0"/>
          </a:p>
          <a:p>
            <a:endParaRPr lang="ru-RU" sz="4000" dirty="0" smtClean="0"/>
          </a:p>
          <a:p>
            <a:r>
              <a:rPr lang="ru-RU" sz="4000" dirty="0" smtClean="0"/>
              <a:t>2) основа религиозной жизни отдельных наций — </a:t>
            </a:r>
            <a:r>
              <a:rPr lang="ru-RU" sz="4000" i="1" dirty="0" smtClean="0"/>
              <a:t>нет, неверно, это признак национальных религий (иудаизм, </a:t>
            </a:r>
            <a:r>
              <a:rPr lang="ru-RU" sz="4000" i="1" dirty="0" err="1" smtClean="0"/>
              <a:t>синоизм</a:t>
            </a:r>
            <a:r>
              <a:rPr lang="ru-RU" sz="4000" i="1" dirty="0" smtClean="0"/>
              <a:t> и т.д.)</a:t>
            </a:r>
            <a:endParaRPr lang="ru-RU" sz="4000" dirty="0" smtClean="0"/>
          </a:p>
          <a:p>
            <a:endParaRPr lang="ru-RU" sz="4000" dirty="0" smtClean="0"/>
          </a:p>
          <a:p>
            <a:r>
              <a:rPr lang="ru-RU" sz="4000" b="1" dirty="0" smtClean="0"/>
              <a:t>3) проповедуют </a:t>
            </a:r>
            <a:r>
              <a:rPr lang="ru-RU" sz="4000" b="1" dirty="0" err="1" smtClean="0"/>
              <a:t>эгалитарность</a:t>
            </a:r>
            <a:r>
              <a:rPr lang="ru-RU" sz="4000" b="1" dirty="0" smtClean="0"/>
              <a:t> — </a:t>
            </a:r>
            <a:r>
              <a:rPr lang="ru-RU" sz="4000" b="1" i="1" dirty="0" smtClean="0"/>
              <a:t>да, верно, это признак мировых религий. </a:t>
            </a:r>
            <a:r>
              <a:rPr lang="ru-RU" sz="4000" b="1" i="1" dirty="0" err="1" smtClean="0"/>
              <a:t>Эгалитарность</a:t>
            </a:r>
            <a:r>
              <a:rPr lang="ru-RU" sz="4000" b="1" i="1" dirty="0" smtClean="0"/>
              <a:t> означает равенство всех верующих перед Богом.</a:t>
            </a:r>
            <a:endParaRPr lang="ru-RU" sz="4000" b="1" dirty="0" smtClean="0"/>
          </a:p>
          <a:p>
            <a:endParaRPr lang="ru-RU" sz="4000" dirty="0" smtClean="0"/>
          </a:p>
          <a:p>
            <a:r>
              <a:rPr lang="ru-RU" sz="4000" dirty="0" smtClean="0"/>
              <a:t>4) стремятся согласовать жизнь с религиозными нормами — </a:t>
            </a:r>
            <a:r>
              <a:rPr lang="ru-RU" sz="4000" i="1" dirty="0" smtClean="0"/>
              <a:t>нет, неверно, это признак любой религии, а не только мировых.</a:t>
            </a:r>
            <a:endParaRPr lang="ru-RU" sz="4000" dirty="0" smtClean="0"/>
          </a:p>
          <a:p>
            <a:endParaRPr lang="ru-RU" sz="4000" dirty="0" smtClean="0"/>
          </a:p>
          <a:p>
            <a:r>
              <a:rPr lang="ru-RU" sz="4000" dirty="0" smtClean="0"/>
              <a:t>5) вера в достоверность и истинность явлений, принимаемых без доказательств — </a:t>
            </a:r>
            <a:r>
              <a:rPr lang="ru-RU" sz="4000" i="1" dirty="0" smtClean="0"/>
              <a:t>нет, неверно, это признак любой религии, а не только мировых.</a:t>
            </a:r>
            <a:endParaRPr lang="ru-RU" sz="4000" dirty="0" smtClean="0"/>
          </a:p>
          <a:p>
            <a:endParaRPr lang="ru-RU" sz="4000" dirty="0" smtClean="0"/>
          </a:p>
          <a:p>
            <a:r>
              <a:rPr lang="ru-RU" sz="4000" b="1" dirty="0" smtClean="0"/>
              <a:t>6) носят </a:t>
            </a:r>
            <a:r>
              <a:rPr lang="ru-RU" sz="4000" b="1" dirty="0" err="1" smtClean="0"/>
              <a:t>надэтнический</a:t>
            </a:r>
            <a:r>
              <a:rPr lang="ru-RU" sz="4000" b="1" dirty="0" smtClean="0"/>
              <a:t> характер, выходя за пределы наций и государств — </a:t>
            </a:r>
            <a:r>
              <a:rPr lang="ru-RU" sz="4000" b="1" i="1" dirty="0" smtClean="0"/>
              <a:t>да, верно, это признак мировых религий. </a:t>
            </a:r>
            <a:r>
              <a:rPr lang="ru-RU" sz="4000" b="1" i="1" dirty="0" err="1" smtClean="0"/>
              <a:t>Надэтнический</a:t>
            </a:r>
            <a:r>
              <a:rPr lang="ru-RU" sz="4000" b="1" i="1" dirty="0" smtClean="0"/>
              <a:t> означает, что данную религию исповедуют представителю любой нации или народности.</a:t>
            </a:r>
            <a:endParaRPr lang="ru-RU" sz="4000" b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172</TotalTime>
  <Words>719</Words>
  <Application>Microsoft Office PowerPoint</Application>
  <PresentationFormat>Экран (4:3)</PresentationFormat>
  <Paragraphs>112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Аспект</vt:lpstr>
      <vt:lpstr>Человек и общество. Выбор позиций из списка (задание 4)</vt:lpstr>
      <vt:lpstr>Требования к уровню подготовки выпускников,выполняющего 4 задание.</vt:lpstr>
      <vt:lpstr>Слайд 3</vt:lpstr>
      <vt:lpstr>Слайд 4</vt:lpstr>
      <vt:lpstr>Слайд 5</vt:lpstr>
      <vt:lpstr>Слайд 6</vt:lpstr>
      <vt:lpstr>Найдите в приведенном ниже списке основные признаки мировых религий. Запишите цифры, под которыми они указаны. </vt:lpstr>
      <vt:lpstr>Мировой религией называют религию, распространившуюся среди народов различных стран и континентов. В отличие от национальных и национально-государственных религий, в которых вера и связь между людьми совпадает с этническими и политическими связями (например, индуизм, конфуцианство, иудаизм, синтоизм), мировые , или наднациональные религии объединяют людей общей веры независимо от их этнических, языковых или политических связей.</vt:lpstr>
      <vt:lpstr>                  Ответ: 136</vt:lpstr>
      <vt:lpstr>Выберите верные суждения об обществе и его изменениях и запишите цифры, под которыми они указаны.</vt:lpstr>
      <vt:lpstr>Слайд 11</vt:lpstr>
      <vt:lpstr>                 Ответ: 245.</vt:lpstr>
      <vt:lpstr>Слайд 13</vt:lpstr>
      <vt:lpstr>Слайд 14</vt:lpstr>
      <vt:lpstr>                Ответ: 134. </vt:lpstr>
      <vt:lpstr>Слайд 16</vt:lpstr>
      <vt:lpstr>Слайд 17</vt:lpstr>
      <vt:lpstr>              Ответ: 134.</vt:lpstr>
      <vt:lpstr>Слайд 19</vt:lpstr>
      <vt:lpstr>Слайд 20</vt:lpstr>
      <vt:lpstr>                       Ответ: 245. </vt:lpstr>
      <vt:lpstr>Слайд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admin</cp:lastModifiedBy>
  <cp:revision>72</cp:revision>
  <dcterms:created xsi:type="dcterms:W3CDTF">2016-07-25T15:00:00Z</dcterms:created>
  <dcterms:modified xsi:type="dcterms:W3CDTF">2020-11-12T16:39:00Z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1049-11.2.0.9052</vt:lpwstr>
  </property>
</Properties>
</file>