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361" r:id="rId3"/>
    <p:sldId id="275" r:id="rId4"/>
    <p:sldId id="329" r:id="rId5"/>
    <p:sldId id="327" r:id="rId6"/>
    <p:sldId id="328" r:id="rId7"/>
    <p:sldId id="330" r:id="rId8"/>
    <p:sldId id="331" r:id="rId9"/>
    <p:sldId id="362" r:id="rId10"/>
    <p:sldId id="333" r:id="rId11"/>
    <p:sldId id="334" r:id="rId12"/>
    <p:sldId id="335" r:id="rId13"/>
    <p:sldId id="336" r:id="rId14"/>
    <p:sldId id="337" r:id="rId15"/>
    <p:sldId id="339" r:id="rId16"/>
    <p:sldId id="340" r:id="rId17"/>
    <p:sldId id="341" r:id="rId18"/>
    <p:sldId id="311" r:id="rId19"/>
    <p:sldId id="324" r:id="rId20"/>
    <p:sldId id="344" r:id="rId21"/>
    <p:sldId id="342" r:id="rId22"/>
    <p:sldId id="343" r:id="rId23"/>
    <p:sldId id="345" r:id="rId24"/>
    <p:sldId id="338" r:id="rId25"/>
    <p:sldId id="308" r:id="rId26"/>
    <p:sldId id="317" r:id="rId27"/>
    <p:sldId id="321" r:id="rId28"/>
    <p:sldId id="312" r:id="rId29"/>
    <p:sldId id="318" r:id="rId3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119" autoAdjust="0"/>
  </p:normalViewPr>
  <p:slideViewPr>
    <p:cSldViewPr showGuides="1">
      <p:cViewPr varScale="1">
        <p:scale>
          <a:sx n="72" d="100"/>
          <a:sy n="72" d="100"/>
        </p:scale>
        <p:origin x="8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F917350-4A9F-481B-894B-7AA4D2DF4509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B2027F8A-8859-4EB4-AABE-0DB1445409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59463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027F8A-8859-4EB4-AABE-0DB144540917}" type="slidenum">
              <a:rPr lang="ru-RU" altLang="ru-RU" smtClean="0"/>
              <a:pPr/>
              <a:t>18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7119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CADF1-D9DB-4FC5-A69C-C2E0894808A8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4AC951-6384-4F1E-BFD1-6B599759DB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1259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E1CD6-E119-4079-9ABE-680BB6EB3492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A40C75-2116-490F-89A0-B0AB5F8CC7E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07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85B49-5510-4D63-B546-92014664AC35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198AC-8B5F-43D2-B0A5-7508D64D4C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7148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09F25-4A9C-4CEE-8E04-8DDDAD7CDE06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53830-F104-48C0-8D54-A99725347E7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2700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9FC6F5-F12A-47AF-A604-DE3B236CF38E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0149A7-DD56-4955-8C63-63273AF17C7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501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62376-1B5B-4B73-BC38-A24873952BAC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90E28-29B4-4518-80CD-A9B2B0D965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147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15CFFC7-A076-47FF-B15B-6F79E0BC6C4A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33CD23B-6705-4BE9-A1B9-8D3817FDFF6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90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8BA13-7C04-46F1-9B7A-DEFF99C182DA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317F7-CDAF-4598-BEA7-F6B9BFBBE4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3374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2D52E-2E88-4123-BD51-D687E0F404AA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635FC3-ABC4-466B-BF4A-C4885C6C8F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465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3FB0F3-9B96-44EF-828C-C80DD021FBA1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E7E3DF-B32F-464A-A3FD-0689DB6A089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16420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FB988-3A4A-4351-AE7F-144CABFDA941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B9BD2-1164-40C1-83AE-7184C8A3B94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5889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89A070-F2B0-4E39-93B1-BF556A7524A6}" type="datetimeFigureOut">
              <a:rPr lang="ru-RU"/>
              <a:pPr>
                <a:defRPr/>
              </a:pPr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rgbClr val="FFFFFF"/>
                </a:solidFill>
                <a:latin typeface="Georgia" panose="02040502050405020303" pitchFamily="18" charset="0"/>
              </a:defRPr>
            </a:lvl1pPr>
          </a:lstStyle>
          <a:p>
            <a:fld id="{56D03756-B8D0-44BA-A62B-B09060256FD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6" r:id="rId1"/>
    <p:sldLayoutId id="2147484168" r:id="rId2"/>
    <p:sldLayoutId id="2147484169" r:id="rId3"/>
    <p:sldLayoutId id="2147484170" r:id="rId4"/>
    <p:sldLayoutId id="2147484177" r:id="rId5"/>
    <p:sldLayoutId id="2147484178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anose="02040502050405020303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cdyt.krymschool.ru/info/2714" TargetMode="External"/><Relationship Id="rId2" Type="http://schemas.openxmlformats.org/officeDocument/2006/relationships/hyperlink" Target="http://cdyt.krymschool.ru/info/271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dyt.krymschool.ru/info/2727" TargetMode="External"/><Relationship Id="rId5" Type="http://schemas.openxmlformats.org/officeDocument/2006/relationships/hyperlink" Target="http://cdyt.krymschool.ru/info/2326" TargetMode="External"/><Relationship Id="rId4" Type="http://schemas.openxmlformats.org/officeDocument/2006/relationships/hyperlink" Target="http://cdyt.krymschool.ru/info/213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357188" y="571500"/>
            <a:ext cx="8572500" cy="3289300"/>
          </a:xfrm>
        </p:spPr>
        <p:txBody>
          <a:bodyPr/>
          <a:lstStyle/>
          <a:p>
            <a:pPr algn="ctr" eaLnBrk="1" hangingPunct="1"/>
            <a:r>
              <a:rPr lang="ru-RU" altLang="ru-RU" sz="3600" dirty="0" smtClean="0">
                <a:latin typeface="Bookman Old Style" panose="02050604050505020204" pitchFamily="18" charset="0"/>
              </a:rPr>
              <a:t/>
            </a:r>
            <a:br>
              <a:rPr lang="ru-RU" altLang="ru-RU" sz="3600" dirty="0" smtClean="0">
                <a:latin typeface="Bookman Old Style" panose="02050604050505020204" pitchFamily="18" charset="0"/>
              </a:rPr>
            </a:br>
            <a:r>
              <a:rPr lang="ru-RU" altLang="ru-RU" sz="3600" dirty="0" smtClean="0">
                <a:latin typeface="Bookman Old Style" panose="02050604050505020204" pitchFamily="18" charset="0"/>
              </a:rPr>
              <a:t/>
            </a:r>
            <a:br>
              <a:rPr lang="ru-RU" altLang="ru-RU" sz="3600" dirty="0" smtClean="0">
                <a:latin typeface="Bookman Old Style" panose="02050604050505020204" pitchFamily="18" charset="0"/>
              </a:rPr>
            </a:br>
            <a:r>
              <a:rPr lang="ru-RU" altLang="ru-RU" sz="3600" dirty="0" smtClean="0">
                <a:latin typeface="Bookman Old Style" panose="02050604050505020204" pitchFamily="18" charset="0"/>
              </a:rPr>
              <a:t/>
            </a:r>
            <a:br>
              <a:rPr lang="ru-RU" altLang="ru-RU" sz="3600" dirty="0" smtClean="0">
                <a:latin typeface="Bookman Old Style" panose="02050604050505020204" pitchFamily="18" charset="0"/>
              </a:rPr>
            </a:br>
            <a:r>
              <a:rPr lang="ru-RU" altLang="ru-RU" sz="3600" dirty="0" smtClean="0">
                <a:latin typeface="Bookman Old Style" panose="02050604050505020204" pitchFamily="18" charset="0"/>
              </a:rPr>
              <a:t/>
            </a:r>
            <a:br>
              <a:rPr lang="ru-RU" altLang="ru-RU" sz="3600" dirty="0" smtClean="0">
                <a:latin typeface="Bookman Old Style" panose="02050604050505020204" pitchFamily="18" charset="0"/>
              </a:rPr>
            </a:br>
            <a:r>
              <a:rPr lang="ru-RU" altLang="ru-RU" sz="3600" dirty="0" smtClean="0">
                <a:latin typeface="+mn-lt"/>
              </a:rPr>
              <a:t>Организация обучения детей с ОВЗ по медицинским показаниям на дому</a:t>
            </a:r>
            <a:br>
              <a:rPr lang="ru-RU" altLang="ru-RU" sz="3600" dirty="0" smtClean="0">
                <a:latin typeface="+mn-lt"/>
              </a:rPr>
            </a:br>
            <a:r>
              <a:rPr lang="ru-RU" altLang="ru-RU" sz="3600" dirty="0" smtClean="0">
                <a:latin typeface="+mn-lt"/>
              </a:rPr>
              <a:t>в 2020/2021 учебном году</a:t>
            </a:r>
            <a:r>
              <a:rPr lang="ru-RU" altLang="ru-RU" sz="4800" dirty="0" smtClean="0">
                <a:latin typeface="Monotype Corsiva" pitchFamily="66" charset="0"/>
              </a:rPr>
              <a:t/>
            </a:r>
            <a:br>
              <a:rPr lang="ru-RU" altLang="ru-RU" sz="4800" dirty="0" smtClean="0">
                <a:latin typeface="Monotype Corsiva" pitchFamily="66" charset="0"/>
              </a:rPr>
            </a:br>
            <a:endParaRPr lang="ru-RU" altLang="ru-RU" sz="4800" dirty="0" smtClean="0">
              <a:latin typeface="Monotype Corsiva" pitchFamily="66" charset="0"/>
            </a:endParaRP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900488"/>
            <a:ext cx="4953000" cy="1752600"/>
          </a:xfrm>
        </p:spPr>
        <p:txBody>
          <a:bodyPr/>
          <a:lstStyle/>
          <a:p>
            <a:pPr marL="63500" algn="r" eaLnBrk="1" hangingPunct="1"/>
            <a:r>
              <a:rPr lang="ru-RU" altLang="ru-RU" sz="2800" dirty="0" smtClean="0">
                <a:latin typeface="Monotype Corsiva" pitchFamily="66" charset="0"/>
              </a:rPr>
              <a:t>Методист МБОУ ДО «ЦДЮТ»</a:t>
            </a:r>
          </a:p>
          <a:p>
            <a:pPr marL="63500" algn="r" eaLnBrk="1" hangingPunct="1"/>
            <a:r>
              <a:rPr lang="ru-RU" altLang="ru-RU" sz="2800" dirty="0" smtClean="0">
                <a:latin typeface="Monotype Corsiva" pitchFamily="66" charset="0"/>
              </a:rPr>
              <a:t>Ремизова Л.В.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Информация о заболевании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612382"/>
          </a:xfrm>
        </p:spPr>
        <p:txBody>
          <a:bodyPr/>
          <a:lstStyle/>
          <a:p>
            <a:pPr algn="ctr">
              <a:buNone/>
            </a:pPr>
            <a:r>
              <a:rPr lang="ru-RU" sz="2400" dirty="0" smtClean="0"/>
              <a:t>и состоянии здоровья ребенка, которой делиться родитель (законный представитель) или сам ребенок с педагогами, не может быть использована в каких-либо иных случаях, кроме как для правильного понимания особенностей обучения и поддержки ученика в период его длительного лечения. </a:t>
            </a:r>
          </a:p>
          <a:p>
            <a:pPr algn="ctr">
              <a:buNone/>
            </a:pPr>
            <a:r>
              <a:rPr lang="ru-RU" sz="2400" u="sng" dirty="0" smtClean="0"/>
              <a:t>Данная норма должна быть отражена в дополнительных соглашениях к трудовым договорам с работниками образовательных организаций, которые имеют доступ к медицинской информации об обучающихся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 обучающихся,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2435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осваивающих основные или адаптированные общеобразовательные программы на дому, осуществляется по индивидуальным учебным планам в порядке, установленном </a:t>
            </a:r>
            <a:r>
              <a:rPr lang="ru-RU" u="sng" dirty="0" smtClean="0"/>
              <a:t>локальными нормативными актами МБОУ, </a:t>
            </a:r>
            <a:r>
              <a:rPr lang="ru-RU" dirty="0" smtClean="0"/>
              <a:t>с учетом индивидуальных образовательных потребностей обучающихся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+mn-lt"/>
              </a:rPr>
              <a:t>Индивидуальные учебные планы</a:t>
            </a:r>
            <a:endParaRPr lang="ru-RU" sz="32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Индивидуальные учебные планы самостоятельно разрабатываются и утверждаются МБОУ в течение 3-х рабочих дней, после предоставления необходимого пакета документов.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820472" cy="1210816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Индивидуальный учебный план обучающегося на дому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124744"/>
            <a:ext cx="8892480" cy="5400600"/>
          </a:xfrm>
        </p:spPr>
        <p:txBody>
          <a:bodyPr/>
          <a:lstStyle/>
          <a:p>
            <a:r>
              <a:rPr lang="ru-RU" sz="2400" dirty="0" smtClean="0"/>
              <a:t>формируется на основе учебного плана МБОУ                     </a:t>
            </a:r>
            <a:r>
              <a:rPr lang="ru-RU" sz="2400" u="sng" dirty="0" smtClean="0"/>
              <a:t>(с обязательным включение всех предметных областей и учебных предметов) </a:t>
            </a:r>
            <a:r>
              <a:rPr lang="ru-RU" sz="2400" dirty="0" smtClean="0"/>
              <a:t>с учетом индивидуальных особенностей обучающегося, </a:t>
            </a:r>
            <a:r>
              <a:rPr lang="ru-RU" sz="2400" u="sng" dirty="0" smtClean="0"/>
              <a:t>согласовывается с родителями ребенка и утверждается приказом МБОУ (в течение 3-х рабочих дней со дня издания приказа об организации обучения на дому)</a:t>
            </a:r>
          </a:p>
          <a:p>
            <a:r>
              <a:rPr lang="ru-RU" sz="2400" dirty="0" smtClean="0"/>
              <a:t>разрабатывается с учетом примерных основных, в том числе адаптированных, общеобразовательных программ начального, основного и среднего общего образования, а также примерных основных образовательных программ обучающихся с умственной отсталостью (интеллектуальными нарушениями) в соответствии с ФГОС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066800"/>
          </a:xfrm>
        </p:spPr>
        <p:txBody>
          <a:bodyPr/>
          <a:lstStyle/>
          <a:p>
            <a:pPr algn="ctr"/>
            <a:r>
              <a:rPr lang="ru-RU" sz="2400" b="1" dirty="0" smtClean="0">
                <a:latin typeface="+mn-lt"/>
              </a:rPr>
              <a:t>При формировании учебных планов для обучающихся на дому с ОВЗ необходимо руководствоваться: </a:t>
            </a:r>
            <a:br>
              <a:rPr lang="ru-RU" sz="2400" b="1" dirty="0" smtClean="0">
                <a:latin typeface="+mn-lt"/>
              </a:rPr>
            </a:br>
            <a:endParaRPr lang="ru-RU" sz="24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00808"/>
            <a:ext cx="9144000" cy="4680520"/>
          </a:xfrm>
        </p:spPr>
        <p:txBody>
          <a:bodyPr/>
          <a:lstStyle/>
          <a:p>
            <a:r>
              <a:rPr lang="ru-RU" sz="2000" dirty="0" smtClean="0"/>
              <a:t>приказом Министерства образования Российской Федерации от 10.04.2002  № 29/2065-п «Об утверждении учебных планов специальных (коррекционных) образовательных учреждений для обучающихся, воспитанников с отклонениями в развитии» (методические рекомендации по формированию учебных планов специальных (коррекционных) образовательных организаций для детей с ОВЗ и классов коррекционной направленности ОО (письмо Министерства образования, науки и молодежи Республики Крым от 18.08.2014 № 01-14/836); </a:t>
            </a:r>
          </a:p>
          <a:p>
            <a:r>
              <a:rPr lang="ru-RU" sz="2000" dirty="0" smtClean="0"/>
              <a:t>примерными АООП, разработанными в соответствии с ФГОС НОО обучающихся с ОВЗ (приказ </a:t>
            </a:r>
            <a:r>
              <a:rPr lang="ru-RU" sz="2000" dirty="0" err="1" smtClean="0"/>
              <a:t>Минобрнауки</a:t>
            </a:r>
            <a:r>
              <a:rPr lang="ru-RU" sz="2000" dirty="0" smtClean="0"/>
              <a:t> РФ от 19.12.2014 № 1598); </a:t>
            </a:r>
          </a:p>
          <a:p>
            <a:r>
              <a:rPr lang="ru-RU" sz="2000" dirty="0" smtClean="0"/>
              <a:t>примерными АООП, разработанными в соответствии с ФГОС обучающихся с умственной отсталостью (приказ </a:t>
            </a:r>
            <a:r>
              <a:rPr lang="ru-RU" sz="2000" dirty="0" err="1" smtClean="0"/>
              <a:t>Минобрнауки</a:t>
            </a:r>
            <a:r>
              <a:rPr lang="ru-RU" sz="2000" dirty="0" smtClean="0"/>
              <a:t> РФ от 19.12.2014 № 1599).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Индивидуальный учебный план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32435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обучающихся на дому (в медицинской организации) в полном объеме может быть реализован за счет различных форм организации учебной деятельности. </a:t>
            </a:r>
          </a:p>
          <a:p>
            <a:pPr algn="ctr">
              <a:buNone/>
            </a:pPr>
            <a:r>
              <a:rPr lang="ru-RU" u="sng" dirty="0" smtClean="0"/>
              <a:t>При этом количество часов, отведенных на аудиторную работу учителя (с учетом внеурочной деятельности), должно составлять не менее 50% учебной нагрузки.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+mn-lt"/>
              </a:rPr>
              <a:t>Коррекционно-развивающие занятия</a:t>
            </a:r>
            <a:endParaRPr lang="ru-RU" sz="32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435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/>
              <a:t>Для обучающихся с ОВЗ </a:t>
            </a:r>
          </a:p>
          <a:p>
            <a:pPr algn="ctr">
              <a:buNone/>
            </a:pPr>
            <a:r>
              <a:rPr lang="ru-RU" sz="3200" dirty="0" smtClean="0"/>
              <a:t>в учебных план включается </a:t>
            </a:r>
          </a:p>
          <a:p>
            <a:pPr algn="ctr">
              <a:buNone/>
            </a:pPr>
            <a:r>
              <a:rPr lang="ru-RU" sz="3200" u="sng" dirty="0" smtClean="0"/>
              <a:t>не менее 5 часов </a:t>
            </a:r>
            <a:r>
              <a:rPr lang="ru-RU" sz="3200" dirty="0" smtClean="0"/>
              <a:t>в неделю </a:t>
            </a:r>
          </a:p>
          <a:p>
            <a:pPr algn="ctr">
              <a:buNone/>
            </a:pPr>
            <a:r>
              <a:rPr lang="ru-RU" sz="3200" dirty="0" smtClean="0"/>
              <a:t>обязательных занятий реабилитационно-коррекционной направленности, которые могут реализовываться как во время урочной, так и внеурочной деятельности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pPr algn="ctr"/>
            <a:r>
              <a:rPr lang="ru-RU" sz="3200" b="1" dirty="0" smtClean="0">
                <a:solidFill>
                  <a:srgbClr val="676A55"/>
                </a:solidFill>
                <a:latin typeface="+mn-lt"/>
              </a:rPr>
              <a:t>Коррекционно-развивающие занятия</a:t>
            </a:r>
            <a:br>
              <a:rPr lang="ru-RU" sz="3200" b="1" dirty="0" smtClean="0">
                <a:solidFill>
                  <a:srgbClr val="676A55"/>
                </a:solidFill>
                <a:latin typeface="+mn-lt"/>
              </a:rPr>
            </a:br>
            <a:endParaRPr lang="ru-RU" sz="3200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45432"/>
            <a:ext cx="8568952" cy="511256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обучающихся с ОВЗ, </a:t>
            </a:r>
            <a:r>
              <a:rPr lang="ru-RU" dirty="0" smtClean="0"/>
              <a:t>в том числе с умственной отсталостью, обучающихся по СИПР, в обязательном порядке часть индивидуального учебного плана, формируемая участниками образовательных отношений, должна включать </a:t>
            </a:r>
            <a:r>
              <a:rPr lang="ru-RU" u="sng" dirty="0" smtClean="0"/>
              <a:t>часы коррекционно-развивающей работы, в </a:t>
            </a:r>
            <a:r>
              <a:rPr lang="ru-RU" dirty="0" smtClean="0"/>
              <a:t>рамках которой реализуются коррекционные </a:t>
            </a:r>
            <a:r>
              <a:rPr lang="ru-RU" u="sng" dirty="0" smtClean="0"/>
              <a:t>курсы и индивидуальная/подгрупповая работа дефектолога, учителя-логопеда, педагога-психолога.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395536" y="476673"/>
            <a:ext cx="8229600" cy="1737882"/>
          </a:xfrm>
        </p:spPr>
        <p:txBody>
          <a:bodyPr/>
          <a:lstStyle/>
          <a:p>
            <a:pPr algn="ctr"/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ндивидуальный учебный план</a:t>
            </a:r>
            <a:b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обучения на дому (7класс)</a:t>
            </a:r>
            <a:b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Иванова Ивана</a:t>
            </a:r>
            <a:b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адаптированной   общеобразовательной программе</a:t>
            </a:r>
            <a:b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для обучающихся с задержкой психического развития</a:t>
            </a:r>
            <a:b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2020/2021 учебный год</a:t>
            </a:r>
            <a:r>
              <a:rPr lang="ru-RU" altLang="ru-RU" sz="2000" dirty="0" smtClean="0">
                <a:latin typeface="Monotype Corsiva" panose="03010101010201010101" pitchFamily="66" charset="0"/>
              </a:rPr>
              <a:t/>
            </a:r>
            <a:br>
              <a:rPr lang="ru-RU" altLang="ru-RU" sz="2000" dirty="0" smtClean="0">
                <a:latin typeface="Monotype Corsiva" panose="03010101010201010101" pitchFamily="66" charset="0"/>
              </a:rPr>
            </a:br>
            <a:endParaRPr lang="de-DE" altLang="ru-RU" sz="2000" dirty="0" smtClean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3768444"/>
              </p:ext>
            </p:extLst>
          </p:nvPr>
        </p:nvGraphicFramePr>
        <p:xfrm>
          <a:off x="0" y="2143116"/>
          <a:ext cx="9144001" cy="4561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3729"/>
                <a:gridCol w="2304256"/>
                <a:gridCol w="2232248"/>
                <a:gridCol w="2483768"/>
              </a:tblGrid>
              <a:tr h="66829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Предметные области</a:t>
                      </a:r>
                      <a:endParaRPr lang="de-DE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Учебные</a:t>
                      </a:r>
                      <a:r>
                        <a:rPr lang="ru-RU" sz="1400" b="1" baseline="0" dirty="0" smtClean="0">
                          <a:solidFill>
                            <a:schemeClr val="tx1"/>
                          </a:solidFill>
                        </a:rPr>
                        <a:t> предметы</a:t>
                      </a:r>
                      <a:endParaRPr lang="de-DE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Аудиторная нагрузка</a:t>
                      </a:r>
                      <a:endParaRPr lang="de-DE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2" marB="4571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</a:rPr>
                        <a:t>Самостоятельная  работа</a:t>
                      </a:r>
                      <a:endParaRPr lang="de-DE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2317"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T="45712" marB="4571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92317">
                <a:tc>
                  <a:txBody>
                    <a:bodyPr/>
                    <a:lstStyle/>
                    <a:p>
                      <a:endParaRPr lang="de-DE" sz="18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T="45712" marB="4571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1600"/>
                    </a:p>
                  </a:txBody>
                  <a:tcPr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7187"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Часть формируемая участниками образовательных отношений </a:t>
                      </a:r>
                      <a:endParaRPr lang="en-US" sz="1400" dirty="0" smtClean="0"/>
                    </a:p>
                    <a:p>
                      <a:r>
                        <a:rPr lang="ru-RU" sz="1600" b="1" dirty="0" smtClean="0"/>
                        <a:t>КРЗ с учителем-дефектологом</a:t>
                      </a:r>
                      <a:endParaRPr lang="de-DE" sz="1600" b="1" dirty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</a:t>
                      </a:r>
                      <a:endParaRPr lang="de-DE" sz="1600" dirty="0"/>
                    </a:p>
                  </a:txBody>
                  <a:tcPr marT="45712" marB="4571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796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ИТОГО</a:t>
                      </a:r>
                      <a:endParaRPr lang="de-DE" sz="1600" b="1" dirty="0" smtClean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50%</a:t>
                      </a:r>
                    </a:p>
                    <a:p>
                      <a:pPr algn="ctr"/>
                      <a:r>
                        <a:rPr lang="ru-RU" sz="1050" dirty="0" smtClean="0"/>
                        <a:t>Финансируемая часть</a:t>
                      </a:r>
                      <a:endParaRPr lang="de-DE" sz="1050" dirty="0" smtClean="0"/>
                    </a:p>
                  </a:txBody>
                  <a:tcPr marT="45712" marB="45712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68295">
                <a:tc gridSpan="2">
                  <a:txBody>
                    <a:bodyPr/>
                    <a:lstStyle/>
                    <a:p>
                      <a:r>
                        <a:rPr lang="ru-RU" sz="1600" dirty="0" smtClean="0"/>
                        <a:t>Максимально допустимая  недельная образовательная нагрузка</a:t>
                      </a:r>
                      <a:endParaRPr lang="de-DE" sz="1600" dirty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marT="45712" marB="45712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9623">
                <a:tc gridSpan="2">
                  <a:txBody>
                    <a:bodyPr/>
                    <a:lstStyle/>
                    <a:p>
                      <a:r>
                        <a:rPr lang="ru-RU" sz="1600" b="1" dirty="0" smtClean="0"/>
                        <a:t>Внеурочная деятельность</a:t>
                      </a:r>
                      <a:endParaRPr lang="de-DE" sz="1600" b="1" dirty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Только </a:t>
                      </a:r>
                      <a:r>
                        <a:rPr lang="ru-RU" sz="1600" dirty="0" err="1" smtClean="0"/>
                        <a:t>аудиторно</a:t>
                      </a:r>
                      <a:endParaRPr lang="de-DE" sz="1600" dirty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7187">
                <a:tc rowSpan="2" gridSpan="2">
                  <a:txBody>
                    <a:bodyPr/>
                    <a:lstStyle/>
                    <a:p>
                      <a:r>
                        <a:rPr lang="ru-RU" sz="1600" b="1" dirty="0" smtClean="0"/>
                        <a:t>Коррекционно-развивающие занятия</a:t>
                      </a:r>
                      <a:endParaRPr lang="de-DE" sz="1600" b="1" dirty="0"/>
                    </a:p>
                    <a:p>
                      <a:r>
                        <a:rPr lang="ru-RU" sz="1600" dirty="0" smtClean="0"/>
                        <a:t>С</a:t>
                      </a:r>
                      <a:r>
                        <a:rPr lang="ru-RU" sz="1600" baseline="0" dirty="0" smtClean="0"/>
                        <a:t> педагогом-психологом</a:t>
                      </a:r>
                      <a:endParaRPr lang="de-DE" sz="1600" dirty="0"/>
                    </a:p>
                    <a:p>
                      <a:r>
                        <a:rPr lang="ru-RU" sz="1600" dirty="0" smtClean="0"/>
                        <a:t>С учителем-логопедом</a:t>
                      </a:r>
                      <a:endParaRPr lang="de-DE" sz="1600" dirty="0"/>
                    </a:p>
                  </a:txBody>
                  <a:tcPr marT="45712" marB="45712"/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</a:t>
                      </a:r>
                      <a:endParaRPr lang="de-DE" sz="1600" dirty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87187">
                <a:tc gridSpan="2" v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T="45712" marB="45712"/>
                </a:tc>
                <a:tc hMerge="1"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endParaRPr lang="de-DE" sz="1600" dirty="0"/>
                    </a:p>
                  </a:txBody>
                  <a:tcPr marT="45712" marB="45712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445096"/>
          </a:xfrm>
        </p:spPr>
        <p:txBody>
          <a:bodyPr/>
          <a:lstStyle/>
          <a:p>
            <a:pPr algn="ctr"/>
            <a:r>
              <a:rPr lang="ru-RU" sz="4800" b="1" dirty="0" smtClean="0">
                <a:latin typeface="+mn-lt"/>
              </a:rPr>
              <a:t>СИПР</a:t>
            </a:r>
            <a:endParaRPr lang="ru-RU" sz="4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537" marR="36830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/>
              <a:t>В соответствии с </a:t>
            </a:r>
            <a:r>
              <a:rPr lang="ru-RU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Методическими рекомендациями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537" marR="368300" indent="0" algn="ctr">
              <a:lnSpc>
                <a:spcPct val="107000"/>
              </a:lnSpc>
              <a:spcAft>
                <a:spcPts val="0"/>
              </a:spcAft>
              <a:buNone/>
            </a:pPr>
            <a:r>
              <a:rPr lang="ru-RU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по организации психолого-педагогического сопровождения детей с тяжелыми множественными нарушениями развития. </a:t>
            </a: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9537" indent="0" algn="ctr">
              <a:buNone/>
            </a:pPr>
            <a:r>
              <a:rPr lang="ru-RU" b="1" dirty="0">
                <a:latin typeface="Times New Roman" panose="02020603050405020304" pitchFamily="18" charset="0"/>
                <a:ea typeface="Arial" panose="020B0604020202020204" pitchFamily="34" charset="0"/>
              </a:rPr>
              <a:t>Разработка специальной индивидуальной программы развития (СИПР</a:t>
            </a:r>
            <a:r>
              <a:rPr lang="ru-RU" b="1" dirty="0" smtClean="0">
                <a:latin typeface="Times New Roman" panose="02020603050405020304" pitchFamily="18" charset="0"/>
                <a:ea typeface="Arial" panose="020B0604020202020204" pitchFamily="34" charset="0"/>
              </a:rPr>
              <a:t>)</a:t>
            </a:r>
          </a:p>
          <a:p>
            <a:pPr marL="109537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</a:rPr>
              <a:t>(размещены на сайте МБОУДО «ЦДЮТ»)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52805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4321175"/>
          </a:xfrm>
        </p:spPr>
        <p:txBody>
          <a:bodyPr/>
          <a:lstStyle/>
          <a:p>
            <a:pPr algn="ctr"/>
            <a:r>
              <a:rPr lang="ru-RU" altLang="ru-RU" sz="4400" b="1" dirty="0" smtClean="0">
                <a:solidFill>
                  <a:srgbClr val="424456"/>
                </a:solidFill>
                <a:latin typeface="Monotype Corsiva" panose="03010101010201010101" pitchFamily="66" charset="0"/>
              </a:rPr>
              <a:t>Нормативная база  организации обучения детей с ОВЗ и </a:t>
            </a:r>
            <a:br>
              <a:rPr lang="ru-RU" altLang="ru-RU" sz="4400" b="1" dirty="0" smtClean="0">
                <a:solidFill>
                  <a:srgbClr val="424456"/>
                </a:solidFill>
                <a:latin typeface="Monotype Corsiva" panose="03010101010201010101" pitchFamily="66" charset="0"/>
              </a:rPr>
            </a:br>
            <a:r>
              <a:rPr lang="ru-RU" altLang="ru-RU" sz="4400" b="1" dirty="0" smtClean="0">
                <a:solidFill>
                  <a:srgbClr val="424456"/>
                </a:solidFill>
                <a:latin typeface="Monotype Corsiva" panose="03010101010201010101" pitchFamily="66" charset="0"/>
              </a:rPr>
              <a:t>разработки ИУП </a:t>
            </a:r>
            <a:endParaRPr lang="ru-RU" altLang="ru-RU" sz="4400" dirty="0" smtClean="0"/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364239" y="3861048"/>
            <a:ext cx="8229600" cy="2016224"/>
          </a:xfrm>
        </p:spPr>
        <p:txBody>
          <a:bodyPr/>
          <a:lstStyle/>
          <a:p>
            <a:pPr algn="just"/>
            <a:endParaRPr lang="en-US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indent="0" algn="ctr">
              <a:buNone/>
            </a:pPr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сайте МБОУ ДО «ЦДЮТ» </a:t>
            </a:r>
          </a:p>
          <a:p>
            <a:pPr marL="109537" indent="0" algn="ctr"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– коррекционное и инклюзивное образование</a:t>
            </a:r>
          </a:p>
        </p:txBody>
      </p:sp>
    </p:spTree>
    <p:extLst>
      <p:ext uri="{BB962C8B-B14F-4D97-AF65-F5344CB8AC3E}">
        <p14:creationId xmlns:p14="http://schemas.microsoft.com/office/powerpoint/2010/main" val="5783466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latin typeface="+mn-lt"/>
              </a:rPr>
              <a:t>Специальная индивидуальная программа развития (СИПР)</a:t>
            </a:r>
            <a:r>
              <a:rPr lang="ru-RU" sz="3200" dirty="0">
                <a:latin typeface="+mn-lt"/>
              </a:rPr>
              <a:t/>
            </a:r>
            <a:br>
              <a:rPr lang="ru-RU" sz="3200" dirty="0">
                <a:latin typeface="+mn-lt"/>
              </a:rPr>
            </a:br>
            <a:endParaRPr lang="ru-RU" sz="3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СИПР имеет свою структуру (ФГОС О УО п.2.9.1.), отличную от структуры </a:t>
            </a:r>
            <a:r>
              <a:rPr lang="ru-RU" dirty="0" smtClean="0"/>
              <a:t>АООП</a:t>
            </a:r>
          </a:p>
          <a:p>
            <a:pPr marL="109537" indent="0">
              <a:buNone/>
            </a:pPr>
            <a:endParaRPr lang="ru-RU" dirty="0"/>
          </a:p>
          <a:p>
            <a:r>
              <a:rPr lang="ru-RU" u="sng" dirty="0" smtClean="0"/>
              <a:t>Разрабатывается </a:t>
            </a:r>
            <a:r>
              <a:rPr lang="ru-RU" u="sng" dirty="0"/>
              <a:t>на основе содержания АООП, но лишь в доступном для конкретного ребенка объёме, с учетом его индивидуальных возможностей и особых образовательных </a:t>
            </a:r>
            <a:r>
              <a:rPr lang="ru-RU" u="sng" dirty="0" smtClean="0"/>
              <a:t>потребностей</a:t>
            </a:r>
            <a:endParaRPr lang="ru-RU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62393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296144"/>
          </a:xfrm>
        </p:spPr>
        <p:txBody>
          <a:bodyPr/>
          <a:lstStyle/>
          <a:p>
            <a:pPr algn="ctr"/>
            <a:r>
              <a:rPr lang="ru-RU" sz="3200" b="1" dirty="0">
                <a:latin typeface="+mn-lt"/>
              </a:rPr>
              <a:t>Разработка </a:t>
            </a:r>
            <a:r>
              <a:rPr lang="ru-RU" sz="3200" b="1" dirty="0" smtClean="0">
                <a:latin typeface="+mn-lt"/>
              </a:rPr>
              <a:t>ИУП</a:t>
            </a:r>
            <a:r>
              <a:rPr lang="en-US" sz="3200" b="1" dirty="0" smtClean="0">
                <a:latin typeface="+mn-lt"/>
              </a:rPr>
              <a:t> </a:t>
            </a:r>
            <a:r>
              <a:rPr lang="ru-RU" sz="3200" b="1" dirty="0" smtClean="0">
                <a:latin typeface="+mn-lt"/>
              </a:rPr>
              <a:t>  СИПР</a:t>
            </a:r>
            <a:r>
              <a:rPr lang="ru-RU" sz="3200" dirty="0">
                <a:latin typeface="+mn-lt"/>
              </a:rPr>
              <a:t/>
            </a:r>
            <a:br>
              <a:rPr lang="ru-RU" sz="3200" dirty="0">
                <a:latin typeface="+mn-lt"/>
              </a:rPr>
            </a:br>
            <a:r>
              <a:rPr lang="ru-RU" sz="20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Письмо </a:t>
            </a:r>
            <a:r>
              <a:rPr lang="ru-RU" sz="2000" dirty="0" err="1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МинобрнаукиРоссии</a:t>
            </a:r>
            <a:r>
              <a:rPr lang="ru-RU" sz="20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 от 15.03.2018 № ТС-728/07</a:t>
            </a:r>
            <a:br>
              <a:rPr lang="ru-RU" sz="20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rPr>
              <a:t>«Об организации работы по СИПР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249488"/>
            <a:ext cx="8712968" cy="4324350"/>
          </a:xfrm>
        </p:spPr>
        <p:txBody>
          <a:bodyPr/>
          <a:lstStyle/>
          <a:p>
            <a:pPr marL="365760" lvl="0" indent="-256032" eaLnBrk="1" fontAlgn="auto" hangingPunct="1">
              <a:spcAft>
                <a:spcPts val="0"/>
              </a:spcAft>
              <a:buClr>
                <a:srgbClr val="A28E6A"/>
              </a:buClr>
              <a:buFont typeface="Georgia"/>
              <a:buChar char="•"/>
            </a:pPr>
            <a:r>
              <a:rPr lang="ru-RU" sz="2600" dirty="0">
                <a:solidFill>
                  <a:prstClr val="black"/>
                </a:solidFill>
              </a:rPr>
              <a:t>ИУП включает индивидуальный набор учебных предметов и коррекционных курсов, выбранных из общего учебного плана АООП, с учетом индивидуальных образовательных потребностей, возможностей и особенностей развития конкретного обучающегося. </a:t>
            </a:r>
          </a:p>
          <a:p>
            <a:pPr marL="365760" lvl="0" indent="-256032" eaLnBrk="1" fontAlgn="auto" hangingPunct="1">
              <a:spcAft>
                <a:spcPts val="0"/>
              </a:spcAft>
              <a:buClr>
                <a:srgbClr val="A28E6A"/>
              </a:buClr>
              <a:buFont typeface="Georgia"/>
              <a:buChar char="•"/>
            </a:pPr>
            <a:r>
              <a:rPr lang="ru-RU" sz="2600" dirty="0">
                <a:solidFill>
                  <a:prstClr val="black"/>
                </a:solidFill>
              </a:rPr>
              <a:t>В случае необоснованного переноса всех предметов и часов из учебного плана АООП в ИУП, создается риск нарушения требований ФГОС, что может привести к нарушению права обучающегося на доступное образование.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03076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3312368"/>
          </a:xfrm>
        </p:spPr>
        <p:txBody>
          <a:bodyPr/>
          <a:lstStyle/>
          <a:p>
            <a:pPr algn="ctr"/>
            <a:r>
              <a:rPr lang="ru-RU" sz="2400" b="1" dirty="0">
                <a:latin typeface="+mn-lt"/>
              </a:rPr>
              <a:t>В индивидуальных учебных планах детей с наиболее тяжелыми нарушениями развития, как правило, преобладают занятия коррекционной направленности. </a:t>
            </a:r>
            <a:br>
              <a:rPr lang="ru-RU" sz="2400" b="1" dirty="0">
                <a:latin typeface="+mn-lt"/>
              </a:rPr>
            </a:br>
            <a:r>
              <a:rPr lang="ru-RU" sz="2400" b="1" dirty="0" smtClean="0">
                <a:latin typeface="+mn-lt"/>
              </a:rPr>
              <a:t/>
            </a:r>
            <a:br>
              <a:rPr lang="ru-RU" sz="2400" b="1" dirty="0" smtClean="0">
                <a:latin typeface="+mn-lt"/>
              </a:rPr>
            </a:br>
            <a:r>
              <a:rPr lang="ru-RU" sz="2400" b="1" dirty="0" smtClean="0">
                <a:latin typeface="+mn-lt"/>
              </a:rPr>
              <a:t>У </a:t>
            </a:r>
            <a:r>
              <a:rPr lang="ru-RU" sz="2400" b="1" dirty="0">
                <a:latin typeface="+mn-lt"/>
              </a:rPr>
              <a:t>детей с менее выраженными нарушениями развития больший объем учебной нагрузки распределится на предметные области</a:t>
            </a:r>
            <a:r>
              <a:rPr lang="ru-RU" sz="3200" b="1" dirty="0">
                <a:latin typeface="Monotype Corsiva" panose="03010101010201010101" pitchFamily="66" charset="0"/>
              </a:rPr>
              <a:t/>
            </a:r>
            <a:br>
              <a:rPr lang="ru-RU" sz="3200" b="1" dirty="0">
                <a:latin typeface="Monotype Corsiva" panose="03010101010201010101" pitchFamily="66" charset="0"/>
              </a:rPr>
            </a:br>
            <a:endParaRPr lang="ru-RU" sz="3200" b="1" dirty="0">
              <a:latin typeface="Monotype Corsiva" panose="03010101010201010101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437112"/>
            <a:ext cx="8229600" cy="2136726"/>
          </a:xfrm>
        </p:spPr>
        <p:txBody>
          <a:bodyPr/>
          <a:lstStyle/>
          <a:p>
            <a:pPr marL="109537" indent="0" algn="ctr">
              <a:buNone/>
            </a:pPr>
            <a:r>
              <a:rPr lang="ru-RU" sz="2400" dirty="0"/>
              <a:t>Примерная АООП образования обучающихся с умственной отсталостью</a:t>
            </a:r>
            <a:br>
              <a:rPr lang="ru-RU" sz="2400" dirty="0"/>
            </a:br>
            <a:r>
              <a:rPr lang="ru-RU" sz="2400" dirty="0"/>
              <a:t>(интеллектуальными нарушениями)</a:t>
            </a:r>
            <a:br>
              <a:rPr lang="ru-RU" sz="2400" dirty="0"/>
            </a:br>
            <a:r>
              <a:rPr lang="ru-RU" sz="2400" dirty="0"/>
              <a:t>Раздел 3.3.1</a:t>
            </a:r>
          </a:p>
        </p:txBody>
      </p:sp>
    </p:spTree>
    <p:extLst>
      <p:ext uri="{BB962C8B-B14F-4D97-AF65-F5344CB8AC3E}">
        <p14:creationId xmlns:p14="http://schemas.microsoft.com/office/powerpoint/2010/main" val="595948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/>
          <a:lstStyle/>
          <a:p>
            <a:pPr algn="ctr"/>
            <a:r>
              <a:rPr lang="ru-RU" sz="2800" b="1" dirty="0" smtClean="0">
                <a:latin typeface="+mn-lt"/>
              </a:rPr>
              <a:t>Примерный индивидуальный </a:t>
            </a:r>
            <a:r>
              <a:rPr lang="ru-RU" sz="2800" b="1" dirty="0">
                <a:latin typeface="+mn-lt"/>
              </a:rPr>
              <a:t>учебный план</a:t>
            </a:r>
            <a:endParaRPr lang="ru-RU" sz="2800" dirty="0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0071276"/>
              </p:ext>
            </p:extLst>
          </p:nvPr>
        </p:nvGraphicFramePr>
        <p:xfrm>
          <a:off x="107504" y="1430792"/>
          <a:ext cx="9036496" cy="5427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/>
                <a:gridCol w="4518248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/>
                        <a:t>АООП, вариант</a:t>
                      </a:r>
                      <a:r>
                        <a:rPr lang="ru-RU" sz="1400" baseline="0" dirty="0" smtClean="0"/>
                        <a:t> 2 ФГОС О УО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СИПР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 Речь и альтернативная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коммуникация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Речь и альтернативная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коммуникация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2. Математические представления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3. Окружающий природный мир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 Человек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Человек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5. </a:t>
                      </a:r>
                      <a:r>
                        <a:rPr lang="ru-RU" sz="1400" dirty="0" smtClean="0"/>
                        <a:t>Домоводство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6. Окружающий социальный мир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Окружающий социальный мир</a:t>
                      </a: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7. Музыка и движение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Музыка и движение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8. Изобразительная деятельность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Изобразительная деятельность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9. Адаптивная </a:t>
                      </a:r>
                      <a:r>
                        <a:rPr lang="ru-RU" sz="1400" dirty="0" smtClean="0"/>
                        <a:t>физкультура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10. Профильный труд</a:t>
                      </a: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Коррекционные курсы: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 Альтернативная  </a:t>
                      </a:r>
                      <a:r>
                        <a:rPr lang="ru-RU" sz="1400" dirty="0" smtClean="0"/>
                        <a:t>коммуникация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2. Сенсорное </a:t>
                      </a:r>
                      <a:r>
                        <a:rPr lang="ru-RU" sz="1400" dirty="0" smtClean="0"/>
                        <a:t>развитие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3. </a:t>
                      </a:r>
                      <a:r>
                        <a:rPr lang="ru-RU" sz="1400" dirty="0" err="1" smtClean="0"/>
                        <a:t>Предметно-практическиедействия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 Двигательное развитие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Коррекционные курсы: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-Альтернативная  </a:t>
                      </a:r>
                      <a:r>
                        <a:rPr lang="ru-RU" sz="1400" dirty="0" smtClean="0"/>
                        <a:t>коммуникация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-Сенсорное </a:t>
                      </a:r>
                      <a:r>
                        <a:rPr lang="ru-RU" sz="1400" dirty="0" smtClean="0"/>
                        <a:t>развитие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-Предметно-практические </a:t>
                      </a:r>
                      <a:r>
                        <a:rPr lang="ru-RU" sz="1400" dirty="0" smtClean="0"/>
                        <a:t>действия</a:t>
                      </a:r>
                      <a:endParaRPr lang="ru-RU" sz="1400" dirty="0"/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-Двигательное развитие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05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pPr algn="ctr"/>
            <a:r>
              <a:rPr lang="ru-RU" sz="3200" b="1" dirty="0" smtClean="0">
                <a:latin typeface="+mn-lt"/>
              </a:rPr>
              <a:t>Внеурочная деятельность</a:t>
            </a:r>
            <a:endParaRPr lang="ru-RU" sz="3200" b="1" dirty="0">
              <a:solidFill>
                <a:schemeClr val="tx1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32435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индивидуальный учебный план </a:t>
            </a:r>
          </a:p>
          <a:p>
            <a:pPr algn="ctr">
              <a:buNone/>
            </a:pPr>
            <a:r>
              <a:rPr lang="ru-RU" dirty="0" smtClean="0"/>
              <a:t>обучающегося на дому в обязательном порядке необходимо включать внеурочную деятельность (в том числе коррекционно-развивающей направленности).</a:t>
            </a:r>
          </a:p>
          <a:p>
            <a:pPr algn="ctr">
              <a:buNone/>
            </a:pPr>
            <a:r>
              <a:rPr lang="ru-RU" u="sng" dirty="0" smtClean="0"/>
              <a:t>Внеурочная деятельность для обучающихся на дому является обязательной и может реализовываться только за счет аудиторных часов.</a:t>
            </a:r>
            <a:endParaRPr lang="ru-RU" u="sng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-9058" y="836712"/>
            <a:ext cx="9144000" cy="1066800"/>
          </a:xfrm>
        </p:spPr>
        <p:txBody>
          <a:bodyPr/>
          <a:lstStyle/>
          <a:p>
            <a:pPr algn="ctr"/>
            <a:r>
              <a:rPr lang="ru-RU" altLang="ru-RU" sz="3600" b="1" dirty="0" smtClean="0">
                <a:latin typeface="+mn-lt"/>
              </a:rPr>
              <a:t>Оформление ИУП</a:t>
            </a: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4452937"/>
          </a:xfrm>
        </p:spPr>
        <p:txBody>
          <a:bodyPr/>
          <a:lstStyle/>
          <a:p>
            <a:pPr marL="109537" indent="0" algn="ctr">
              <a:buNone/>
            </a:pPr>
            <a:r>
              <a:rPr lang="ru-RU" altLang="ru-RU" sz="3200" b="1" dirty="0" smtClean="0"/>
              <a:t>Письмо </a:t>
            </a:r>
            <a:r>
              <a:rPr lang="ru-RU" altLang="ru-RU" sz="3200" b="1" dirty="0"/>
              <a:t>Министерства образования, </a:t>
            </a:r>
            <a:endParaRPr lang="ru-RU" altLang="ru-RU" sz="3200" b="1" dirty="0" smtClean="0"/>
          </a:p>
          <a:p>
            <a:pPr marL="109537" indent="0" algn="ctr">
              <a:buNone/>
            </a:pPr>
            <a:r>
              <a:rPr lang="ru-RU" altLang="ru-RU" sz="3200" b="1" dirty="0" smtClean="0"/>
              <a:t>науки </a:t>
            </a:r>
            <a:r>
              <a:rPr lang="ru-RU" altLang="ru-RU" sz="3200" b="1" dirty="0"/>
              <a:t>и молодежи РК </a:t>
            </a:r>
            <a:endParaRPr lang="ru-RU" altLang="ru-RU" sz="3200" b="1" dirty="0" smtClean="0"/>
          </a:p>
          <a:p>
            <a:pPr marL="109537" indent="0" algn="ctr">
              <a:buNone/>
            </a:pPr>
            <a:r>
              <a:rPr lang="ru-RU" altLang="ru-RU" sz="3200" b="1" dirty="0" smtClean="0"/>
              <a:t>от </a:t>
            </a:r>
            <a:r>
              <a:rPr lang="ru-RU" altLang="ru-RU" sz="3200" b="1" dirty="0"/>
              <a:t>03.10.2018г.  № 01-14/2822</a:t>
            </a:r>
          </a:p>
          <a:p>
            <a:pPr algn="just">
              <a:buFontTx/>
              <a:buChar char="-"/>
            </a:pPr>
            <a:endParaRPr lang="ru-RU" altLang="ru-RU" sz="2000" i="1" dirty="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altLang="ru-RU" sz="3600" b="1" dirty="0" smtClean="0">
                <a:latin typeface="+mn-lt"/>
              </a:rPr>
              <a:t>Составление  ИУП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u="sng" dirty="0" smtClean="0"/>
              <a:t>На основании коллегиального  заключения  ПМПК</a:t>
            </a:r>
          </a:p>
          <a:p>
            <a:pPr>
              <a:buFont typeface="Georgia" panose="02040502050405020303" pitchFamily="18" charset="0"/>
              <a:buNone/>
            </a:pPr>
            <a:endParaRPr lang="ru-RU" altLang="ru-RU" u="sng" dirty="0" smtClean="0"/>
          </a:p>
          <a:p>
            <a:r>
              <a:rPr lang="ru-RU" altLang="ru-RU" dirty="0" smtClean="0"/>
              <a:t>    </a:t>
            </a:r>
            <a:r>
              <a:rPr lang="ru-RU" altLang="ru-RU" u="sng" dirty="0" smtClean="0"/>
              <a:t>В ИУП указать в примечании на основании какого примерного УП составлен ИУП</a:t>
            </a:r>
            <a:r>
              <a:rPr lang="ru-RU" altLang="ru-RU" dirty="0" smtClean="0"/>
              <a:t> </a:t>
            </a:r>
          </a:p>
          <a:p>
            <a:pPr marL="109537" indent="0">
              <a:buNone/>
            </a:pPr>
            <a:r>
              <a:rPr lang="ru-RU" altLang="ru-RU" dirty="0"/>
              <a:t> </a:t>
            </a:r>
            <a:r>
              <a:rPr lang="ru-RU" altLang="ru-RU" dirty="0" smtClean="0"/>
              <a:t>  (слайд </a:t>
            </a:r>
            <a:r>
              <a:rPr lang="ru-RU" altLang="ru-RU" dirty="0" smtClean="0"/>
              <a:t>14)</a:t>
            </a:r>
            <a:endParaRPr lang="ru-RU" altLang="ru-RU" u="sng" dirty="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077819"/>
              </p:ext>
            </p:extLst>
          </p:nvPr>
        </p:nvGraphicFramePr>
        <p:xfrm>
          <a:off x="467544" y="764704"/>
          <a:ext cx="7632844" cy="58283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117831"/>
                <a:gridCol w="324187"/>
                <a:gridCol w="433770"/>
                <a:gridCol w="433770"/>
                <a:gridCol w="433770"/>
                <a:gridCol w="632936"/>
                <a:gridCol w="864096"/>
                <a:gridCol w="504056"/>
                <a:gridCol w="432048"/>
                <a:gridCol w="576064"/>
                <a:gridCol w="432044"/>
              </a:tblGrid>
              <a:tr h="123425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Учебные предметы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Количество часов в неделю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Классы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6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rowSpan="2">
                  <a:txBody>
                    <a:bodyPr/>
                    <a:lstStyle/>
                    <a:p>
                      <a:endParaRPr lang="ru-RU"/>
                    </a:p>
                  </a:txBody>
                  <a:tcPr marL="26859" marR="26859" marT="0" marB="0"/>
                </a:tc>
              </a:tr>
              <a:tr h="123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4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Чтение (литературное чтение)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rowSpan="16">
                  <a:txBody>
                    <a:bodyPr/>
                    <a:lstStyle/>
                    <a:p>
                      <a:endParaRPr lang="ru-RU"/>
                    </a:p>
                  </a:txBody>
                  <a:tcPr marL="26859" marR="26859" marT="0" marB="0"/>
                </a:tc>
              </a:tr>
              <a:tr h="123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Математика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4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76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История Отечества /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Окружающий мир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Естествознание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2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6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chemeClr val="tx1"/>
                          </a:solidFill>
                          <a:effectLst/>
                        </a:rPr>
                        <a:t>Изобразительное искусство</a:t>
                      </a:r>
                      <a:endParaRPr lang="ru-RU" sz="9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-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Музыка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</a:rPr>
                        <a:t>-</a:t>
                      </a:r>
                      <a:endParaRPr lang="ru-RU" sz="11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5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Физическая культура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3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51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Трудовое обучение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6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5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Социально-бытовая ориентировка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2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9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Основы безопасности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жизнедеятельности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20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Региональный </a:t>
                      </a:r>
                      <a:r>
                        <a:rPr lang="ru-RU" sz="9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компонент и компонент образовательного учреждения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68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Обязательная нагрузка: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29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Факультативы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-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</a:rPr>
                        <a:t>1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Максимально допустимое количество часов: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21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29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</a:rPr>
                        <a:t>30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(50%-15)</a:t>
                      </a:r>
                      <a:endParaRPr lang="ru-RU" sz="18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 gridSpan="1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</a:rPr>
                        <a:t>Коррекционно-развивающая область</a:t>
                      </a:r>
                      <a:endParaRPr lang="ru-RU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42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</a:rPr>
                        <a:t>ИТОГО: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</a:rPr>
                        <a:t>4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6859" marR="26859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26859" marR="26859" marT="0" marB="0"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18864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Учебный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(1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вариант специальной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(коррекционной) общеобразовательной школы VIII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вида</a:t>
            </a:r>
            <a:endParaRPr lang="ru-RU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8218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539750" y="188913"/>
            <a:ext cx="8229600" cy="1066800"/>
          </a:xfrm>
        </p:spPr>
        <p:txBody>
          <a:bodyPr/>
          <a:lstStyle/>
          <a:p>
            <a:pPr algn="ctr"/>
            <a:r>
              <a:rPr lang="ru-RU" altLang="ru-RU" sz="3200" b="1" dirty="0" smtClean="0">
                <a:latin typeface="+mn-lt"/>
              </a:rPr>
              <a:t>Примерные учебные планы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3209227"/>
              </p:ext>
            </p:extLst>
          </p:nvPr>
        </p:nvGraphicFramePr>
        <p:xfrm>
          <a:off x="0" y="1196975"/>
          <a:ext cx="9144000" cy="5716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32965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Программа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Примерные УП</a:t>
                      </a:r>
                      <a:endParaRPr lang="ru-RU" sz="1800" dirty="0"/>
                    </a:p>
                  </a:txBody>
                  <a:tcPr/>
                </a:tc>
              </a:tr>
              <a:tr h="329659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 Общеобразовательная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1. Учебные планы МБОУ</a:t>
                      </a:r>
                      <a:endParaRPr lang="ru-RU" sz="1800" dirty="0"/>
                    </a:p>
                  </a:txBody>
                  <a:tcPr/>
                </a:tc>
              </a:tr>
              <a:tr h="1071393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Адаптированные общеобразовательные программы для детей с ЗПР/УО/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др. нарушениями </a:t>
                      </a:r>
                      <a:endParaRPr lang="ru-RU" sz="1800" dirty="0" smtClean="0"/>
                    </a:p>
                    <a:p>
                      <a:r>
                        <a:rPr lang="ru-RU" sz="1800" dirty="0" smtClean="0"/>
                        <a:t>6 – 9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2. Учебный план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специальной (коррекционной) общеобразовательной школы VII/ VIII /др. вида </a:t>
                      </a:r>
                      <a:endParaRPr lang="ru-RU" sz="1800" i="1" dirty="0" smtClean="0"/>
                    </a:p>
                  </a:txBody>
                  <a:tcPr/>
                </a:tc>
              </a:tr>
              <a:tr h="2032899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3. Адаптированная  образовательная программа вариант …  ФГОС </a:t>
                      </a:r>
                      <a:r>
                        <a:rPr lang="ru-RU" sz="1800" smtClean="0"/>
                        <a:t>НОО ОВЗ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4. Проекты примерных адаптированных образовательных программ основного общего образования обучающихся с ОВЗ (5 класс)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600" dirty="0" smtClean="0"/>
                        <a:t>(</a:t>
                      </a:r>
                      <a:r>
                        <a:rPr lang="en-US" sz="1600" dirty="0" smtClean="0"/>
                        <a:t>https://ovz.edu.gov.ru/fgos/docs</a:t>
                      </a:r>
                      <a:r>
                        <a:rPr lang="ru-RU" sz="1600" dirty="0" smtClean="0"/>
                        <a:t>)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3. В Примерных АООП</a:t>
                      </a:r>
                      <a:r>
                        <a:rPr lang="ru-RU" sz="1800" baseline="0" dirty="0" smtClean="0"/>
                        <a:t> </a:t>
                      </a:r>
                      <a:r>
                        <a:rPr lang="ru-RU" sz="1800" dirty="0" smtClean="0"/>
                        <a:t>НОО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aseline="0" dirty="0" smtClean="0"/>
                        <a:t> 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4.</a:t>
                      </a:r>
                      <a:r>
                        <a:rPr lang="ru-RU" sz="1800" baseline="0" dirty="0" smtClean="0"/>
                        <a:t> В Примерных АООП ООО</a:t>
                      </a: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</a:txBody>
                  <a:tcPr/>
                </a:tc>
              </a:tr>
              <a:tr h="154024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5. Адаптированная  образовательная программа вариант </a:t>
                      </a:r>
                      <a:r>
                        <a:rPr lang="ru-RU" sz="1800" baseline="0" dirty="0" smtClean="0"/>
                        <a:t> 1 (или 2</a:t>
                      </a:r>
                      <a:r>
                        <a:rPr lang="ru-RU" sz="1800" dirty="0" smtClean="0"/>
                        <a:t>), СИПР </a:t>
                      </a:r>
                      <a:r>
                        <a:rPr lang="ru-RU" sz="1800" baseline="0" dirty="0" smtClean="0"/>
                        <a:t> (приказ № 1599</a:t>
                      </a:r>
                      <a:r>
                        <a:rPr lang="ru-RU" sz="1800" dirty="0" smtClean="0"/>
                        <a:t>) </a:t>
                      </a:r>
                      <a:endParaRPr lang="en-US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5. В Примерных </a:t>
                      </a:r>
                      <a:r>
                        <a:rPr lang="ru-RU" sz="1800" baseline="0" dirty="0" smtClean="0"/>
                        <a:t> АООП </a:t>
                      </a:r>
                      <a:r>
                        <a:rPr lang="ru-RU" sz="1800" dirty="0" smtClean="0"/>
                        <a:t>образования обучающихся с умственной отсталостью (интеллектуальными нарушениями) (</a:t>
                      </a:r>
                      <a:r>
                        <a:rPr lang="ru-RU" sz="1800" dirty="0" err="1" smtClean="0"/>
                        <a:t>fgosreestr.ru</a:t>
                      </a:r>
                      <a:r>
                        <a:rPr lang="ru-RU" sz="1800" dirty="0" smtClean="0"/>
                        <a:t>)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ru-RU" b="1" smtClean="0">
                <a:latin typeface="Monotype Corsiva" panose="03010101010201010101" pitchFamily="66" charset="0"/>
              </a:rPr>
              <a:t>Сайт МБОУ ДО «ЦДЮТ»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ru-RU" smtClean="0">
                <a:hlinkClick r:id="rId2"/>
              </a:rPr>
              <a:t>Нормативно-правовые документы (обучение детей с ОВЗ)</a:t>
            </a:r>
            <a:endParaRPr lang="ru-RU" altLang="ru-RU" smtClean="0"/>
          </a:p>
          <a:p>
            <a:r>
              <a:rPr lang="ru-RU" altLang="ru-RU" smtClean="0">
                <a:hlinkClick r:id="rId3"/>
              </a:rPr>
              <a:t>Обучение детей с ТМНР. СИПР</a:t>
            </a:r>
            <a:endParaRPr lang="ru-RU" altLang="ru-RU" smtClean="0"/>
          </a:p>
          <a:p>
            <a:r>
              <a:rPr lang="ru-RU" altLang="ru-RU" smtClean="0">
                <a:hlinkClick r:id="rId4"/>
              </a:rPr>
              <a:t>Учебные планы для специальных школ</a:t>
            </a:r>
            <a:endParaRPr lang="ru-RU" altLang="ru-RU" smtClean="0"/>
          </a:p>
          <a:p>
            <a:r>
              <a:rPr lang="ru-RU" altLang="ru-RU" smtClean="0">
                <a:hlinkClick r:id="rId5"/>
              </a:rPr>
              <a:t>Обучение и воспитание детей с РАС</a:t>
            </a:r>
            <a:endParaRPr lang="ru-RU" altLang="ru-RU" smtClean="0"/>
          </a:p>
          <a:p>
            <a:r>
              <a:rPr lang="ru-RU" altLang="ru-RU" smtClean="0">
                <a:hlinkClick r:id="rId6"/>
              </a:rPr>
              <a:t>Ресурсные центры</a:t>
            </a:r>
            <a:endParaRPr lang="ru-RU" altLang="ru-RU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857232"/>
            <a:ext cx="8686800" cy="1728787"/>
          </a:xfrm>
        </p:spPr>
        <p:txBody>
          <a:bodyPr/>
          <a:lstStyle/>
          <a:p>
            <a:pPr marL="109537" indent="0" algn="ctr">
              <a:buNone/>
            </a:pPr>
            <a: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  <a:t/>
            </a:r>
            <a:b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</a:br>
            <a: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  <a:t/>
            </a:r>
            <a:b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</a:br>
            <a: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  <a:t/>
            </a:r>
            <a:b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</a:br>
            <a:r>
              <a:rPr lang="ru-RU" sz="2800" b="1" dirty="0" smtClean="0">
                <a:latin typeface="+mn-lt"/>
              </a:rPr>
              <a:t>Приказ Министерства образования, </a:t>
            </a:r>
            <a:br>
              <a:rPr lang="ru-RU" sz="2800" b="1" dirty="0" smtClean="0">
                <a:latin typeface="+mn-lt"/>
              </a:rPr>
            </a:br>
            <a:r>
              <a:rPr lang="ru-RU" sz="2800" b="1" dirty="0" smtClean="0">
                <a:latin typeface="+mn-lt"/>
              </a:rPr>
              <a:t>науки и молодежи Республики Крым </a:t>
            </a:r>
            <a:br>
              <a:rPr lang="ru-RU" sz="2800" b="1" dirty="0" smtClean="0">
                <a:latin typeface="+mn-lt"/>
              </a:rPr>
            </a:br>
            <a:r>
              <a:rPr lang="ru-RU" sz="2800" b="1" dirty="0" smtClean="0">
                <a:latin typeface="+mn-lt"/>
              </a:rPr>
              <a:t>   от 03.08.2020 № 1116/1844 </a:t>
            </a:r>
            <a:r>
              <a:rPr lang="ru-RU" sz="3600" b="1" dirty="0" smtClean="0">
                <a:latin typeface="Monotype Corsiva" pitchFamily="66" charset="0"/>
              </a:rPr>
              <a:t/>
            </a:r>
            <a:br>
              <a:rPr lang="ru-RU" sz="3600" b="1" dirty="0" smtClean="0">
                <a:latin typeface="Monotype Corsiva" pitchFamily="66" charset="0"/>
              </a:rPr>
            </a:br>
            <a: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  <a:t/>
            </a:r>
            <a:br>
              <a:rPr lang="ru-RU" sz="3600" b="1" dirty="0" smtClean="0">
                <a:latin typeface="Monotype Corsiva" pitchFamily="66" charset="0"/>
                <a:ea typeface="+mn-ea"/>
                <a:cs typeface="+mn-cs"/>
              </a:rPr>
            </a:br>
            <a:r>
              <a:rPr lang="ru-RU" b="1" dirty="0" smtClean="0">
                <a:latin typeface="Monotype Corsiva" pitchFamily="66" charset="0"/>
                <a:ea typeface="+mn-ea"/>
                <a:cs typeface="+mn-cs"/>
              </a:rPr>
              <a:t/>
            </a:r>
            <a:br>
              <a:rPr lang="ru-RU" b="1" dirty="0" smtClean="0">
                <a:latin typeface="Monotype Corsiva" pitchFamily="66" charset="0"/>
                <a:ea typeface="+mn-ea"/>
                <a:cs typeface="+mn-cs"/>
              </a:rPr>
            </a:br>
            <a:r>
              <a:rPr lang="ru-RU" b="1" dirty="0" smtClean="0">
                <a:latin typeface="Monotype Corsiva" pitchFamily="66" charset="0"/>
                <a:ea typeface="+mn-ea"/>
                <a:cs typeface="+mn-cs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  <a:t/>
            </a:r>
            <a:br>
              <a:rPr lang="ru-RU" sz="2400" dirty="0" smtClean="0">
                <a:solidFill>
                  <a:prstClr val="black"/>
                </a:solidFill>
                <a:latin typeface="Georgia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31032" y="2214554"/>
            <a:ext cx="8427248" cy="4238782"/>
          </a:xfrm>
        </p:spPr>
        <p:txBody>
          <a:bodyPr/>
          <a:lstStyle/>
          <a:p>
            <a:pPr>
              <a:buFont typeface="Georgia" panose="02040502050405020303" pitchFamily="18" charset="0"/>
              <a:buNone/>
            </a:pPr>
            <a:endParaRPr lang="ru-RU" altLang="ru-RU" sz="2000" dirty="0" smtClean="0"/>
          </a:p>
          <a:p>
            <a:pPr marL="109537" indent="0" algn="ctr">
              <a:buNone/>
            </a:pPr>
            <a:r>
              <a:rPr lang="ru-RU" sz="2400" dirty="0" smtClean="0"/>
              <a:t>«</a:t>
            </a:r>
            <a:r>
              <a:rPr lang="ru-RU" sz="2400" dirty="0"/>
              <a:t>Об утверждении Положения о порядке оформления отношений государственной или муниципальной образовательной организации с обучающимися и (или) их родителями (законными представителями) в части организации обучения по образовательным программам начального общего, основного общего и среднего общего образования на дому или в медицинских организациях</a:t>
            </a:r>
            <a:r>
              <a:rPr lang="ru-RU" sz="2400" dirty="0" smtClean="0"/>
              <a:t>» </a:t>
            </a:r>
          </a:p>
          <a:p>
            <a:pPr marL="109537" indent="0">
              <a:buNone/>
            </a:pPr>
            <a:endParaRPr lang="ru-RU" sz="1800" dirty="0"/>
          </a:p>
          <a:p>
            <a:pPr>
              <a:buFont typeface="Georgia" panose="02040502050405020303" pitchFamily="18" charset="0"/>
              <a:buNone/>
            </a:pPr>
            <a:r>
              <a:rPr lang="ru-RU" altLang="ru-RU" sz="1400" i="1" dirty="0" smtClean="0"/>
              <a:t>   </a:t>
            </a:r>
          </a:p>
          <a:p>
            <a:pPr marL="109537" indent="0">
              <a:buNone/>
            </a:pPr>
            <a:endParaRPr lang="ru-RU" alt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066800"/>
          </a:xfrm>
        </p:spPr>
        <p:txBody>
          <a:bodyPr/>
          <a:lstStyle/>
          <a:p>
            <a:r>
              <a:rPr lang="ru-RU" sz="2800" b="1" dirty="0" smtClean="0">
                <a:latin typeface="+mn-lt"/>
              </a:rPr>
              <a:t>Муниципальный нормативный документ</a:t>
            </a:r>
            <a:endParaRPr lang="ru-RU" sz="28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022"/>
          </a:xfrm>
        </p:spPr>
        <p:txBody>
          <a:bodyPr/>
          <a:lstStyle/>
          <a:p>
            <a:pPr marL="109537" indent="0" algn="ctr">
              <a:buNone/>
            </a:pPr>
            <a:r>
              <a:rPr lang="ru-RU" sz="2400" b="1" dirty="0" smtClean="0"/>
              <a:t>Приказ Управления образования</a:t>
            </a:r>
          </a:p>
          <a:p>
            <a:pPr marL="109537" indent="0" algn="ctr">
              <a:buNone/>
            </a:pPr>
            <a:r>
              <a:rPr lang="ru-RU" sz="2400" b="1" dirty="0" smtClean="0"/>
              <a:t>от </a:t>
            </a:r>
            <a:r>
              <a:rPr lang="en-US" sz="2400" b="1" dirty="0" smtClean="0"/>
              <a:t>31</a:t>
            </a:r>
            <a:r>
              <a:rPr lang="ru-RU" sz="2400" b="1" dirty="0" smtClean="0"/>
              <a:t>.0</a:t>
            </a:r>
            <a:r>
              <a:rPr lang="en-US" sz="2400" b="1" dirty="0" smtClean="0"/>
              <a:t>8</a:t>
            </a:r>
            <a:r>
              <a:rPr lang="ru-RU" sz="2400" b="1" dirty="0" smtClean="0"/>
              <a:t>.2020 №  </a:t>
            </a:r>
            <a:r>
              <a:rPr lang="en-US" sz="2400" b="1" dirty="0" smtClean="0"/>
              <a:t>436</a:t>
            </a:r>
            <a:endParaRPr lang="ru-RU" sz="2400" b="1" dirty="0" smtClean="0"/>
          </a:p>
          <a:p>
            <a:pPr marL="109537" indent="0" algn="ctr">
              <a:buNone/>
            </a:pPr>
            <a:r>
              <a:rPr lang="ru-RU" sz="2400" dirty="0"/>
              <a:t>«Об утверждении </a:t>
            </a:r>
            <a:r>
              <a:rPr lang="ru-RU" sz="2400" dirty="0" smtClean="0"/>
              <a:t>Положения</a:t>
            </a:r>
            <a:endParaRPr lang="ru-RU" sz="2400" dirty="0"/>
          </a:p>
          <a:p>
            <a:pPr marL="109537" indent="0" algn="ctr">
              <a:buNone/>
            </a:pPr>
            <a:r>
              <a:rPr lang="ru-RU" sz="2400" dirty="0"/>
              <a:t>о порядке оформления отношений муниципального общеобразовательного учреждения Симферопольского района с обучающимися и (или) их родителями (законными представителями) в части организации обучения по образовательным программам начального общего, основного общего и среднего общего образования на дому» </a:t>
            </a:r>
            <a:endParaRPr lang="en-US" sz="2400" dirty="0" smtClean="0"/>
          </a:p>
          <a:p>
            <a:pPr marL="109537" indent="0" algn="ctr">
              <a:buNone/>
            </a:pPr>
            <a:r>
              <a:rPr lang="ru-RU" sz="2400" dirty="0" smtClean="0"/>
              <a:t>(далее – Положение)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400" b="1" dirty="0" smtClean="0">
                <a:latin typeface="+mn-lt"/>
              </a:rPr>
              <a:t>Пункт 1.7</a:t>
            </a:r>
            <a:r>
              <a:rPr lang="ru-RU" sz="2400" dirty="0" smtClean="0">
                <a:latin typeface="+mn-lt"/>
              </a:rPr>
              <a:t>.  </a:t>
            </a:r>
            <a:r>
              <a:rPr lang="ru-RU" sz="2400" dirty="0">
                <a:latin typeface="+mn-lt"/>
              </a:rPr>
              <a:t>П</a:t>
            </a:r>
            <a:r>
              <a:rPr lang="ru-RU" sz="2400" dirty="0" smtClean="0">
                <a:latin typeface="+mn-lt"/>
              </a:rPr>
              <a:t>оложения</a:t>
            </a:r>
            <a:endParaRPr lang="ru-RU" sz="24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В отдельных случаях, по заявлению родителей (законных представителей) обучающегося на дому, его обучение по программам начального общего, основного общего и среднего общего образования </a:t>
            </a:r>
            <a:r>
              <a:rPr lang="ru-RU" u="sng" dirty="0" smtClean="0"/>
              <a:t>может быть организовано в общеобразовательной организации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 выборе </a:t>
            </a:r>
            <a:r>
              <a:rPr lang="ru-RU" b="1" dirty="0" smtClean="0">
                <a:latin typeface="Monotype Corsiva" pitchFamily="66" charset="0"/>
              </a:rPr>
              <a:t> </a:t>
            </a:r>
            <a:endParaRPr lang="ru-RU" b="1" dirty="0">
              <a:latin typeface="Monotype Corsiva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32435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/>
              <a:t>любой формы организации обучения детей, нуждающихся в длительном лечении, требования к режиму образовательной деятельности определяются </a:t>
            </a:r>
            <a:r>
              <a:rPr lang="ru-RU" sz="3200" dirty="0" err="1" smtClean="0"/>
              <a:t>СанПиН</a:t>
            </a:r>
            <a:r>
              <a:rPr lang="ru-RU" sz="3200" dirty="0" smtClean="0"/>
              <a:t> 2.4.2.2821-10 и </a:t>
            </a:r>
            <a:r>
              <a:rPr lang="ru-RU" sz="3200" u="sng" dirty="0" err="1" smtClean="0"/>
              <a:t>СанПиН</a:t>
            </a:r>
            <a:r>
              <a:rPr lang="ru-RU" sz="3200" u="sng" dirty="0" smtClean="0"/>
              <a:t> 2.4.2.3286-15.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Зачисление детей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435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перевод обучающихся, которые нуждаются в обучении на дому или в медицинской организации, в МБОУ производится в течение всего учебного года на основании:</a:t>
            </a:r>
          </a:p>
          <a:p>
            <a:pPr algn="ctr"/>
            <a:r>
              <a:rPr lang="ru-RU" dirty="0" smtClean="0"/>
              <a:t> заявления родителей (законных представителей), </a:t>
            </a:r>
          </a:p>
          <a:p>
            <a:pPr algn="ctr"/>
            <a:r>
              <a:rPr lang="ru-RU" dirty="0" smtClean="0"/>
              <a:t>заключения медицинской организации </a:t>
            </a:r>
          </a:p>
          <a:p>
            <a:pPr algn="ctr"/>
            <a:r>
              <a:rPr lang="ru-RU" dirty="0" smtClean="0"/>
              <a:t>приказа руководителя МБОУ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Руководителем МБОУ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издается отдельный приказ об организации обучения на дому для каждого нуждающегося в нем учащегося </a:t>
            </a:r>
          </a:p>
          <a:p>
            <a:pPr algn="ctr">
              <a:buNone/>
            </a:pPr>
            <a:r>
              <a:rPr lang="ru-RU" dirty="0" smtClean="0"/>
              <a:t>(</a:t>
            </a:r>
            <a:r>
              <a:rPr lang="ru-RU" u="sng" dirty="0" smtClean="0"/>
              <a:t>в течение 3-х рабочих дней</a:t>
            </a:r>
            <a:r>
              <a:rPr lang="ru-RU" dirty="0" smtClean="0"/>
              <a:t>, после предоставления необходимого пакета документов).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066800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Учащимся 9 и 11 классов,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32435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осваивающим основные образовательные программы на дому (в медицинской организации), не имеющим академической задолженности и в полном объеме выполнившим учебный план или индивидуальный учебный план, </a:t>
            </a:r>
            <a:r>
              <a:rPr lang="ru-RU" u="sng" dirty="0" smtClean="0"/>
              <a:t>при их желании должны быть созданы условия для сдачи государственной итоговой аттестации на дому (в медицинской организации)</a:t>
            </a:r>
            <a:endParaRPr lang="ru-RU" u="sng" dirty="0"/>
          </a:p>
        </p:txBody>
      </p:sp>
    </p:spTree>
    <p:extLst>
      <p:ext uri="{BB962C8B-B14F-4D97-AF65-F5344CB8AC3E}">
        <p14:creationId xmlns:p14="http://schemas.microsoft.com/office/powerpoint/2010/main" val="2568828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2682</TotalTime>
  <Words>1593</Words>
  <Application>Microsoft Office PowerPoint</Application>
  <PresentationFormat>Экран (4:3)</PresentationFormat>
  <Paragraphs>354</Paragraphs>
  <Slides>29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8" baseType="lpstr">
      <vt:lpstr>Arial</vt:lpstr>
      <vt:lpstr>Bookman Old Style</vt:lpstr>
      <vt:lpstr>Calibri</vt:lpstr>
      <vt:lpstr>Georgia</vt:lpstr>
      <vt:lpstr>Monotype Corsiva</vt:lpstr>
      <vt:lpstr>Times New Roman</vt:lpstr>
      <vt:lpstr>Trebuchet MS</vt:lpstr>
      <vt:lpstr>Wingdings 2</vt:lpstr>
      <vt:lpstr>Городская</vt:lpstr>
      <vt:lpstr>    Организация обучения детей с ОВЗ по медицинским показаниям на дому в 2020/2021 учебном году </vt:lpstr>
      <vt:lpstr>Нормативная база  организации обучения детей с ОВЗ и  разработки ИУП </vt:lpstr>
      <vt:lpstr>   Приказ Министерства образования,  науки и молодежи Республики Крым     от 03.08.2020 № 1116/1844      </vt:lpstr>
      <vt:lpstr>Муниципальный нормативный документ</vt:lpstr>
      <vt:lpstr>Пункт 1.7.  Положения</vt:lpstr>
      <vt:lpstr>При выборе  </vt:lpstr>
      <vt:lpstr>Зачисление детей</vt:lpstr>
      <vt:lpstr>Руководителем МБОУ </vt:lpstr>
      <vt:lpstr>Учащимся 9 и 11 классов, </vt:lpstr>
      <vt:lpstr>Информация о заболевании </vt:lpstr>
      <vt:lpstr>Образование обучающихся, </vt:lpstr>
      <vt:lpstr>Индивидуальные учебные планы</vt:lpstr>
      <vt:lpstr>Индивидуальный учебный план обучающегося на дому </vt:lpstr>
      <vt:lpstr>При формировании учебных планов для обучающихся на дому с ОВЗ необходимо руководствоваться:  </vt:lpstr>
      <vt:lpstr>Индивидуальный учебный план </vt:lpstr>
      <vt:lpstr>Коррекционно-развивающие занятия</vt:lpstr>
      <vt:lpstr>Коррекционно-развивающие занятия </vt:lpstr>
      <vt:lpstr>Примерный индивидуальный учебный план для обучения на дому (7класс) Иванова Ивана по адаптированной   общеобразовательной программе ООО для обучающихся с задержкой психического развития на 2020/2021 учебный год </vt:lpstr>
      <vt:lpstr>СИПР</vt:lpstr>
      <vt:lpstr>Специальная индивидуальная программа развития (СИПР) </vt:lpstr>
      <vt:lpstr>Разработка ИУП   СИПР Письмо МинобрнаукиРоссии от 15.03.2018 № ТС-728/07 «Об организации работы по СИПР</vt:lpstr>
      <vt:lpstr>В индивидуальных учебных планах детей с наиболее тяжелыми нарушениями развития, как правило, преобладают занятия коррекционной направленности.   У детей с менее выраженными нарушениями развития больший объем учебной нагрузки распределится на предметные области </vt:lpstr>
      <vt:lpstr>Примерный индивидуальный учебный план</vt:lpstr>
      <vt:lpstr>Внеурочная деятельность</vt:lpstr>
      <vt:lpstr>Оформление ИУП</vt:lpstr>
      <vt:lpstr>Составление  ИУП</vt:lpstr>
      <vt:lpstr>Презентация PowerPoint</vt:lpstr>
      <vt:lpstr>Примерные учебные планы</vt:lpstr>
      <vt:lpstr>Сайт МБОУ ДО «ЦДЮТ»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Порядок разработки адаптированных образовательных программ</dc:title>
  <dc:creator>Admin</dc:creator>
  <cp:lastModifiedBy>remzieva@outlook.com</cp:lastModifiedBy>
  <cp:revision>346</cp:revision>
  <dcterms:created xsi:type="dcterms:W3CDTF">2014-01-26T09:39:59Z</dcterms:created>
  <dcterms:modified xsi:type="dcterms:W3CDTF">2020-09-28T14:02:07Z</dcterms:modified>
</cp:coreProperties>
</file>