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81" r:id="rId2"/>
    <p:sldId id="344" r:id="rId3"/>
    <p:sldId id="345" r:id="rId4"/>
    <p:sldId id="322" r:id="rId5"/>
    <p:sldId id="325" r:id="rId6"/>
    <p:sldId id="324" r:id="rId7"/>
    <p:sldId id="361" r:id="rId8"/>
    <p:sldId id="362" r:id="rId9"/>
    <p:sldId id="323" r:id="rId10"/>
    <p:sldId id="363" r:id="rId11"/>
    <p:sldId id="364" r:id="rId12"/>
    <p:sldId id="365" r:id="rId13"/>
    <p:sldId id="366" r:id="rId14"/>
    <p:sldId id="367" r:id="rId15"/>
    <p:sldId id="371" r:id="rId16"/>
    <p:sldId id="368" r:id="rId17"/>
    <p:sldId id="370" r:id="rId18"/>
    <p:sldId id="369" r:id="rId19"/>
    <p:sldId id="372" r:id="rId20"/>
    <p:sldId id="373" r:id="rId21"/>
    <p:sldId id="374" r:id="rId22"/>
    <p:sldId id="375" r:id="rId23"/>
    <p:sldId id="376" r:id="rId24"/>
    <p:sldId id="318"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0000CC"/>
    <a:srgbClr val="CC0066"/>
    <a:srgbClr val="0033CC"/>
    <a:srgbClr val="660033"/>
    <a:srgbClr val="003399"/>
    <a:srgbClr val="FDCFEA"/>
    <a:srgbClr val="F98BCC"/>
    <a:srgbClr val="CC33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510" y="-90"/>
      </p:cViewPr>
      <p:guideLst>
        <p:guide orient="horz" pos="2182"/>
        <p:guide pos="2894"/>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DF8B4D-77AD-4C03-927B-7DDCDDF9DC11}" type="datetimeFigureOut">
              <a:rPr lang="ru-RU" smtClean="0"/>
              <a:pPr/>
              <a:t>26.11.2020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B5EB6D-BCC9-4C3B-AEF1-6434DE8DE25F}"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830"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11" name="Номер слайда 1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830"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415" marR="18415"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26.11.2020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5B106E36-FD25-4E2D-B0AA-010F637433A0}" type="datetimeFigureOut">
              <a:rPr lang="ru-RU" smtClean="0"/>
              <a:pPr/>
              <a:t>26.11.2020</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p:titleStyle>
    <p:bodyStyle>
      <a:lvl1pPr marL="265430" indent="-265430"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295" algn="l" rtl="0" eaLnBrk="1" latinLnBrk="0" hangingPunct="1">
        <a:spcBef>
          <a:spcPts val="250"/>
        </a:spcBef>
        <a:buClr>
          <a:schemeClr val="accent1"/>
        </a:buClr>
        <a:buSzPct val="100000"/>
        <a:buFont typeface="Verdana" panose="020B0604030504040204"/>
        <a:buChar char="◦"/>
        <a:defRPr kumimoji="0" sz="2400" kern="1200">
          <a:solidFill>
            <a:schemeClr val="tx1"/>
          </a:solidFill>
          <a:latin typeface="+mn-lt"/>
          <a:ea typeface="+mn-ea"/>
          <a:cs typeface="+mn-cs"/>
        </a:defRPr>
      </a:lvl2pPr>
      <a:lvl3pPr marL="786130"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255" indent="-182880" algn="l" rtl="0" eaLnBrk="1" latinLnBrk="0" hangingPunct="1">
        <a:spcBef>
          <a:spcPts val="230"/>
        </a:spcBef>
        <a:buClr>
          <a:schemeClr val="accent2">
            <a:tint val="85000"/>
            <a:satMod val="285000"/>
          </a:schemeClr>
        </a:buClr>
        <a:buSzPct val="112000"/>
        <a:buFont typeface="Verdana" panose="020B0604030504040204"/>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345" indent="-182880" algn="l" rtl="0" eaLnBrk="1" latinLnBrk="0" hangingPunct="1">
        <a:spcBef>
          <a:spcPts val="250"/>
        </a:spcBef>
        <a:buClr>
          <a:schemeClr val="accent3">
            <a:tint val="85000"/>
            <a:satMod val="275000"/>
          </a:schemeClr>
        </a:buClr>
        <a:buSzPct val="100000"/>
        <a:buFont typeface="Verdana" panose="020B0604030504040204"/>
        <a:buChar char="◦"/>
        <a:defRPr kumimoji="0" sz="1700" kern="1200" baseline="0">
          <a:solidFill>
            <a:schemeClr val="tx1"/>
          </a:solidFill>
          <a:latin typeface="+mn-lt"/>
          <a:ea typeface="+mn-ea"/>
          <a:cs typeface="+mn-cs"/>
        </a:defRPr>
      </a:lvl6pPr>
      <a:lvl7pPr marL="170053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5"/>
        </a:spcBef>
        <a:buClr>
          <a:schemeClr val="accent3">
            <a:tint val="85000"/>
            <a:satMod val="275000"/>
          </a:schemeClr>
        </a:buClr>
        <a:buSzPct val="100000"/>
        <a:buFont typeface="Verdana" panose="020B0604030504040204"/>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DCFEA"/>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630" y="1034415"/>
            <a:ext cx="7772400" cy="1804670"/>
          </a:xfrm>
        </p:spPr>
        <p:txBody>
          <a:bodyPr>
            <a:normAutofit fontScale="90000"/>
          </a:bodyPr>
          <a:lstStyle/>
          <a:p>
            <a:r>
              <a:rPr lang="ru-RU" dirty="0" smtClean="0">
                <a:solidFill>
                  <a:srgbClr val="CC00CC"/>
                </a:solidFill>
              </a:rPr>
              <a:t>Человек и общество. Выбор позиций из списка (задание 6)</a:t>
            </a:r>
            <a:endParaRPr lang="ru-RU" dirty="0">
              <a:solidFill>
                <a:srgbClr val="CC00CC"/>
              </a:solidFill>
            </a:endParaRPr>
          </a:p>
        </p:txBody>
      </p:sp>
      <p:sp>
        <p:nvSpPr>
          <p:cNvPr id="3" name="Подзаголовок 2"/>
          <p:cNvSpPr>
            <a:spLocks noGrp="1"/>
          </p:cNvSpPr>
          <p:nvPr>
            <p:ph type="subTitle" idx="1"/>
          </p:nvPr>
        </p:nvSpPr>
        <p:spPr>
          <a:xfrm>
            <a:off x="722376" y="3685032"/>
            <a:ext cx="7921590" cy="914400"/>
          </a:xfrm>
        </p:spPr>
        <p:txBody>
          <a:bodyPr>
            <a:noAutofit/>
          </a:bodyPr>
          <a:lstStyle/>
          <a:p>
            <a:r>
              <a:rPr lang="uk-UA" sz="2800" dirty="0" err="1" smtClean="0">
                <a:solidFill>
                  <a:schemeClr val="tx1"/>
                </a:solidFill>
              </a:rPr>
              <a:t>Муслядинова</a:t>
            </a:r>
            <a:r>
              <a:rPr lang="uk-UA" sz="2800" dirty="0" smtClean="0">
                <a:solidFill>
                  <a:schemeClr val="tx1"/>
                </a:solidFill>
              </a:rPr>
              <a:t>  </a:t>
            </a:r>
            <a:r>
              <a:rPr lang="uk-UA" sz="2800" dirty="0" err="1" smtClean="0">
                <a:solidFill>
                  <a:schemeClr val="tx1"/>
                </a:solidFill>
              </a:rPr>
              <a:t>Татьяна</a:t>
            </a:r>
            <a:r>
              <a:rPr lang="uk-UA" sz="2800" dirty="0" smtClean="0">
                <a:solidFill>
                  <a:schemeClr val="tx1"/>
                </a:solidFill>
              </a:rPr>
              <a:t> </a:t>
            </a:r>
            <a:r>
              <a:rPr lang="uk-UA" sz="2800" dirty="0" err="1" smtClean="0">
                <a:solidFill>
                  <a:schemeClr val="tx1"/>
                </a:solidFill>
              </a:rPr>
              <a:t>Викторовна</a:t>
            </a:r>
            <a:endParaRPr lang="uk-UA" sz="2800" dirty="0" smtClean="0">
              <a:solidFill>
                <a:schemeClr val="tx1"/>
              </a:solidFill>
            </a:endParaRPr>
          </a:p>
          <a:p>
            <a:r>
              <a:rPr lang="uk-UA" sz="2800" dirty="0" smtClean="0">
                <a:solidFill>
                  <a:schemeClr val="tx1"/>
                </a:solidFill>
              </a:rPr>
              <a:t>Учитель </a:t>
            </a:r>
            <a:r>
              <a:rPr lang="uk-UA" sz="2800" dirty="0" err="1" smtClean="0">
                <a:solidFill>
                  <a:schemeClr val="tx1"/>
                </a:solidFill>
              </a:rPr>
              <a:t>истории</a:t>
            </a:r>
            <a:r>
              <a:rPr lang="uk-UA" sz="2800" dirty="0" smtClean="0">
                <a:solidFill>
                  <a:schemeClr val="tx1"/>
                </a:solidFill>
              </a:rPr>
              <a:t> и </a:t>
            </a:r>
            <a:r>
              <a:rPr lang="uk-UA" sz="2800" dirty="0" err="1" smtClean="0">
                <a:solidFill>
                  <a:schemeClr val="tx1"/>
                </a:solidFill>
              </a:rPr>
              <a:t>обществознания</a:t>
            </a:r>
            <a:endParaRPr lang="uk-UA" sz="2800" dirty="0" smtClean="0">
              <a:solidFill>
                <a:schemeClr val="tx1"/>
              </a:solidFill>
            </a:endParaRPr>
          </a:p>
          <a:p>
            <a:r>
              <a:rPr lang="uk-UA" sz="2800" dirty="0" smtClean="0">
                <a:solidFill>
                  <a:schemeClr val="tx1"/>
                </a:solidFill>
              </a:rPr>
              <a:t>МБОУ “ </a:t>
            </a:r>
            <a:r>
              <a:rPr lang="uk-UA" sz="2800" dirty="0" err="1" smtClean="0">
                <a:solidFill>
                  <a:schemeClr val="tx1"/>
                </a:solidFill>
              </a:rPr>
              <a:t>Пожарская</a:t>
            </a:r>
            <a:r>
              <a:rPr lang="uk-UA" sz="2800" dirty="0" smtClean="0">
                <a:solidFill>
                  <a:schemeClr val="tx1"/>
                </a:solidFill>
              </a:rPr>
              <a:t> </a:t>
            </a:r>
            <a:r>
              <a:rPr lang="uk-UA" sz="2800" dirty="0" err="1" smtClean="0">
                <a:solidFill>
                  <a:schemeClr val="tx1"/>
                </a:solidFill>
              </a:rPr>
              <a:t>школа”</a:t>
            </a:r>
            <a:r>
              <a:rPr lang="uk-UA" sz="2800" dirty="0" smtClean="0">
                <a:solidFill>
                  <a:schemeClr val="tx1"/>
                </a:solidFill>
              </a:rPr>
              <a:t>.</a:t>
            </a:r>
            <a:r>
              <a:rPr lang="ru-RU" sz="28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-2020</a:t>
            </a:r>
            <a:endParaRPr lang="ru-RU" sz="28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92500" lnSpcReduction="20000"/>
          </a:bodyPr>
          <a:lstStyle/>
          <a:p>
            <a:r>
              <a:rPr lang="ru-RU" b="1" dirty="0" smtClean="0">
                <a:solidFill>
                  <a:srgbClr val="0033CC"/>
                </a:solidFill>
              </a:rPr>
              <a:t>Члены «Клуба любителей древностей», посетив раскопки ряда древних городищ, выдвинули собственную версию их возникновения. Однако профессиональное сообщество археологов и историков признало данную версию ненаучной.</a:t>
            </a:r>
          </a:p>
          <a:p>
            <a:r>
              <a:rPr lang="ru-RU" b="1" dirty="0" smtClean="0">
                <a:solidFill>
                  <a:srgbClr val="0033CC"/>
                </a:solidFill>
              </a:rPr>
              <a:t> </a:t>
            </a:r>
          </a:p>
          <a:p>
            <a:r>
              <a:rPr lang="ru-RU" b="1" dirty="0" smtClean="0">
                <a:solidFill>
                  <a:srgbClr val="0033CC"/>
                </a:solidFill>
              </a:rPr>
              <a:t>Какие из приведённых ниже оснований могли стать основой такой оценки ученых?</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r>
              <a:rPr lang="ru-RU" dirty="0" smtClean="0"/>
              <a:t>1) версия опровергала положения, принятые в науке</a:t>
            </a:r>
          </a:p>
          <a:p>
            <a:r>
              <a:rPr lang="ru-RU" dirty="0" smtClean="0"/>
              <a:t>2) выводы членов клуба не имели логических обоснований</a:t>
            </a:r>
          </a:p>
          <a:p>
            <a:r>
              <a:rPr lang="ru-RU" dirty="0" smtClean="0"/>
              <a:t>3) предположения любителей древностей не получили практического подтверждения, но они были обоснованы теоретически</a:t>
            </a:r>
          </a:p>
          <a:p>
            <a:r>
              <a:rPr lang="ru-RU" dirty="0" smtClean="0"/>
              <a:t>4) версия содержала положения, опирающиеся на веру и не имеющие доказательств</a:t>
            </a:r>
          </a:p>
          <a:p>
            <a:r>
              <a:rPr lang="ru-RU" dirty="0" smtClean="0"/>
              <a:t>5) участники раскопок, археологи и историки, не являются членами клуба</a:t>
            </a:r>
          </a:p>
          <a:p>
            <a:r>
              <a:rPr lang="ru-RU" dirty="0" smtClean="0"/>
              <a:t>6) разработчики версии признают вмешательство неземного разума</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0" dirty="0" smtClean="0"/>
              <a:t> </a:t>
            </a:r>
            <a:br>
              <a:rPr lang="ru-RU" b="0" dirty="0" smtClean="0"/>
            </a:br>
            <a:r>
              <a:rPr lang="ru-RU" b="0" dirty="0" smtClean="0"/>
              <a:t>Ответ: 246.</a:t>
            </a:r>
            <a:br>
              <a:rPr lang="ru-RU" b="0" dirty="0" smtClean="0"/>
            </a:b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solidFill>
                  <a:srgbClr val="CC00CC"/>
                </a:solidFill>
              </a:rPr>
              <a:t>                     </a:t>
            </a:r>
            <a:r>
              <a:rPr lang="ru-RU" sz="3800" b="1" dirty="0" smtClean="0">
                <a:solidFill>
                  <a:srgbClr val="CC00CC"/>
                </a:solidFill>
              </a:rPr>
              <a:t>Пояснение.</a:t>
            </a:r>
          </a:p>
          <a:p>
            <a:r>
              <a:rPr lang="ru-RU" dirty="0" smtClean="0"/>
              <a:t>В данном случае необходимо исключить то, что не может относится к признакам научного познания.</a:t>
            </a:r>
          </a:p>
          <a:p>
            <a:r>
              <a:rPr lang="ru-RU" dirty="0" smtClean="0"/>
              <a:t>1) версия опровергала положения, принятые в науке — нет, неверно.</a:t>
            </a:r>
          </a:p>
          <a:p>
            <a:r>
              <a:rPr lang="ru-RU" dirty="0" smtClean="0"/>
              <a:t>2) выводы членов клуба не имели логических обоснований — да, верно.</a:t>
            </a:r>
          </a:p>
          <a:p>
            <a:r>
              <a:rPr lang="ru-RU" dirty="0" smtClean="0"/>
              <a:t>3) предположения любителей древностей не получили практического подтверждения, но они были обоснованы теоретически — нет, неверно.</a:t>
            </a:r>
          </a:p>
          <a:p>
            <a:r>
              <a:rPr lang="ru-RU" dirty="0" smtClean="0"/>
              <a:t>4) версия содержала положения, опирающиеся на веру и не имеющие доказательств — да, верно.</a:t>
            </a:r>
          </a:p>
          <a:p>
            <a:r>
              <a:rPr lang="ru-RU" dirty="0" smtClean="0"/>
              <a:t>5) участники раскопок, археологи и историки, не являются членами клуба — нет, неверно.</a:t>
            </a:r>
          </a:p>
          <a:p>
            <a:r>
              <a:rPr lang="ru-RU" dirty="0" smtClean="0"/>
              <a:t>6) разработчики версии признают вмешательство неземного разума — да, верно.</a:t>
            </a:r>
          </a:p>
          <a:p>
            <a:endParaRPr lang="ru-RU"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5562944"/>
          </a:xfrm>
        </p:spPr>
        <p:txBody>
          <a:bodyPr>
            <a:normAutofit fontScale="25000" lnSpcReduction="20000"/>
          </a:bodyPr>
          <a:lstStyle/>
          <a:p>
            <a:r>
              <a:rPr lang="ru-RU" sz="8600" b="1" dirty="0" smtClean="0">
                <a:solidFill>
                  <a:srgbClr val="0000CC"/>
                </a:solidFill>
              </a:rPr>
              <a:t>               Примечание</a:t>
            </a:r>
            <a:r>
              <a:rPr lang="ru-RU" sz="8600" b="1" dirty="0" smtClean="0">
                <a:solidFill>
                  <a:srgbClr val="0000CC"/>
                </a:solidFill>
              </a:rPr>
              <a:t>.</a:t>
            </a:r>
            <a:endParaRPr lang="ru-RU" sz="8600" dirty="0" smtClean="0">
              <a:solidFill>
                <a:srgbClr val="0000CC"/>
              </a:solidFill>
            </a:endParaRPr>
          </a:p>
          <a:p>
            <a:r>
              <a:rPr lang="ru-RU" sz="9600" dirty="0" smtClean="0">
                <a:latin typeface="Times New Roman" pitchFamily="18" charset="0"/>
                <a:cs typeface="Times New Roman" pitchFamily="18" charset="0"/>
              </a:rPr>
              <a:t>В связи с поступающими вопросами о вариантах 1 и 6 поясним подробнее.</a:t>
            </a:r>
          </a:p>
          <a:p>
            <a:r>
              <a:rPr lang="ru-RU" sz="9600" dirty="0" smtClean="0">
                <a:latin typeface="Times New Roman" pitchFamily="18" charset="0"/>
                <a:cs typeface="Times New Roman" pitchFamily="18" charset="0"/>
              </a:rPr>
              <a:t>Существуют несколько теорий развития науки: теория линейного развития (уточнение знаний, открытие новых областей), математизации (введение в исследование формул и расчетов), теория научных революций Томаса Куна. Согласно последней при накоплении определенного количества фактов, противоречащих основам предыдущих объяснений, может появиться новая версия (парадигма), дающая фактам принципиально новое объяснение, где предыдущая версия является частным случаем нового объяснения или отметается. Например, флогистон — химические элементы; классическая механика — теория относительности и др. </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Autofit/>
          </a:bodyPr>
          <a:lstStyle/>
          <a:p>
            <a:r>
              <a:rPr lang="ru-RU" sz="2400" dirty="0" smtClean="0">
                <a:latin typeface="Times New Roman" pitchFamily="18" charset="0"/>
                <a:cs typeface="Times New Roman" pitchFamily="18" charset="0"/>
              </a:rPr>
              <a:t>Поэтому, осмотрев несколько городищ, можно выдвинуть новую парадигму объяснений их происхождения при условии достаточности доказательств. Отсюда следует, что теория, опровергающая принятые в науке положения, не должна признаваться ненаучной только по этому признаку. </a:t>
            </a: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Ссылка </a:t>
            </a:r>
            <a:r>
              <a:rPr lang="ru-RU" sz="2400" dirty="0" smtClean="0">
                <a:latin typeface="Times New Roman" pitchFamily="18" charset="0"/>
                <a:cs typeface="Times New Roman" pitchFamily="18" charset="0"/>
              </a:rPr>
              <a:t>на вмешательство внеземного разума, божественного провидения, пришельцев, волшебства является основанием для признания теории ненаучной. В науке принят принцип доказывания, основанный на минимальном количестве оснований. Большинство ученых считают, что происходящее можно объяснить и доказать без них.</a:t>
            </a:r>
            <a:endParaRPr lang="ru-RU"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5274912"/>
          </a:xfrm>
        </p:spPr>
        <p:txBody>
          <a:bodyPr>
            <a:normAutofit fontScale="47500" lnSpcReduction="20000"/>
          </a:bodyPr>
          <a:lstStyle/>
          <a:p>
            <a:r>
              <a:rPr lang="ru-RU" sz="6700" b="1" dirty="0" smtClean="0">
                <a:solidFill>
                  <a:srgbClr val="0033CC"/>
                </a:solidFill>
                <a:latin typeface="Times New Roman" pitchFamily="18" charset="0"/>
                <a:cs typeface="Times New Roman" pitchFamily="18" charset="0"/>
              </a:rPr>
              <a:t>Выберите среди предложенного социальные факты, содержащие проявление социальных потребностей личности.</a:t>
            </a:r>
          </a:p>
          <a:p>
            <a:r>
              <a:rPr lang="ru-RU" dirty="0" smtClean="0"/>
              <a:t> </a:t>
            </a:r>
          </a:p>
          <a:p>
            <a:r>
              <a:rPr lang="ru-RU" sz="3400" dirty="0" smtClean="0"/>
              <a:t>1) В трудовом коллективе, куда пришла выпускница экономического вуза, сначала ей было непросто, многие вопросы существенно различались с вузовскими знаниями, но более опытные старшие коллеги своими советами помогли ей войти в курс дела.</a:t>
            </a:r>
          </a:p>
          <a:p>
            <a:r>
              <a:rPr lang="ru-RU" sz="3400" dirty="0" smtClean="0"/>
              <a:t>2) Для юноши чрезвычайно важен его круг общения, друзья и подруги, с ними можно обсудить порой то, что не обсудишь ни с родителями, ни с учителями.</a:t>
            </a:r>
          </a:p>
          <a:p>
            <a:r>
              <a:rPr lang="ru-RU" sz="3400" dirty="0" smtClean="0"/>
              <a:t>3) Молодой человек преуспел в туристическом бизнесе, создав крупную компанию, специализирующуюся в области экстремального туризма, но теперь его больше волнует слава мецената, покровителя молодых дарований; недавно им была учреждена стипендия для молодых учёных.</a:t>
            </a:r>
          </a:p>
          <a:p>
            <a:r>
              <a:rPr lang="ru-RU" sz="3400" dirty="0" smtClean="0"/>
              <a:t>4) Каждую последнюю субботу месяца профессор посвящает походу в консерваторию на концерты камерной музыки.</a:t>
            </a:r>
          </a:p>
          <a:p>
            <a:r>
              <a:rPr lang="ru-RU" sz="3400" dirty="0" smtClean="0"/>
              <a:t>5) Каждый человек нуждается в поддержании теплового баланса тела, поэтому зимой мы надеваем варежки, тёплые сапоги и куртки.</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b="1" dirty="0" smtClean="0">
                <a:solidFill>
                  <a:srgbClr val="CC00CC"/>
                </a:solidFill>
              </a:rPr>
              <a:t>        Пояснение.</a:t>
            </a:r>
          </a:p>
          <a:p>
            <a:r>
              <a:rPr lang="ru-RU" i="1" dirty="0" smtClean="0"/>
              <a:t>Потребности</a:t>
            </a:r>
            <a:r>
              <a:rPr lang="ru-RU" i="1" dirty="0" smtClean="0"/>
              <a:t>: биологические (в воспроизводстве рода, пище, одежде, жилище, отдыхе), социальные потребности (проявляются в желании человека общаться, привязанности, заботе о другом человеке, внимании к себе), духовные (в </a:t>
            </a:r>
            <a:r>
              <a:rPr lang="ru-RU" i="1" dirty="0" err="1" smtClean="0"/>
              <a:t>самоактуализации</a:t>
            </a:r>
            <a:r>
              <a:rPr lang="ru-RU" i="1" dirty="0" smtClean="0"/>
              <a:t>, самовыражении, творчестве).</a:t>
            </a:r>
            <a:endParaRPr lang="ru-RU" dirty="0" smtClean="0"/>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0" dirty="0" smtClean="0"/>
              <a:t>Ответ: 123.</a:t>
            </a:r>
            <a:endParaRPr lang="ru-RU" dirty="0"/>
          </a:p>
        </p:txBody>
      </p:sp>
      <p:sp>
        <p:nvSpPr>
          <p:cNvPr id="3" name="Содержимое 2"/>
          <p:cNvSpPr>
            <a:spLocks noGrp="1"/>
          </p:cNvSpPr>
          <p:nvPr>
            <p:ph idx="1"/>
          </p:nvPr>
        </p:nvSpPr>
        <p:spPr>
          <a:xfrm>
            <a:off x="502920" y="530352"/>
            <a:ext cx="8183880" cy="5058888"/>
          </a:xfrm>
        </p:spPr>
        <p:txBody>
          <a:bodyPr>
            <a:normAutofit fontScale="55000" lnSpcReduction="20000"/>
          </a:bodyPr>
          <a:lstStyle/>
          <a:p>
            <a:r>
              <a:rPr lang="ru-RU" sz="3300" dirty="0" smtClean="0"/>
              <a:t>1) В трудовом коллективе, куда пришла выпускница экономического вуза, сначала ей было непросто, многие вопросы существенно различались с вузовскими знаниями, но более опытные старшие коллеги своими советами помогли ей войти в курс дела —</a:t>
            </a:r>
            <a:r>
              <a:rPr lang="ru-RU" sz="3300" i="1" dirty="0" smtClean="0"/>
              <a:t> </a:t>
            </a:r>
            <a:r>
              <a:rPr lang="ru-RU" sz="3300" b="1" i="1" dirty="0" smtClean="0"/>
              <a:t>да, верно.</a:t>
            </a:r>
            <a:endParaRPr lang="ru-RU" sz="3300" b="1" dirty="0" smtClean="0"/>
          </a:p>
          <a:p>
            <a:r>
              <a:rPr lang="ru-RU" sz="3300" dirty="0" smtClean="0"/>
              <a:t>2) Для юноши чрезвычайно важен его круг общения, друзья и подруги, с ними можно обсудить порой то, что не обсудишь ни с родителями, ни с учителями —</a:t>
            </a:r>
            <a:r>
              <a:rPr lang="ru-RU" sz="3300" b="1" dirty="0" smtClean="0"/>
              <a:t> </a:t>
            </a:r>
            <a:r>
              <a:rPr lang="ru-RU" sz="3300" b="1" i="1" dirty="0" smtClean="0"/>
              <a:t>да, верно.</a:t>
            </a:r>
            <a:endParaRPr lang="ru-RU" sz="3300" b="1" dirty="0" smtClean="0"/>
          </a:p>
          <a:p>
            <a:r>
              <a:rPr lang="ru-RU" sz="3300" dirty="0" smtClean="0"/>
              <a:t>3) Молодой человек преуспел в туристическом бизнесе, создав крупную компанию, специализирующуюся в области экстремального туризма, но теперь его больше волнует слава мецената, покровителя молодых дарований; недавно им была учреждена стипендия для молодых учёных — </a:t>
            </a:r>
            <a:r>
              <a:rPr lang="ru-RU" sz="3300" b="1" i="1" dirty="0" smtClean="0"/>
              <a:t>да, верно.</a:t>
            </a:r>
            <a:endParaRPr lang="ru-RU" sz="3300" b="1" dirty="0" smtClean="0"/>
          </a:p>
          <a:p>
            <a:r>
              <a:rPr lang="ru-RU" sz="3300" dirty="0" smtClean="0"/>
              <a:t>4) Каждую последнюю субботу месяца профессор посвящает походу в консерваторию на концерты камерной музыки — </a:t>
            </a:r>
            <a:r>
              <a:rPr lang="ru-RU" sz="3300" b="1" i="1" dirty="0" smtClean="0"/>
              <a:t>нет, неверно, это пример удовлетворения духовных потребностей</a:t>
            </a:r>
            <a:r>
              <a:rPr lang="ru-RU" sz="3300" i="1" dirty="0" smtClean="0"/>
              <a:t>.</a:t>
            </a:r>
            <a:endParaRPr lang="ru-RU" sz="3300" dirty="0" smtClean="0"/>
          </a:p>
          <a:p>
            <a:r>
              <a:rPr lang="ru-RU" sz="3300" dirty="0" smtClean="0"/>
              <a:t>5) Каждый человек нуждается в поддержании теплового баланса тела, поэтому зимой мы надеваем варежки, тёплые сапоги и куртки — </a:t>
            </a:r>
            <a:r>
              <a:rPr lang="ru-RU" sz="3300" b="1" i="1" dirty="0" smtClean="0"/>
              <a:t>нет, неверно, это пример удовлетворения биологических потребностей</a:t>
            </a:r>
            <a:r>
              <a:rPr lang="ru-RU" sz="3300" b="1" i="1" dirty="0" smtClean="0"/>
              <a:t>.</a:t>
            </a:r>
            <a:endParaRPr lang="ru-RU" sz="3300" b="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5202904"/>
          </a:xfrm>
        </p:spPr>
        <p:txBody>
          <a:bodyPr>
            <a:normAutofit fontScale="77500" lnSpcReduction="20000"/>
          </a:bodyPr>
          <a:lstStyle/>
          <a:p>
            <a:r>
              <a:rPr lang="ru-RU" b="1" dirty="0" smtClean="0">
                <a:solidFill>
                  <a:srgbClr val="0033CC"/>
                </a:solidFill>
              </a:rPr>
              <a:t>Иван выполнял задание по теме: «Человек как результат биологической и </a:t>
            </a:r>
            <a:r>
              <a:rPr lang="ru-RU" b="1" dirty="0" err="1" smtClean="0">
                <a:solidFill>
                  <a:srgbClr val="0033CC"/>
                </a:solidFill>
              </a:rPr>
              <a:t>социокультурной</a:t>
            </a:r>
            <a:r>
              <a:rPr lang="ru-RU" b="1" dirty="0" smtClean="0">
                <a:solidFill>
                  <a:srgbClr val="0033CC"/>
                </a:solidFill>
              </a:rPr>
              <a:t> эволюции». Он выписывал из учебника черты, свойственные человеку. Какие из них отражают специфику социальной природы человека, в отличие от животного? Запишите цифры, под которыми они указаны.</a:t>
            </a:r>
          </a:p>
          <a:p>
            <a:r>
              <a:rPr lang="ru-RU" dirty="0" smtClean="0"/>
              <a:t> </a:t>
            </a:r>
          </a:p>
          <a:p>
            <a:r>
              <a:rPr lang="ru-RU" dirty="0" smtClean="0"/>
              <a:t>1) использование предметов, данных природой</a:t>
            </a:r>
          </a:p>
          <a:p>
            <a:r>
              <a:rPr lang="ru-RU" dirty="0" smtClean="0"/>
              <a:t>2) способность к </a:t>
            </a:r>
            <a:r>
              <a:rPr lang="ru-RU" dirty="0" err="1" smtClean="0"/>
              <a:t>целеполаганию</a:t>
            </a:r>
            <a:endParaRPr lang="ru-RU" dirty="0" smtClean="0"/>
          </a:p>
          <a:p>
            <a:r>
              <a:rPr lang="ru-RU" dirty="0" smtClean="0"/>
              <a:t>3) забота о потомстве</a:t>
            </a:r>
          </a:p>
          <a:p>
            <a:r>
              <a:rPr lang="ru-RU" dirty="0" smtClean="0"/>
              <a:t>4) приспособление к условиям окружающей среды</a:t>
            </a:r>
          </a:p>
          <a:p>
            <a:r>
              <a:rPr lang="ru-RU" dirty="0" smtClean="0"/>
              <a:t>5) стремление понять окружающий мир</a:t>
            </a:r>
          </a:p>
          <a:p>
            <a:r>
              <a:rPr lang="ru-RU" dirty="0" smtClean="0"/>
              <a:t>6) общение с помощью членораздельной речи</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5058888"/>
          </a:xfrm>
        </p:spPr>
        <p:txBody>
          <a:bodyPr>
            <a:normAutofit fontScale="85000" lnSpcReduction="20000"/>
          </a:bodyPr>
          <a:lstStyle/>
          <a:p>
            <a:r>
              <a:rPr lang="ru-RU" sz="4600" b="1" dirty="0" smtClean="0">
                <a:solidFill>
                  <a:srgbClr val="CC0066"/>
                </a:solidFill>
              </a:rPr>
              <a:t>        Пояснение.</a:t>
            </a:r>
          </a:p>
          <a:p>
            <a:r>
              <a:rPr lang="ru-RU" dirty="0" smtClean="0"/>
              <a:t>Человек </a:t>
            </a:r>
            <a:r>
              <a:rPr lang="ru-RU" dirty="0" smtClean="0"/>
              <a:t>как социальное существо неразрывно связан с обществом. Человек становится человеком, лишь вступая в общественные отношения, в общение с другими людьми. Индивид, в силу каких-либо причин оторванный с рождения от общества, остается животным. Человек не только продукт общественно-исторического развития, но и его субъект, своей деятельностью изменяющий окружающую среду. Социальная сущность человека проявляется через такие свойства как способность и готовность к общественно полезному труду, сознание и разум, свобода и ответственность и др.</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5634952"/>
          </a:xfrm>
        </p:spPr>
        <p:txBody>
          <a:bodyPr>
            <a:normAutofit fontScale="92500" lnSpcReduction="10000"/>
          </a:bodyPr>
          <a:lstStyle/>
          <a:p>
            <a:pPr fontAlgn="base"/>
            <a:r>
              <a:rPr lang="ru-RU" b="1" dirty="0" smtClean="0"/>
              <a:t>Шестое задание ЕГЭ </a:t>
            </a:r>
            <a:r>
              <a:rPr lang="ru-RU" dirty="0" smtClean="0"/>
              <a:t>по обществознанию относится к повышенному уровню сложности; в нем приводится краткое описание какой-либо ситуации и перечень фактов или признаков – необходимо определить, какие из них соответствуют указанной ситуации.</a:t>
            </a:r>
          </a:p>
          <a:p>
            <a:pPr fontAlgn="base"/>
            <a:r>
              <a:rPr lang="ru-RU" dirty="0" smtClean="0"/>
              <a:t>Основная сложность заключается в том, что фактов приводится 5-6, а выбрать нужно лишь несколько, </a:t>
            </a:r>
            <a:r>
              <a:rPr lang="ru-RU" b="1" dirty="0" smtClean="0"/>
              <a:t>но точное количество верных вариантов не указано </a:t>
            </a:r>
            <a:r>
              <a:rPr lang="ru-RU" dirty="0" smtClean="0"/>
              <a:t>(как правило, их бывает 2 или 3). Тем не менее, если внимательно прочитать задание и </a:t>
            </a:r>
            <a:r>
              <a:rPr lang="ru-RU" dirty="0" err="1" smtClean="0"/>
              <a:t>порассуждать</a:t>
            </a:r>
            <a:r>
              <a:rPr lang="ru-RU" dirty="0" smtClean="0"/>
              <a:t>, выполнить его совсем не так сложно.</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0" dirty="0" smtClean="0"/>
              <a:t>Ответ: 256.</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1) использование предметов, </a:t>
            </a:r>
            <a:r>
              <a:rPr lang="ru-RU" smtClean="0"/>
              <a:t>данных </a:t>
            </a:r>
            <a:r>
              <a:rPr lang="ru-RU" smtClean="0"/>
              <a:t>природой</a:t>
            </a:r>
            <a:r>
              <a:rPr lang="ru-RU" smtClean="0"/>
              <a:t> — нет, неверно.</a:t>
            </a:r>
            <a:endParaRPr lang="ru-RU" dirty="0" smtClean="0"/>
          </a:p>
          <a:p>
            <a:r>
              <a:rPr lang="ru-RU" dirty="0" smtClean="0"/>
              <a:t>2) способность к </a:t>
            </a:r>
            <a:r>
              <a:rPr lang="ru-RU" dirty="0" err="1" smtClean="0"/>
              <a:t>целеполаганию</a:t>
            </a:r>
            <a:r>
              <a:rPr lang="ru-RU" dirty="0" smtClean="0"/>
              <a:t> — да, верно.</a:t>
            </a:r>
          </a:p>
          <a:p>
            <a:r>
              <a:rPr lang="ru-RU" dirty="0" smtClean="0"/>
              <a:t>3) забота о потомстве — нет, неверно.</a:t>
            </a:r>
          </a:p>
          <a:p>
            <a:r>
              <a:rPr lang="ru-RU" dirty="0" smtClean="0"/>
              <a:t>4) приспособление к условиям окружающей среды — нет, неверно.</a:t>
            </a:r>
          </a:p>
          <a:p>
            <a:r>
              <a:rPr lang="ru-RU" dirty="0" smtClean="0"/>
              <a:t>5) стремление понять окружающий мир — да, верно.</a:t>
            </a:r>
          </a:p>
          <a:p>
            <a:r>
              <a:rPr lang="ru-RU" dirty="0" smtClean="0"/>
              <a:t>6) общение с помощью членораздельной речи — да, верно.</a:t>
            </a:r>
          </a:p>
          <a:p>
            <a:r>
              <a:rPr lang="ru-RU" dirty="0" smtClean="0"/>
              <a:t> </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r>
              <a:rPr lang="ru-RU" b="1" dirty="0" smtClean="0">
                <a:solidFill>
                  <a:srgbClr val="0000CC"/>
                </a:solidFill>
              </a:rPr>
              <a:t>Василий учится в школе и помимо учебы увлекается рисованием, шахматами, спортивными играми. Иными словами, поле его деятельности широко. Какие компоненты входят в структуру деятельности? Выберите из приведенного списка нужные позиции и запишите цифры, под которыми они указаны.</a:t>
            </a:r>
          </a:p>
          <a:p>
            <a:r>
              <a:rPr lang="ru-RU" dirty="0" smtClean="0"/>
              <a:t> </a:t>
            </a:r>
          </a:p>
          <a:p>
            <a:r>
              <a:rPr lang="ru-RU" dirty="0" smtClean="0"/>
              <a:t>1) навыки</a:t>
            </a:r>
          </a:p>
          <a:p>
            <a:r>
              <a:rPr lang="ru-RU" dirty="0" smtClean="0"/>
              <a:t>2) мотивы</a:t>
            </a:r>
          </a:p>
          <a:p>
            <a:r>
              <a:rPr lang="ru-RU" dirty="0" smtClean="0"/>
              <a:t>3) цель</a:t>
            </a:r>
          </a:p>
          <a:p>
            <a:r>
              <a:rPr lang="ru-RU" dirty="0" smtClean="0"/>
              <a:t>4) способности</a:t>
            </a:r>
          </a:p>
          <a:p>
            <a:r>
              <a:rPr lang="ru-RU" dirty="0" smtClean="0"/>
              <a:t>5) результаты</a:t>
            </a:r>
          </a:p>
          <a:p>
            <a:r>
              <a:rPr lang="ru-RU" dirty="0" smtClean="0"/>
              <a:t>6) знания</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4986880"/>
          </a:xfrm>
        </p:spPr>
        <p:txBody>
          <a:bodyPr>
            <a:normAutofit fontScale="85000" lnSpcReduction="20000"/>
          </a:bodyPr>
          <a:lstStyle/>
          <a:p>
            <a:r>
              <a:rPr lang="ru-RU" b="1" dirty="0" smtClean="0">
                <a:solidFill>
                  <a:schemeClr val="accent1"/>
                </a:solidFill>
              </a:rPr>
              <a:t>                 </a:t>
            </a:r>
            <a:r>
              <a:rPr lang="ru-RU" sz="4100" b="1" dirty="0" smtClean="0">
                <a:solidFill>
                  <a:srgbClr val="CC00CC"/>
                </a:solidFill>
              </a:rPr>
              <a:t>Пояснение.</a:t>
            </a:r>
          </a:p>
          <a:p>
            <a:r>
              <a:rPr lang="ru-RU" b="1" dirty="0" smtClean="0"/>
              <a:t>Деятельность</a:t>
            </a:r>
            <a:r>
              <a:rPr lang="ru-RU" dirty="0" smtClean="0"/>
              <a:t> — форма активности человека, направленная на преобразование им окружающего мира.</a:t>
            </a:r>
          </a:p>
          <a:p>
            <a:r>
              <a:rPr lang="ru-RU" b="1" dirty="0" smtClean="0"/>
              <a:t>Субъект</a:t>
            </a:r>
            <a:r>
              <a:rPr lang="ru-RU" dirty="0" smtClean="0"/>
              <a:t> — тот, кто осуществляет деятельность. Субъект и объект могут совпадать.</a:t>
            </a:r>
          </a:p>
          <a:p>
            <a:r>
              <a:rPr lang="ru-RU" b="1" dirty="0" smtClean="0"/>
              <a:t>Структура деятельности: </a:t>
            </a:r>
            <a:r>
              <a:rPr lang="ru-RU" dirty="0" smtClean="0"/>
              <a:t>цель (осознанный опыт предвосхищаемого результата на достижение которого направлена деятельность), средства (приемы, способы, приспособления для осуществления деятельности), действия (конкретные шаги для достижения цели), результат (итог), мотив (то, что побуждает).</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0" dirty="0" smtClean="0"/>
              <a:t/>
            </a:r>
            <a:br>
              <a:rPr lang="ru-RU" b="0" dirty="0" smtClean="0"/>
            </a:br>
            <a:r>
              <a:rPr lang="ru-RU" b="0" dirty="0" smtClean="0"/>
              <a:t>Ответ: 235.</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1) навыки — нет, неверно, это не компонент структуры деятельности.</a:t>
            </a:r>
          </a:p>
          <a:p>
            <a:r>
              <a:rPr lang="ru-RU" dirty="0" smtClean="0"/>
              <a:t>2) мотивы — да, верно.</a:t>
            </a:r>
          </a:p>
          <a:p>
            <a:r>
              <a:rPr lang="ru-RU" dirty="0" smtClean="0"/>
              <a:t>3) цель — да, верно.</a:t>
            </a:r>
          </a:p>
          <a:p>
            <a:r>
              <a:rPr lang="ru-RU" dirty="0" smtClean="0"/>
              <a:t>4) способности — нет, неверно, это не компонент структуры деятельности.</a:t>
            </a:r>
          </a:p>
          <a:p>
            <a:r>
              <a:rPr lang="ru-RU" dirty="0" smtClean="0"/>
              <a:t>5) результаты — да, верно.</a:t>
            </a:r>
          </a:p>
          <a:p>
            <a:r>
              <a:rPr lang="ru-RU" dirty="0" smtClean="0"/>
              <a:t>6) знания — нет, неверно, это не компонент структуры деятельности.</a:t>
            </a:r>
          </a:p>
          <a:p>
            <a:r>
              <a:rPr lang="ru-RU" dirty="0" smtClean="0"/>
              <a:t> </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мещающее содержимое 2"/>
          <p:cNvSpPr>
            <a:spLocks noGrp="1"/>
          </p:cNvSpPr>
          <p:nvPr>
            <p:ph idx="1"/>
          </p:nvPr>
        </p:nvSpPr>
        <p:spPr>
          <a:xfrm>
            <a:off x="502920" y="530225"/>
            <a:ext cx="8183880" cy="5259705"/>
          </a:xfrm>
        </p:spPr>
        <p:txBody>
          <a:bodyPr/>
          <a:lstStyle/>
          <a:p>
            <a:pPr marL="0" indent="0">
              <a:buNone/>
            </a:pPr>
            <a:endParaRPr lang="ru-RU" altLang="en-US" sz="6000" b="1" dirty="0">
              <a:solidFill>
                <a:schemeClr val="accent1"/>
              </a:solidFill>
              <a:effectLst>
                <a:outerShdw blurRad="38100" dist="25400" dir="5400000" algn="ctr" rotWithShape="0">
                  <a:srgbClr val="6E747A">
                    <a:alpha val="43000"/>
                  </a:srgbClr>
                </a:outerShdw>
              </a:effectLst>
            </a:endParaRPr>
          </a:p>
          <a:p>
            <a:pPr marL="0" indent="0">
              <a:buNone/>
            </a:pPr>
            <a:endParaRPr lang="ru-RU" altLang="en-US" sz="6000" b="1" dirty="0">
              <a:solidFill>
                <a:schemeClr val="accent1"/>
              </a:solidFill>
              <a:effectLst>
                <a:outerShdw blurRad="38100" dist="25400" dir="5400000" algn="ctr" rotWithShape="0">
                  <a:srgbClr val="6E747A">
                    <a:alpha val="43000"/>
                  </a:srgbClr>
                </a:outerShdw>
              </a:effectLst>
            </a:endParaRPr>
          </a:p>
          <a:p>
            <a:pPr marL="0" indent="0" algn="ctr">
              <a:buNone/>
            </a:pPr>
            <a:r>
              <a:rPr lang="ru-RU" altLang="en-US" sz="6000" b="1" dirty="0">
                <a:solidFill>
                  <a:srgbClr val="CC0066"/>
                </a:solidFill>
                <a:effectLst>
                  <a:outerShdw blurRad="38100" dist="25400" dir="5400000" algn="ctr" rotWithShape="0">
                    <a:srgbClr val="6E747A">
                      <a:alpha val="43000"/>
                    </a:srgbClr>
                  </a:outerShdw>
                </a:effectLst>
              </a:rPr>
              <a:t>Спасибо за </a:t>
            </a:r>
            <a:r>
              <a:rPr lang="ru-RU" altLang="en-US" sz="6000" b="1" dirty="0" smtClean="0">
                <a:solidFill>
                  <a:srgbClr val="CC0066"/>
                </a:solidFill>
                <a:effectLst>
                  <a:outerShdw blurRad="38100" dist="25400" dir="5400000" algn="ctr" rotWithShape="0">
                    <a:srgbClr val="6E747A">
                      <a:alpha val="43000"/>
                    </a:srgbClr>
                  </a:outerShdw>
                </a:effectLst>
              </a:rPr>
              <a:t>внимание!!!</a:t>
            </a:r>
            <a:endParaRPr lang="ru-RU" altLang="en-US" sz="6000" b="1" dirty="0">
              <a:solidFill>
                <a:srgbClr val="CC0066"/>
              </a:solidFill>
              <a:effectLst>
                <a:outerShdw blurRad="38100" dist="25400" dir="5400000" algn="ctr" rotWithShape="0">
                  <a:srgbClr val="6E747A">
                    <a:alpha val="43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5634952"/>
          </a:xfrm>
        </p:spPr>
        <p:txBody>
          <a:bodyPr>
            <a:normAutofit/>
          </a:bodyPr>
          <a:lstStyle/>
          <a:p>
            <a:r>
              <a:rPr lang="ru-RU" b="1" i="1" dirty="0" smtClean="0"/>
              <a:t>Максимальный балл за 6 задание ЕГЭ по обществознанию – 2; он ставится в том случае, если в ответ записаны все верные варианты – то есть нет ни одной пропущенной либо лишней цифры. Если же одна цифра не дописана либо написана неверно – ставится 1 балл, а если таких ошибок 2 и более, баллы за это задание не начисляются.</a:t>
            </a:r>
            <a:endParaRPr lang="ru-RU"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733256"/>
            <a:ext cx="8183880" cy="301784"/>
          </a:xfrm>
        </p:spPr>
        <p:txBody>
          <a:bodyPr>
            <a:normAutofit fontScale="90000"/>
          </a:bodyPr>
          <a:lstStyle/>
          <a:p>
            <a:endParaRPr lang="ru-RU" dirty="0"/>
          </a:p>
        </p:txBody>
      </p:sp>
      <p:sp>
        <p:nvSpPr>
          <p:cNvPr id="3" name="Содержимое 2"/>
          <p:cNvSpPr>
            <a:spLocks noGrp="1"/>
          </p:cNvSpPr>
          <p:nvPr>
            <p:ph idx="1"/>
          </p:nvPr>
        </p:nvSpPr>
        <p:spPr>
          <a:xfrm>
            <a:off x="502920" y="530352"/>
            <a:ext cx="8183880" cy="5706960"/>
          </a:xfrm>
        </p:spPr>
        <p:txBody>
          <a:bodyPr>
            <a:normAutofit/>
          </a:bodyPr>
          <a:lstStyle/>
          <a:p>
            <a:pPr fontAlgn="base"/>
            <a:r>
              <a:rPr lang="ru-RU" b="1" dirty="0" smtClean="0">
                <a:solidFill>
                  <a:srgbClr val="CC00CC"/>
                </a:solidFill>
              </a:rPr>
              <a:t>Алгоритм выполнения задания</a:t>
            </a:r>
          </a:p>
          <a:p>
            <a:endParaRPr lang="ru-RU" dirty="0"/>
          </a:p>
        </p:txBody>
      </p:sp>
      <p:sp>
        <p:nvSpPr>
          <p:cNvPr id="4" name="Прямоугольник 3"/>
          <p:cNvSpPr/>
          <p:nvPr/>
        </p:nvSpPr>
        <p:spPr>
          <a:xfrm>
            <a:off x="755576" y="1052736"/>
            <a:ext cx="7560840" cy="3970318"/>
          </a:xfrm>
          <a:prstGeom prst="rect">
            <a:avLst/>
          </a:prstGeom>
        </p:spPr>
        <p:txBody>
          <a:bodyPr wrap="square">
            <a:spAutoFit/>
          </a:bodyPr>
          <a:lstStyle/>
          <a:p>
            <a:pPr fontAlgn="base"/>
            <a:r>
              <a:rPr lang="ru-RU" sz="3600" dirty="0" smtClean="0">
                <a:latin typeface="Times New Roman" pitchFamily="18" charset="0"/>
                <a:cs typeface="Times New Roman" pitchFamily="18" charset="0"/>
              </a:rPr>
              <a:t>Внимательно читаем условие задания и приведенные варианты ответов;</a:t>
            </a:r>
          </a:p>
          <a:p>
            <a:pPr fontAlgn="base"/>
            <a:r>
              <a:rPr lang="ru-RU" sz="3600" dirty="0" smtClean="0">
                <a:latin typeface="Times New Roman" pitchFamily="18" charset="0"/>
                <a:cs typeface="Times New Roman" pitchFamily="18" charset="0"/>
              </a:rPr>
              <a:t>Анализируем, какие варианты удовлетворяют заданному условию, в случае затруднения действуем методом исключения;</a:t>
            </a:r>
          </a:p>
          <a:p>
            <a:pPr fontAlgn="base"/>
            <a:r>
              <a:rPr lang="ru-RU" sz="3600" dirty="0" smtClean="0">
                <a:latin typeface="Times New Roman" pitchFamily="18" charset="0"/>
                <a:cs typeface="Times New Roman" pitchFamily="18" charset="0"/>
              </a:rPr>
              <a:t>Записываем ответ.</a:t>
            </a:r>
            <a:endParaRPr lang="ru-RU"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611560" y="1268760"/>
            <a:ext cx="7823840" cy="2232248"/>
          </a:xfrm>
        </p:spPr>
        <p:txBody>
          <a:bodyPr>
            <a:noAutofit/>
          </a:bodyPr>
          <a:lstStyle/>
          <a:p>
            <a:r>
              <a:rPr lang="ru-RU" sz="2000" dirty="0" smtClean="0">
                <a:solidFill>
                  <a:srgbClr val="003399"/>
                </a:solidFill>
              </a:rPr>
              <a:t>Р. и М. являются прихожанами лютеранской церкви в г. Стокгольме. Они познакомились на службе, создали семью. Если у них в семье происходят какие-то размолвки, неприятности, они первым делом идут за советом к пастору. Они убеждены, что их толкование Священного Писания является единственно верным. Выберите в приведенном ниже функции религии, иллюстрируемые данным примером, и запишите цифры, под которыми они указаны.</a:t>
            </a:r>
            <a:endParaRPr lang="ru-RU" sz="2000" dirty="0">
              <a:solidFill>
                <a:srgbClr val="003399"/>
              </a:solidFill>
            </a:endParaRPr>
          </a:p>
        </p:txBody>
      </p:sp>
      <p:sp>
        <p:nvSpPr>
          <p:cNvPr id="5" name="Прямоугольник 4"/>
          <p:cNvSpPr/>
          <p:nvPr/>
        </p:nvSpPr>
        <p:spPr>
          <a:xfrm>
            <a:off x="611560" y="548680"/>
            <a:ext cx="8064896" cy="1938992"/>
          </a:xfrm>
          <a:prstGeom prst="rect">
            <a:avLst/>
          </a:prstGeom>
        </p:spPr>
        <p:txBody>
          <a:bodyPr wrap="square">
            <a:spAutoFit/>
          </a:bodyPr>
          <a:lstStyle/>
          <a:p>
            <a:endParaRPr lang="ru-RU" sz="2000" b="1" dirty="0" smtClean="0">
              <a:solidFill>
                <a:srgbClr val="0033CC"/>
              </a:solidFill>
            </a:endParaRPr>
          </a:p>
          <a:p>
            <a:endParaRPr lang="ru-RU" sz="2000" b="1" dirty="0" smtClean="0">
              <a:solidFill>
                <a:srgbClr val="0033CC"/>
              </a:solidFill>
            </a:endParaRPr>
          </a:p>
          <a:p>
            <a:endParaRPr lang="ru-RU" sz="2000" b="1" dirty="0" smtClean="0">
              <a:solidFill>
                <a:srgbClr val="0033CC"/>
              </a:solidFill>
            </a:endParaRPr>
          </a:p>
          <a:p>
            <a:endParaRPr lang="ru-RU" sz="2000" b="1" dirty="0" smtClean="0">
              <a:solidFill>
                <a:srgbClr val="0033CC"/>
              </a:solidFill>
            </a:endParaRPr>
          </a:p>
          <a:p>
            <a:endParaRPr lang="ru-RU" sz="2000" b="1" dirty="0" smtClean="0">
              <a:solidFill>
                <a:srgbClr val="0033CC"/>
              </a:solidFill>
            </a:endParaRPr>
          </a:p>
          <a:p>
            <a:endParaRPr lang="ru-RU" sz="2000" b="1" dirty="0">
              <a:solidFill>
                <a:srgbClr val="0033CC"/>
              </a:solidFill>
            </a:endParaRPr>
          </a:p>
        </p:txBody>
      </p:sp>
      <p:sp>
        <p:nvSpPr>
          <p:cNvPr id="19457" name="Rectangle 1"/>
          <p:cNvSpPr>
            <a:spLocks noChangeArrowheads="1"/>
          </p:cNvSpPr>
          <p:nvPr/>
        </p:nvSpPr>
        <p:spPr bwMode="auto">
          <a:xfrm>
            <a:off x="4390700" y="113184"/>
            <a:ext cx="362600" cy="2308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136525" algn="just"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000000"/>
                </a:solidFill>
                <a:effectLst/>
                <a:latin typeface="Verdana" pitchFamily="34" charset="0"/>
                <a:cs typeface="Arial" pitchFamily="34" charset="0"/>
              </a:rPr>
              <a:t> </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Прямоугольник 10"/>
          <p:cNvSpPr/>
          <p:nvPr/>
        </p:nvSpPr>
        <p:spPr>
          <a:xfrm>
            <a:off x="1547664" y="3428998"/>
            <a:ext cx="5310336" cy="2215991"/>
          </a:xfrm>
          <a:prstGeom prst="rect">
            <a:avLst/>
          </a:prstGeom>
        </p:spPr>
        <p:txBody>
          <a:bodyPr wrap="square">
            <a:spAutoFit/>
          </a:bodyPr>
          <a:lstStyle/>
          <a:p>
            <a:r>
              <a:rPr lang="ru-RU" dirty="0" smtClean="0"/>
              <a:t/>
            </a:r>
            <a:br>
              <a:rPr lang="ru-RU" dirty="0" smtClean="0"/>
            </a:br>
            <a:r>
              <a:rPr lang="ru-RU" sz="2400" b="1" dirty="0" smtClean="0">
                <a:solidFill>
                  <a:schemeClr val="accent5">
                    <a:lumMod val="75000"/>
                  </a:schemeClr>
                </a:solidFill>
              </a:rPr>
              <a:t>1) мировоззренческая</a:t>
            </a:r>
          </a:p>
          <a:p>
            <a:r>
              <a:rPr lang="ru-RU" sz="2400" b="1" dirty="0" smtClean="0">
                <a:solidFill>
                  <a:schemeClr val="accent5">
                    <a:lumMod val="75000"/>
                  </a:schemeClr>
                </a:solidFill>
              </a:rPr>
              <a:t>2) компенсаторная</a:t>
            </a:r>
          </a:p>
          <a:p>
            <a:r>
              <a:rPr lang="ru-RU" sz="2400" b="1" dirty="0" smtClean="0">
                <a:solidFill>
                  <a:schemeClr val="accent5">
                    <a:lumMod val="75000"/>
                  </a:schemeClr>
                </a:solidFill>
              </a:rPr>
              <a:t>3) коммуникативная</a:t>
            </a:r>
          </a:p>
          <a:p>
            <a:r>
              <a:rPr lang="ru-RU" sz="2400" b="1" dirty="0" smtClean="0">
                <a:solidFill>
                  <a:schemeClr val="accent5">
                    <a:lumMod val="75000"/>
                  </a:schemeClr>
                </a:solidFill>
              </a:rPr>
              <a:t>4) эстетическая</a:t>
            </a:r>
          </a:p>
          <a:p>
            <a:r>
              <a:rPr lang="ru-RU" sz="2400" b="1" dirty="0" smtClean="0">
                <a:solidFill>
                  <a:schemeClr val="accent5">
                    <a:lumMod val="75000"/>
                  </a:schemeClr>
                </a:solidFill>
              </a:rPr>
              <a:t>5) хозяйственная</a:t>
            </a:r>
            <a:endParaRPr lang="ru-RU" sz="2400" b="1" dirty="0">
              <a:solidFill>
                <a:schemeClr val="accent5">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692696"/>
            <a:ext cx="7741488" cy="720080"/>
          </a:xfrm>
        </p:spPr>
        <p:txBody>
          <a:bodyPr>
            <a:noAutofit/>
          </a:bodyPr>
          <a:lstStyle/>
          <a:p>
            <a:r>
              <a:rPr lang="ru-RU" sz="2400" dirty="0" smtClean="0">
                <a:solidFill>
                  <a:srgbClr val="CC00CC"/>
                </a:solidFill>
              </a:rPr>
              <a:t>                       </a:t>
            </a:r>
            <a:r>
              <a:rPr lang="ru-RU" sz="2800" dirty="0" smtClean="0">
                <a:solidFill>
                  <a:srgbClr val="CC00CC"/>
                </a:solidFill>
              </a:rPr>
              <a:t>Пояснение</a:t>
            </a:r>
            <a:r>
              <a:rPr lang="ru-RU" sz="2800" dirty="0" smtClean="0">
                <a:solidFill>
                  <a:srgbClr val="CC00CC"/>
                </a:solidFill>
              </a:rPr>
              <a:t>.</a:t>
            </a:r>
          </a:p>
        </p:txBody>
      </p:sp>
      <p:sp>
        <p:nvSpPr>
          <p:cNvPr id="3" name="Прямоугольник 2"/>
          <p:cNvSpPr/>
          <p:nvPr/>
        </p:nvSpPr>
        <p:spPr>
          <a:xfrm>
            <a:off x="611560" y="980728"/>
            <a:ext cx="7344816" cy="954107"/>
          </a:xfrm>
          <a:prstGeom prst="rect">
            <a:avLst/>
          </a:prstGeom>
        </p:spPr>
        <p:txBody>
          <a:bodyPr wrap="square">
            <a:spAutoFit/>
          </a:bodyPr>
          <a:lstStyle/>
          <a:p>
            <a:endParaRPr lang="ru-RU" sz="2000" dirty="0" smtClean="0">
              <a:latin typeface="Times New Roman" pitchFamily="18" charset="0"/>
              <a:cs typeface="Times New Roman" pitchFamily="18" charset="0"/>
            </a:endParaRPr>
          </a:p>
          <a:p>
            <a:endParaRPr lang="ru-RU" dirty="0" smtClean="0"/>
          </a:p>
          <a:p>
            <a:endParaRPr lang="ru-RU" dirty="0"/>
          </a:p>
        </p:txBody>
      </p:sp>
      <p:sp>
        <p:nvSpPr>
          <p:cNvPr id="6" name="Прямоугольник 5"/>
          <p:cNvSpPr/>
          <p:nvPr/>
        </p:nvSpPr>
        <p:spPr>
          <a:xfrm>
            <a:off x="323528" y="1340768"/>
            <a:ext cx="8424936" cy="4616648"/>
          </a:xfrm>
          <a:prstGeom prst="rect">
            <a:avLst/>
          </a:prstGeom>
        </p:spPr>
        <p:txBody>
          <a:bodyPr wrap="square">
            <a:spAutoFit/>
          </a:bodyPr>
          <a:lstStyle/>
          <a:p>
            <a:r>
              <a:rPr lang="ru-RU" b="1" dirty="0" smtClean="0">
                <a:solidFill>
                  <a:srgbClr val="660033"/>
                </a:solidFill>
              </a:rPr>
              <a:t>                                 Функции </a:t>
            </a:r>
            <a:r>
              <a:rPr lang="ru-RU" b="1" dirty="0" smtClean="0">
                <a:solidFill>
                  <a:srgbClr val="660033"/>
                </a:solidFill>
              </a:rPr>
              <a:t>религии.</a:t>
            </a:r>
          </a:p>
          <a:p>
            <a:r>
              <a:rPr lang="ru-RU" sz="2400" b="1" dirty="0" smtClean="0"/>
              <a:t>Мировоззренческая</a:t>
            </a:r>
            <a:r>
              <a:rPr lang="ru-RU" dirty="0" smtClean="0"/>
              <a:t> — религия, по утверждениям верующих, наполняет их жизни неким особым значением и смыслом.</a:t>
            </a:r>
          </a:p>
          <a:p>
            <a:r>
              <a:rPr lang="ru-RU" b="1" dirty="0" smtClean="0"/>
              <a:t>Компенсаторная, или утешительная</a:t>
            </a:r>
            <a:r>
              <a:rPr lang="ru-RU" dirty="0" smtClean="0"/>
              <a:t>, психотерапевтическая, также связана с её мировоззренческой функцией и обрядовой частью: суть её состоит в возможности религии возмещать, компенсировать человеку его зависимость от природных и социальных катаклизмов, удалять ощущения собственного бессилия, тяжёлые переживания личных неудач, обид и тяжести бытия, страх перед смертью.</a:t>
            </a:r>
          </a:p>
          <a:p>
            <a:r>
              <a:rPr lang="ru-RU" b="1" dirty="0" smtClean="0"/>
              <a:t>Коммуникативная </a:t>
            </a:r>
            <a:r>
              <a:rPr lang="ru-RU" dirty="0" smtClean="0"/>
              <a:t>— общение верующих между собой, общение с богами, ангелами (духами), душами умерших, святыми, которые выступают как идеальные посредники в обыденной бытовой жизни и в общении между людьми. Общение осуществляется, в том числе, и в обрядовой деятельности.</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ru-RU" b="1" dirty="0" smtClean="0">
                <a:solidFill>
                  <a:srgbClr val="CC00CC"/>
                </a:solidFill>
              </a:rPr>
              <a:t>             Пояснение</a:t>
            </a:r>
          </a:p>
          <a:p>
            <a:endParaRPr lang="ru-RU" b="1" dirty="0"/>
          </a:p>
        </p:txBody>
      </p:sp>
      <p:sp>
        <p:nvSpPr>
          <p:cNvPr id="4" name="Прямоугольник 3"/>
          <p:cNvSpPr/>
          <p:nvPr/>
        </p:nvSpPr>
        <p:spPr>
          <a:xfrm>
            <a:off x="827584" y="1196752"/>
            <a:ext cx="6912768" cy="923330"/>
          </a:xfrm>
          <a:prstGeom prst="rect">
            <a:avLst/>
          </a:prstGeom>
        </p:spPr>
        <p:txBody>
          <a:bodyPr wrap="square">
            <a:spAutoFit/>
          </a:bodyPr>
          <a:lstStyle/>
          <a:p>
            <a:endParaRPr lang="ru-RU" dirty="0" smtClean="0"/>
          </a:p>
          <a:p>
            <a:endParaRPr lang="ru-RU" dirty="0" smtClean="0"/>
          </a:p>
          <a:p>
            <a:endParaRPr lang="ru-RU" dirty="0" smtClean="0"/>
          </a:p>
        </p:txBody>
      </p:sp>
      <p:sp>
        <p:nvSpPr>
          <p:cNvPr id="5" name="Прямоугольник 4"/>
          <p:cNvSpPr/>
          <p:nvPr/>
        </p:nvSpPr>
        <p:spPr>
          <a:xfrm>
            <a:off x="611560" y="1052736"/>
            <a:ext cx="7920880" cy="3693319"/>
          </a:xfrm>
          <a:prstGeom prst="rect">
            <a:avLst/>
          </a:prstGeom>
        </p:spPr>
        <p:txBody>
          <a:bodyPr wrap="square">
            <a:spAutoFit/>
          </a:bodyPr>
          <a:lstStyle/>
          <a:p>
            <a:r>
              <a:rPr lang="ru-RU" b="1" dirty="0" smtClean="0"/>
              <a:t>Регулятивная</a:t>
            </a:r>
            <a:r>
              <a:rPr lang="ru-RU" dirty="0" smtClean="0"/>
              <a:t> — осознание индивидом содержания определённых ценностных установок и нравственных норм, которые вырабатываются в каждой религиозной традиции и выступают своеобразной программой поведения людей.</a:t>
            </a:r>
          </a:p>
          <a:p>
            <a:r>
              <a:rPr lang="ru-RU" b="1" dirty="0" smtClean="0"/>
              <a:t>Интегративная</a:t>
            </a:r>
            <a:r>
              <a:rPr lang="ru-RU" dirty="0" smtClean="0"/>
              <a:t> — позволяет людям осознавать себя как единую религиозную общность, скреплённую общими ценностями и целями, даёт человеку возможность самоопределиться в общественной системе, в которой имеются такие же взгляды, ценности и верования.</a:t>
            </a:r>
          </a:p>
          <a:p>
            <a:r>
              <a:rPr lang="ru-RU" b="1" dirty="0" smtClean="0"/>
              <a:t>Политическая</a:t>
            </a:r>
            <a:r>
              <a:rPr lang="ru-RU" dirty="0" smtClean="0"/>
              <a:t> — лидеры различных общностей и государств используют религию для объяснения своих действий, сплочения либо разделения людей по религиозной принадлежности в политических целях.</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a:bodyPr>
          <a:lstStyle/>
          <a:p>
            <a:r>
              <a:rPr lang="ru-RU" b="1" dirty="0" smtClean="0"/>
              <a:t>Культурная</a:t>
            </a:r>
            <a:r>
              <a:rPr lang="ru-RU" dirty="0" smtClean="0"/>
              <a:t> — религия воздействует на распространение культуры группы-носителя (письменность, иконопись, музыка, этикет, мораль, философия и т. п.)</a:t>
            </a:r>
          </a:p>
          <a:p>
            <a:r>
              <a:rPr lang="ru-RU" b="1" dirty="0" smtClean="0"/>
              <a:t>Дезинтегрирующая</a:t>
            </a:r>
            <a:r>
              <a:rPr lang="ru-RU" dirty="0" smtClean="0"/>
              <a:t> — религия может быть использована для разъединения людей, для разжигания вражды и даже войн между разными религиями и вероисповеданиями, а также внутри самой религиозной группы.</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0" dirty="0" smtClean="0"/>
              <a:t>                  </a:t>
            </a:r>
            <a:r>
              <a:rPr lang="ru-RU" b="0" dirty="0" smtClean="0"/>
              <a:t>Ответ:123.</a:t>
            </a:r>
            <a:r>
              <a:rPr lang="ru-RU" b="0" dirty="0" smtClean="0"/>
              <a:t> </a:t>
            </a:r>
            <a:endParaRPr lang="ru-RU" dirty="0"/>
          </a:p>
        </p:txBody>
      </p:sp>
      <p:sp>
        <p:nvSpPr>
          <p:cNvPr id="3" name="Содержимое 2"/>
          <p:cNvSpPr>
            <a:spLocks noGrp="1"/>
          </p:cNvSpPr>
          <p:nvPr>
            <p:ph idx="1"/>
          </p:nvPr>
        </p:nvSpPr>
        <p:spPr>
          <a:xfrm>
            <a:off x="502920" y="530352"/>
            <a:ext cx="8183880" cy="4986880"/>
          </a:xfrm>
        </p:spPr>
        <p:txBody>
          <a:bodyPr>
            <a:normAutofit/>
          </a:bodyPr>
          <a:lstStyle/>
          <a:p>
            <a:r>
              <a:rPr lang="ru-RU" dirty="0" smtClean="0"/>
              <a:t>1) мировоззренческая — да, верно.</a:t>
            </a:r>
          </a:p>
          <a:p>
            <a:r>
              <a:rPr lang="ru-RU" dirty="0" smtClean="0"/>
              <a:t>2) компенсаторная — да, верно.</a:t>
            </a:r>
          </a:p>
          <a:p>
            <a:r>
              <a:rPr lang="ru-RU" dirty="0" smtClean="0"/>
              <a:t>3) коммуникативная — да, верно.</a:t>
            </a:r>
          </a:p>
          <a:p>
            <a:r>
              <a:rPr lang="ru-RU" dirty="0" smtClean="0"/>
              <a:t>4) эстетическая — нет, неверно.</a:t>
            </a:r>
          </a:p>
          <a:p>
            <a:r>
              <a:rPr lang="ru-RU" dirty="0" smtClean="0"/>
              <a:t>5) хозяйственная — нет, неверно.</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523</TotalTime>
  <Words>1344</Words>
  <Application>Microsoft Office PowerPoint</Application>
  <PresentationFormat>Экран (4:3)</PresentationFormat>
  <Paragraphs>120</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Аспект</vt:lpstr>
      <vt:lpstr>Человек и общество. Выбор позиций из списка (задание 6)</vt:lpstr>
      <vt:lpstr>Слайд 2</vt:lpstr>
      <vt:lpstr>Слайд 3</vt:lpstr>
      <vt:lpstr>Слайд 4</vt:lpstr>
      <vt:lpstr>Р. и М. являются прихожанами лютеранской церкви в г. Стокгольме. Они познакомились на службе, создали семью. Если у них в семье происходят какие-то размолвки, неприятности, они первым делом идут за советом к пастору. Они убеждены, что их толкование Священного Писания является единственно верным. Выберите в приведенном ниже функции религии, иллюстрируемые данным примером, и запишите цифры, под которыми они указаны.</vt:lpstr>
      <vt:lpstr>                       Пояснение.</vt:lpstr>
      <vt:lpstr>Слайд 7</vt:lpstr>
      <vt:lpstr>Слайд 8</vt:lpstr>
      <vt:lpstr>                  Ответ:123. </vt:lpstr>
      <vt:lpstr>Слайд 10</vt:lpstr>
      <vt:lpstr>Слайд 11</vt:lpstr>
      <vt:lpstr>  Ответ: 246. </vt:lpstr>
      <vt:lpstr>Слайд 13</vt:lpstr>
      <vt:lpstr>Слайд 14</vt:lpstr>
      <vt:lpstr>Слайд 15</vt:lpstr>
      <vt:lpstr>Слайд 16</vt:lpstr>
      <vt:lpstr>Ответ: 123.</vt:lpstr>
      <vt:lpstr>Слайд 18</vt:lpstr>
      <vt:lpstr>Слайд 19</vt:lpstr>
      <vt:lpstr>Ответ: 256.</vt:lpstr>
      <vt:lpstr>Слайд 21</vt:lpstr>
      <vt:lpstr>Слайд 22</vt:lpstr>
      <vt:lpstr> Ответ: 235.</vt:lpstr>
      <vt:lpstr>Слайд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admin</cp:lastModifiedBy>
  <cp:revision>109</cp:revision>
  <dcterms:created xsi:type="dcterms:W3CDTF">2016-07-25T15:00:00Z</dcterms:created>
  <dcterms:modified xsi:type="dcterms:W3CDTF">2020-11-26T17:23:51Z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1049-11.2.0.9052</vt:lpwstr>
  </property>
</Properties>
</file>