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74" r:id="rId6"/>
    <p:sldId id="271" r:id="rId7"/>
    <p:sldId id="272" r:id="rId8"/>
    <p:sldId id="267" r:id="rId9"/>
    <p:sldId id="264" r:id="rId10"/>
    <p:sldId id="270" r:id="rId11"/>
    <p:sldId id="269" r:id="rId12"/>
    <p:sldId id="265" r:id="rId13"/>
    <p:sldId id="266" r:id="rId14"/>
    <p:sldId id="273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04" autoAdjust="0"/>
  </p:normalViewPr>
  <p:slideViewPr>
    <p:cSldViewPr snapToGrid="0">
      <p:cViewPr varScale="1">
        <p:scale>
          <a:sx n="111" d="100"/>
          <a:sy n="111" d="100"/>
        </p:scale>
        <p:origin x="534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11EE57A-3B31-495D-897C-AFA96B8B6BA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4DE087-06A7-4290-B299-143ED304DBEF}">
      <dgm:prSet phldrT="[Текст]"/>
      <dgm:spPr/>
      <dgm:t>
        <a:bodyPr/>
        <a:lstStyle/>
        <a:p>
          <a:r>
            <a:rPr lang="ru-RU" dirty="0" smtClean="0"/>
            <a:t>Фото-кейс</a:t>
          </a:r>
          <a:endParaRPr lang="ru-RU" dirty="0"/>
        </a:p>
      </dgm:t>
    </dgm:pt>
    <dgm:pt modelId="{7E3B25A2-9534-4203-8938-5C2997CAF7B3}" type="parTrans" cxnId="{9D761B09-39B9-4585-A087-6E92F536ED4D}">
      <dgm:prSet/>
      <dgm:spPr/>
      <dgm:t>
        <a:bodyPr/>
        <a:lstStyle/>
        <a:p>
          <a:endParaRPr lang="ru-RU"/>
        </a:p>
      </dgm:t>
    </dgm:pt>
    <dgm:pt modelId="{5BA0CA88-59F4-4297-9361-7414FF14463D}" type="sibTrans" cxnId="{9D761B09-39B9-4585-A087-6E92F536ED4D}">
      <dgm:prSet/>
      <dgm:spPr/>
      <dgm:t>
        <a:bodyPr/>
        <a:lstStyle/>
        <a:p>
          <a:endParaRPr lang="ru-RU"/>
        </a:p>
      </dgm:t>
    </dgm:pt>
    <dgm:pt modelId="{DE6B6BF1-FED8-4E27-B55A-ABC9892A2B9F}">
      <dgm:prSet phldrT="[Текст]"/>
      <dgm:spPr/>
      <dgm:t>
        <a:bodyPr/>
        <a:lstStyle/>
        <a:p>
          <a:r>
            <a:rPr lang="ru-RU" dirty="0" smtClean="0"/>
            <a:t>Кейс-иллюстрация</a:t>
          </a:r>
          <a:endParaRPr lang="ru-RU" dirty="0"/>
        </a:p>
      </dgm:t>
    </dgm:pt>
    <dgm:pt modelId="{4FE0A116-6DB5-4042-84C9-BD999A94276B}" type="parTrans" cxnId="{B8F45FA1-B3B9-48DE-A9EB-854FF0E17F6C}">
      <dgm:prSet/>
      <dgm:spPr/>
      <dgm:t>
        <a:bodyPr/>
        <a:lstStyle/>
        <a:p>
          <a:endParaRPr lang="ru-RU"/>
        </a:p>
      </dgm:t>
    </dgm:pt>
    <dgm:pt modelId="{C7EB76B9-78B4-40A9-9305-7312B64A7625}" type="sibTrans" cxnId="{B8F45FA1-B3B9-48DE-A9EB-854FF0E17F6C}">
      <dgm:prSet/>
      <dgm:spPr/>
      <dgm:t>
        <a:bodyPr/>
        <a:lstStyle/>
        <a:p>
          <a:endParaRPr lang="ru-RU"/>
        </a:p>
      </dgm:t>
    </dgm:pt>
    <dgm:pt modelId="{11C97910-013C-425C-AD25-811801A1D927}">
      <dgm:prSet phldrT="[Текст]"/>
      <dgm:spPr/>
      <dgm:t>
        <a:bodyPr/>
        <a:lstStyle/>
        <a:p>
          <a:r>
            <a:rPr lang="ru-RU" dirty="0" smtClean="0"/>
            <a:t>Анализ конкретных ситуаций</a:t>
          </a:r>
          <a:endParaRPr lang="ru-RU" dirty="0"/>
        </a:p>
      </dgm:t>
    </dgm:pt>
    <dgm:pt modelId="{9C9AE7C8-CC21-4BCD-9607-8ED32013EB42}" type="parTrans" cxnId="{4343AA82-EC31-43D3-84C6-4890EAD62FA1}">
      <dgm:prSet/>
      <dgm:spPr/>
      <dgm:t>
        <a:bodyPr/>
        <a:lstStyle/>
        <a:p>
          <a:endParaRPr lang="ru-RU"/>
        </a:p>
      </dgm:t>
    </dgm:pt>
    <dgm:pt modelId="{CA654E81-DA6B-4517-8B28-1F2E087154A6}" type="sibTrans" cxnId="{4343AA82-EC31-43D3-84C6-4890EAD62FA1}">
      <dgm:prSet/>
      <dgm:spPr/>
      <dgm:t>
        <a:bodyPr/>
        <a:lstStyle/>
        <a:p>
          <a:endParaRPr lang="ru-RU"/>
        </a:p>
      </dgm:t>
    </dgm:pt>
    <dgm:pt modelId="{DBE6D47E-5258-4C3A-B83B-3F2CFCF60474}">
      <dgm:prSet phldrT="[Текст]"/>
      <dgm:spPr/>
      <dgm:t>
        <a:bodyPr/>
        <a:lstStyle/>
        <a:p>
          <a:r>
            <a:rPr lang="ru-RU" dirty="0" smtClean="0"/>
            <a:t>Проигрывание ролей (ролевое проектирование)</a:t>
          </a:r>
          <a:endParaRPr lang="ru-RU" dirty="0"/>
        </a:p>
      </dgm:t>
    </dgm:pt>
    <dgm:pt modelId="{4FFC12CB-6D75-4A7E-8D67-50BE359D310F}" type="parTrans" cxnId="{86F5C3EB-D219-4130-B3AC-5D9257E892E0}">
      <dgm:prSet/>
      <dgm:spPr/>
      <dgm:t>
        <a:bodyPr/>
        <a:lstStyle/>
        <a:p>
          <a:endParaRPr lang="ru-RU"/>
        </a:p>
      </dgm:t>
    </dgm:pt>
    <dgm:pt modelId="{D68F7AF4-F09A-439D-85B3-BCBB009F011D}" type="sibTrans" cxnId="{86F5C3EB-D219-4130-B3AC-5D9257E892E0}">
      <dgm:prSet/>
      <dgm:spPr/>
      <dgm:t>
        <a:bodyPr/>
        <a:lstStyle/>
        <a:p>
          <a:endParaRPr lang="ru-RU"/>
        </a:p>
      </dgm:t>
    </dgm:pt>
    <dgm:pt modelId="{1914CF15-DBAB-40B0-999B-BE6F749F47B6}" type="pres">
      <dgm:prSet presAssocID="{711EE57A-3B31-495D-897C-AFA96B8B6BA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11DA9A5-ACCA-48EB-82E3-914A3E4DF079}" type="pres">
      <dgm:prSet presAssocID="{644DE087-06A7-4290-B299-143ED304DBEF}" presName="node" presStyleLbl="node1" presStyleIdx="0" presStyleCnt="4" custLinFactNeighborX="-249" custLinFactNeighborY="3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0CE8C6-82D6-4056-A3B1-14E7609D98F1}" type="pres">
      <dgm:prSet presAssocID="{5BA0CA88-59F4-4297-9361-7414FF14463D}" presName="sibTrans" presStyleCnt="0"/>
      <dgm:spPr/>
    </dgm:pt>
    <dgm:pt modelId="{6C168D76-C0A5-48C0-9C52-6AB54F4C64D0}" type="pres">
      <dgm:prSet presAssocID="{DE6B6BF1-FED8-4E27-B55A-ABC9892A2B9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04A865-E726-43DE-8171-576F2CBF61E9}" type="pres">
      <dgm:prSet presAssocID="{C7EB76B9-78B4-40A9-9305-7312B64A7625}" presName="sibTrans" presStyleCnt="0"/>
      <dgm:spPr/>
    </dgm:pt>
    <dgm:pt modelId="{BE66C2FF-9623-485C-8AE4-982585975C7C}" type="pres">
      <dgm:prSet presAssocID="{11C97910-013C-425C-AD25-811801A1D92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2B11D8-1BC3-4922-BFC2-4D45CD94AFCE}" type="pres">
      <dgm:prSet presAssocID="{CA654E81-DA6B-4517-8B28-1F2E087154A6}" presName="sibTrans" presStyleCnt="0"/>
      <dgm:spPr/>
    </dgm:pt>
    <dgm:pt modelId="{9FECFF14-B518-4E39-B65A-DDB478078302}" type="pres">
      <dgm:prSet presAssocID="{DBE6D47E-5258-4C3A-B83B-3F2CFCF6047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F5C3EB-D219-4130-B3AC-5D9257E892E0}" srcId="{711EE57A-3B31-495D-897C-AFA96B8B6BA5}" destId="{DBE6D47E-5258-4C3A-B83B-3F2CFCF60474}" srcOrd="3" destOrd="0" parTransId="{4FFC12CB-6D75-4A7E-8D67-50BE359D310F}" sibTransId="{D68F7AF4-F09A-439D-85B3-BCBB009F011D}"/>
    <dgm:cxn modelId="{4771B32E-9983-4B55-8C70-9FB75EE935F7}" type="presOf" srcId="{DE6B6BF1-FED8-4E27-B55A-ABC9892A2B9F}" destId="{6C168D76-C0A5-48C0-9C52-6AB54F4C64D0}" srcOrd="0" destOrd="0" presId="urn:microsoft.com/office/officeart/2005/8/layout/default"/>
    <dgm:cxn modelId="{4343AA82-EC31-43D3-84C6-4890EAD62FA1}" srcId="{711EE57A-3B31-495D-897C-AFA96B8B6BA5}" destId="{11C97910-013C-425C-AD25-811801A1D927}" srcOrd="2" destOrd="0" parTransId="{9C9AE7C8-CC21-4BCD-9607-8ED32013EB42}" sibTransId="{CA654E81-DA6B-4517-8B28-1F2E087154A6}"/>
    <dgm:cxn modelId="{81A9A2FB-3673-491D-8D07-0C20128DB568}" type="presOf" srcId="{11C97910-013C-425C-AD25-811801A1D927}" destId="{BE66C2FF-9623-485C-8AE4-982585975C7C}" srcOrd="0" destOrd="0" presId="urn:microsoft.com/office/officeart/2005/8/layout/default"/>
    <dgm:cxn modelId="{B8F45FA1-B3B9-48DE-A9EB-854FF0E17F6C}" srcId="{711EE57A-3B31-495D-897C-AFA96B8B6BA5}" destId="{DE6B6BF1-FED8-4E27-B55A-ABC9892A2B9F}" srcOrd="1" destOrd="0" parTransId="{4FE0A116-6DB5-4042-84C9-BD999A94276B}" sibTransId="{C7EB76B9-78B4-40A9-9305-7312B64A7625}"/>
    <dgm:cxn modelId="{88885767-C38B-42C0-B07F-7DC5096AC3A7}" type="presOf" srcId="{711EE57A-3B31-495D-897C-AFA96B8B6BA5}" destId="{1914CF15-DBAB-40B0-999B-BE6F749F47B6}" srcOrd="0" destOrd="0" presId="urn:microsoft.com/office/officeart/2005/8/layout/default"/>
    <dgm:cxn modelId="{9D761B09-39B9-4585-A087-6E92F536ED4D}" srcId="{711EE57A-3B31-495D-897C-AFA96B8B6BA5}" destId="{644DE087-06A7-4290-B299-143ED304DBEF}" srcOrd="0" destOrd="0" parTransId="{7E3B25A2-9534-4203-8938-5C2997CAF7B3}" sibTransId="{5BA0CA88-59F4-4297-9361-7414FF14463D}"/>
    <dgm:cxn modelId="{EE151E87-E22A-48F8-9DB4-FC059DD28742}" type="presOf" srcId="{DBE6D47E-5258-4C3A-B83B-3F2CFCF60474}" destId="{9FECFF14-B518-4E39-B65A-DDB478078302}" srcOrd="0" destOrd="0" presId="urn:microsoft.com/office/officeart/2005/8/layout/default"/>
    <dgm:cxn modelId="{249D5478-7F0F-4786-BE42-0B06216FAE7A}" type="presOf" srcId="{644DE087-06A7-4290-B299-143ED304DBEF}" destId="{511DA9A5-ACCA-48EB-82E3-914A3E4DF079}" srcOrd="0" destOrd="0" presId="urn:microsoft.com/office/officeart/2005/8/layout/default"/>
    <dgm:cxn modelId="{9FE043F7-F66B-4E9C-A00C-3578B738AAAF}" type="presParOf" srcId="{1914CF15-DBAB-40B0-999B-BE6F749F47B6}" destId="{511DA9A5-ACCA-48EB-82E3-914A3E4DF079}" srcOrd="0" destOrd="0" presId="urn:microsoft.com/office/officeart/2005/8/layout/default"/>
    <dgm:cxn modelId="{25DE2E0A-2883-4168-8410-BA90A8894439}" type="presParOf" srcId="{1914CF15-DBAB-40B0-999B-BE6F749F47B6}" destId="{600CE8C6-82D6-4056-A3B1-14E7609D98F1}" srcOrd="1" destOrd="0" presId="urn:microsoft.com/office/officeart/2005/8/layout/default"/>
    <dgm:cxn modelId="{7DD45762-9D79-427F-8BE2-2755402D952E}" type="presParOf" srcId="{1914CF15-DBAB-40B0-999B-BE6F749F47B6}" destId="{6C168D76-C0A5-48C0-9C52-6AB54F4C64D0}" srcOrd="2" destOrd="0" presId="urn:microsoft.com/office/officeart/2005/8/layout/default"/>
    <dgm:cxn modelId="{5720BBDA-BF90-4F7D-8FBC-5F7D04E52D81}" type="presParOf" srcId="{1914CF15-DBAB-40B0-999B-BE6F749F47B6}" destId="{0F04A865-E726-43DE-8171-576F2CBF61E9}" srcOrd="3" destOrd="0" presId="urn:microsoft.com/office/officeart/2005/8/layout/default"/>
    <dgm:cxn modelId="{DCD854A8-F84F-4897-8DD6-7F11F111098E}" type="presParOf" srcId="{1914CF15-DBAB-40B0-999B-BE6F749F47B6}" destId="{BE66C2FF-9623-485C-8AE4-982585975C7C}" srcOrd="4" destOrd="0" presId="urn:microsoft.com/office/officeart/2005/8/layout/default"/>
    <dgm:cxn modelId="{20A0B826-9A4A-4A85-AE7D-768D2EDC5D79}" type="presParOf" srcId="{1914CF15-DBAB-40B0-999B-BE6F749F47B6}" destId="{9A2B11D8-1BC3-4922-BFC2-4D45CD94AFCE}" srcOrd="5" destOrd="0" presId="urn:microsoft.com/office/officeart/2005/8/layout/default"/>
    <dgm:cxn modelId="{366069A2-6322-493E-812A-FB7DA57B66CB}" type="presParOf" srcId="{1914CF15-DBAB-40B0-999B-BE6F749F47B6}" destId="{9FECFF14-B518-4E39-B65A-DDB47807830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1DA9A5-ACCA-48EB-82E3-914A3E4DF079}">
      <dsp:nvSpPr>
        <dsp:cNvPr id="0" name=""/>
        <dsp:cNvSpPr/>
      </dsp:nvSpPr>
      <dsp:spPr>
        <a:xfrm>
          <a:off x="0" y="202774"/>
          <a:ext cx="3869531" cy="2321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Фото-кейс</a:t>
          </a:r>
          <a:endParaRPr lang="ru-RU" sz="3500" kern="1200" dirty="0"/>
        </a:p>
      </dsp:txBody>
      <dsp:txXfrm>
        <a:off x="0" y="202774"/>
        <a:ext cx="3869531" cy="2321718"/>
      </dsp:txXfrm>
    </dsp:sp>
    <dsp:sp modelId="{6C168D76-C0A5-48C0-9C52-6AB54F4C64D0}">
      <dsp:nvSpPr>
        <dsp:cNvPr id="0" name=""/>
        <dsp:cNvSpPr/>
      </dsp:nvSpPr>
      <dsp:spPr>
        <a:xfrm>
          <a:off x="4257476" y="194138"/>
          <a:ext cx="3869531" cy="2321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Кейс-иллюстрация</a:t>
          </a:r>
          <a:endParaRPr lang="ru-RU" sz="3500" kern="1200" dirty="0"/>
        </a:p>
      </dsp:txBody>
      <dsp:txXfrm>
        <a:off x="4257476" y="194138"/>
        <a:ext cx="3869531" cy="2321718"/>
      </dsp:txXfrm>
    </dsp:sp>
    <dsp:sp modelId="{BE66C2FF-9623-485C-8AE4-982585975C7C}">
      <dsp:nvSpPr>
        <dsp:cNvPr id="0" name=""/>
        <dsp:cNvSpPr/>
      </dsp:nvSpPr>
      <dsp:spPr>
        <a:xfrm>
          <a:off x="992" y="2902810"/>
          <a:ext cx="3869531" cy="2321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Анализ конкретных ситуаций</a:t>
          </a:r>
          <a:endParaRPr lang="ru-RU" sz="3500" kern="1200" dirty="0"/>
        </a:p>
      </dsp:txBody>
      <dsp:txXfrm>
        <a:off x="992" y="2902810"/>
        <a:ext cx="3869531" cy="2321718"/>
      </dsp:txXfrm>
    </dsp:sp>
    <dsp:sp modelId="{9FECFF14-B518-4E39-B65A-DDB478078302}">
      <dsp:nvSpPr>
        <dsp:cNvPr id="0" name=""/>
        <dsp:cNvSpPr/>
      </dsp:nvSpPr>
      <dsp:spPr>
        <a:xfrm>
          <a:off x="4257476" y="2902810"/>
          <a:ext cx="3869531" cy="23217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 smtClean="0"/>
            <a:t>Проигрывание ролей (ролевое проектирование)</a:t>
          </a:r>
          <a:endParaRPr lang="ru-RU" sz="3500" kern="1200" dirty="0"/>
        </a:p>
      </dsp:txBody>
      <dsp:txXfrm>
        <a:off x="4257476" y="2902810"/>
        <a:ext cx="3869531" cy="2321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268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931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0178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5992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21304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33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4016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407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379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55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674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3632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161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70003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654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79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5E78F-091B-4F5C-85C0-D14B8D6F7B3B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A674459-CF19-4D11-988A-35CD2D39729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016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1944" y="1809310"/>
            <a:ext cx="7766936" cy="1646302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 </a:t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«Реализация кейс-технологий по речевому развитию в ДОУ посредством использования игрового набора Фребеля»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730" y="6250568"/>
            <a:ext cx="7766936" cy="426277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Подготовила: старший воспитатель Кудрявцева Наталья Геннадьевна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06158" y="293298"/>
            <a:ext cx="46185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«Лицей» Симферопольского района</a:t>
            </a:r>
          </a:p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труктурное подразделение «Детский сад «Весна»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advancedtherapycolorado.com/a/uploads/images/case_studies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1" y="3528202"/>
            <a:ext cx="2683887" cy="230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50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95888" y="491706"/>
            <a:ext cx="9006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Риски во время проведения занятия в режиме кейс-технологии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2309" y="1388853"/>
            <a:ext cx="1108494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тсутствие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воспитанников навыков работы не по заранее известным алгоритмам,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оэтому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ейс-технологии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использовать в органическом единстве с другими методами обучения,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все знания будут сводиться к знанию множества ситуаций без определенной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системы;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 объединены воспитанники с различным типом мышления, от которого зависит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получение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передача, восприятие и понимание информации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воспитанникам.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постановке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оспитатель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логические процессы от конкретного к абстрактному, что может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вызвать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затруднения у детей. В результате решением группы может стать решение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одного «смышленного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участника, а остальные дети к нему присоединятся.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Любая группа воспитанников – это маленький социум со сложившимися отношениями. В нем есть  лидеры и аутсайдеры. Нужно учесть этот фактор, так как может получиться борьба не мнений и аргументов, а личных неприязненных отношений.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7852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gazeta-vesti.cap.ru/Content2019/orgs/GovId_593/semejnaya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9" y="1095308"/>
            <a:ext cx="11953934" cy="5227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56457" y="241540"/>
            <a:ext cx="121206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Семья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7406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0df/0014e86e-168a0094/hello_html_m35f1a7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93" y="36340"/>
            <a:ext cx="10351399" cy="6821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1672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5.infourok.ru/uploads/ex/00df/0014e86e-168a0094/hello_html_650f04c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870" y="0"/>
            <a:ext cx="6736930" cy="683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6704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68151" y="2613804"/>
            <a:ext cx="35693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732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5223" y="586597"/>
            <a:ext cx="8548777" cy="46063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lnSpc>
                <a:spcPts val="2160"/>
              </a:lnSpc>
            </a:pP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Кейс-технологии 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позволяют взаимодействовать всем участникам образовательного процесса, включая самого педагога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fontAlgn="base">
              <a:lnSpc>
                <a:spcPts val="2160"/>
              </a:lnSpc>
            </a:pP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pPr algn="just" fontAlgn="base">
              <a:lnSpc>
                <a:spcPts val="216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Цель данной работы: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формирование коммуникативной компетенции и развитие связной речи дошкольников посредством использования кейс-технологии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algn="just" fontAlgn="base">
              <a:lnSpc>
                <a:spcPts val="2160"/>
              </a:lnSpc>
            </a:pP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pPr algn="just" fontAlgn="base">
              <a:lnSpc>
                <a:spcPts val="2160"/>
              </a:lnSpc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Данная цель предполагает решение следующих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задач:</a:t>
            </a:r>
          </a:p>
          <a:p>
            <a:pPr algn="just" fontAlgn="base">
              <a:lnSpc>
                <a:spcPts val="2160"/>
              </a:lnSpc>
            </a:pP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285750" indent="-285750" algn="just" fontAlgn="base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развивать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связную, грамматически правильную диалогическую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монологическую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речь; </a:t>
            </a:r>
          </a:p>
          <a:p>
            <a:pPr marL="285750" indent="-285750" algn="just" fontAlgn="base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развивать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речевое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творчество;</a:t>
            </a:r>
            <a:r>
              <a:rPr lang="ru-RU" sz="8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</a:p>
          <a:p>
            <a:pPr marL="285750" indent="-285750" algn="just" fontAlgn="base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формировать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навыки владения языком в его коммуникативной функции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ru-RU" dirty="0">
                <a:solidFill>
                  <a:srgbClr val="181818"/>
                </a:solidFill>
                <a:latin typeface="Open Sans"/>
              </a:rPr>
              <a:t> </a:t>
            </a:r>
            <a:r>
              <a:rPr lang="ru-RU" sz="800" b="0" i="0" dirty="0" smtClean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 </a:t>
            </a:r>
            <a:endParaRPr lang="ru-RU" sz="800" b="0" i="0" dirty="0" smtClean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pPr marL="285750" indent="-285750" algn="just" fontAlgn="base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развивать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вербальные формы свободного общения с детьми и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взрослыми;</a:t>
            </a:r>
            <a:endParaRPr lang="ru-RU" dirty="0">
              <a:solidFill>
                <a:srgbClr val="181818"/>
              </a:solidFill>
              <a:latin typeface="Open Sans"/>
            </a:endParaRPr>
          </a:p>
          <a:p>
            <a:pPr marL="285750" indent="-285750" algn="just" fontAlgn="base">
              <a:lnSpc>
                <a:spcPts val="216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совершенствовать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умение взаимодействовать в 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коллективе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сверстников, планировать и контролировать свои действия, следовать инструкциям, умение высказывать и отстаивать свою точку зрения.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806418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6338" y="857242"/>
            <a:ext cx="980535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</a:rPr>
              <a:t>Особенности кейс-технологии:</a:t>
            </a:r>
          </a:p>
          <a:p>
            <a:pPr algn="just"/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Кейс как педагогическая технология универсален и не привязан ко времени. Ситуация, которую предлагает воспитатель, может стать частью занятия или какой-либо деятельности, а ее решение дети найдут за несколько минут.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других условиях тот же самый кейс – отправная точка для нескольких событий и идей. Благодаря этому план работы с детьми может быть гибким. </a:t>
            </a: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dirty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Таким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образом, с помощью кейс-метода можно выявить актуальные интересы и мотивы детей и обеспечить тем самым </a:t>
            </a:r>
            <a:r>
              <a:rPr lang="ru-RU" b="1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гибкость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и </a:t>
            </a:r>
            <a:r>
              <a:rPr lang="ru-RU" b="1" i="1" dirty="0">
                <a:solidFill>
                  <a:srgbClr val="181818"/>
                </a:solidFill>
                <a:latin typeface="Times New Roman" panose="02020603050405020304" pitchFamily="18" charset="0"/>
              </a:rPr>
              <a:t>пластичность </a:t>
            </a:r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образовательного процесса.     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5449017" y="3588589"/>
            <a:ext cx="422694" cy="5865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12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1396" y="297959"/>
            <a:ext cx="828710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В </a:t>
            </a:r>
            <a:r>
              <a:rPr lang="ru-RU" b="1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 работе структурного подразделения «Детский сад «Весна» используются следующие виды кейсов:</a:t>
            </a:r>
            <a:r>
              <a:rPr lang="ru-RU" b="1" dirty="0">
                <a:solidFill>
                  <a:srgbClr val="181818"/>
                </a:solidFill>
                <a:latin typeface="Times New Roman" panose="02020603050405020304" pitchFamily="18" charset="0"/>
              </a:rPr>
              <a:t>                                                   </a:t>
            </a: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dirty="0">
                <a:solidFill>
                  <a:srgbClr val="181818"/>
                </a:solidFill>
                <a:latin typeface="Times New Roman" panose="02020603050405020304" pitchFamily="18" charset="0"/>
              </a:rPr>
              <a:t> </a:t>
            </a: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 </a:t>
            </a:r>
          </a:p>
          <a:p>
            <a:endParaRPr lang="ru-RU" b="0" i="0" dirty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b="0" i="0" dirty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b="0" i="0" dirty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b="0" i="0" dirty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b="0" i="0" dirty="0">
              <a:solidFill>
                <a:srgbClr val="181818"/>
              </a:solidFill>
              <a:effectLst/>
              <a:latin typeface="Times New Roman" panose="02020603050405020304" pitchFamily="18" charset="0"/>
            </a:endParaRPr>
          </a:p>
          <a:p>
            <a:endParaRPr lang="ru-RU" dirty="0" smtClean="0">
              <a:solidFill>
                <a:srgbClr val="181818"/>
              </a:solidFill>
              <a:latin typeface="Times New Roman" panose="02020603050405020304" pitchFamily="18" charset="0"/>
            </a:endParaRPr>
          </a:p>
          <a:p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dirty="0">
                <a:solidFill>
                  <a:srgbClr val="999999"/>
                </a:solidFill>
                <a:latin typeface="Times New Roman" panose="02020603050405020304" pitchFamily="18" charset="0"/>
              </a:rPr>
              <a:t> </a:t>
            </a:r>
            <a:endParaRPr lang="ru-RU" b="0" i="0" dirty="0" smtClean="0">
              <a:solidFill>
                <a:srgbClr val="181818"/>
              </a:solidFill>
              <a:effectLst/>
              <a:latin typeface="Open Sans"/>
            </a:endParaRPr>
          </a:p>
          <a:p>
            <a:r>
              <a:rPr lang="ru-RU" dirty="0" smtClean="0">
                <a:solidFill>
                  <a:srgbClr val="181818"/>
                </a:solidFill>
                <a:latin typeface="Times New Roman" panose="02020603050405020304" pitchFamily="18" charset="0"/>
              </a:rPr>
              <a:t> </a:t>
            </a:r>
            <a:endParaRPr lang="ru-RU" b="0" i="0" dirty="0">
              <a:solidFill>
                <a:srgbClr val="181818"/>
              </a:solidFill>
              <a:effectLst/>
              <a:latin typeface="Open Sans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243569151"/>
              </p:ext>
            </p:extLst>
          </p:nvPr>
        </p:nvGraphicFramePr>
        <p:xfrm>
          <a:off x="891396" y="96983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640747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511675B-376B-4253-9B04-650FC5165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073" y="1047867"/>
            <a:ext cx="8945731" cy="51081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114136" y="301925"/>
            <a:ext cx="44344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Игровой набор «Дары Фребеля»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8980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1" t="9610" r="16722"/>
          <a:stretch/>
        </p:blipFill>
        <p:spPr>
          <a:xfrm>
            <a:off x="5189584" y="1729625"/>
            <a:ext cx="6764408" cy="402763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6" t="9464" r="16509"/>
          <a:stretch/>
        </p:blipFill>
        <p:spPr>
          <a:xfrm>
            <a:off x="284669" y="637558"/>
            <a:ext cx="4788512" cy="31058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72929" y="195876"/>
            <a:ext cx="5198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Кейс-иллюстрация на тему «Порядок в шкафу»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2" t="13539" r="16793"/>
          <a:stretch/>
        </p:blipFill>
        <p:spPr>
          <a:xfrm>
            <a:off x="284669" y="3815792"/>
            <a:ext cx="4788512" cy="304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0804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89" t="14122" r="25424"/>
          <a:stretch/>
        </p:blipFill>
        <p:spPr>
          <a:xfrm>
            <a:off x="362310" y="565208"/>
            <a:ext cx="4593748" cy="3371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81556" y="83733"/>
            <a:ext cx="5375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Кейс-иллюстрация на тему «Петя обидел Машу»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02" t="26784" r="22806"/>
          <a:stretch/>
        </p:blipFill>
        <p:spPr>
          <a:xfrm>
            <a:off x="362310" y="3958703"/>
            <a:ext cx="4593748" cy="28992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2" t="17615" r="28255"/>
          <a:stretch/>
        </p:blipFill>
        <p:spPr>
          <a:xfrm>
            <a:off x="5149970" y="1147314"/>
            <a:ext cx="6443932" cy="488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552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5568" y="497795"/>
            <a:ext cx="81922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Что является </a:t>
            </a:r>
            <a:r>
              <a:rPr lang="ru-RU" sz="2800" b="1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объектом Кейс-технологии</a:t>
            </a:r>
            <a:r>
              <a:rPr lang="ru-RU" sz="2800" dirty="0" smtClean="0">
                <a:solidFill>
                  <a:srgbClr val="181818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</a:p>
          <a:p>
            <a:pPr algn="ctr"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100" name="Picture 4" descr="https://sun9-49.userapi.com/impg/dk5qSGG0_2Y4GPU7avwIOpSi4dQCWpuXE8CVaQ/PP4IARfKUIU.jpg?size=423x418&amp;quality=96&amp;sign=8b8f3f15badcff84ba94670aabe8a39b&amp;type=alb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436" y="2589504"/>
            <a:ext cx="3087081" cy="3050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202475" y="1344039"/>
            <a:ext cx="2165231" cy="13557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Социальные и естественно-научные ситуации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095227" y="3282378"/>
            <a:ext cx="2436962" cy="13557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Словесные и иллюстрированные сюжеты: события, рассказы и игры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07530" y="5361344"/>
            <a:ext cx="2237120" cy="12378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Фантазийные ситуации и нелепицы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55607" y="3282378"/>
            <a:ext cx="2237120" cy="12378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Фото и видеоролики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621933" y="1338387"/>
            <a:ext cx="2427772" cy="135575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Объекты и явления окружающей действительности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6512943" y="3901310"/>
            <a:ext cx="431321" cy="213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19834340">
            <a:off x="6072996" y="2816295"/>
            <a:ext cx="387314" cy="237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5436490" y="4906134"/>
            <a:ext cx="370885" cy="2374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3159294" y="3849711"/>
            <a:ext cx="431321" cy="213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3406905">
            <a:off x="3980390" y="2851685"/>
            <a:ext cx="406184" cy="2522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733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803" y="405442"/>
            <a:ext cx="1081752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работы с детьми</a:t>
            </a:r>
          </a:p>
          <a:p>
            <a:endParaRPr lang="ru-RU" dirty="0"/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этап –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детей с ситуацией (иллюстрацией). На этом этапе педагог сообщает важные детали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месте или времени, возрасте, занятии человека 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т.д. Детям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задаются вопросы, направленные на вычленение проблемы: «Что неправильно делает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персонаж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?», «Что случилось с ним?».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 причинно-следственных связей,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условий, влияний и т.д. Вопросы: «Почему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могло случиться?», «Почему так произошло?». Важно поощрять версии, выдвигаемые детьми. 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верных и безопасных вариантов поведения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Вопросы: «Как правильно поступить в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той ситуации?». Уточняет, что нужно изменить в этой ситуации?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Четвертый этап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коллективное творческое решение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формирование правил на основе пережитого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бсуждения, опыта. Воспитатель предлагает детям сформулировать правила, которыми бы могли 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ользоваться все. На этом этапе происходит оценка работы воспитателем, а также самооценка работы</a:t>
            </a: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решению кейса.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1641286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TM02900688[[fn=Аспект]]</Template>
  <TotalTime>480</TotalTime>
  <Words>476</Words>
  <Application>Microsoft Office PowerPoint</Application>
  <PresentationFormat>Широкоэкранный</PresentationFormat>
  <Paragraphs>79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Open Sans</vt:lpstr>
      <vt:lpstr>Times New Roman</vt:lpstr>
      <vt:lpstr>Trebuchet MS</vt:lpstr>
      <vt:lpstr>Wingdings 3</vt:lpstr>
      <vt:lpstr>Аспект</vt:lpstr>
      <vt:lpstr>Мастер-класс  «Реализация кейс-технологий по речевому развитию в ДОУ посредством использования игрового набора Фребеля»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20</cp:revision>
  <dcterms:created xsi:type="dcterms:W3CDTF">2022-03-10T13:51:14Z</dcterms:created>
  <dcterms:modified xsi:type="dcterms:W3CDTF">2022-03-14T11:54:33Z</dcterms:modified>
</cp:coreProperties>
</file>