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82" r:id="rId7"/>
    <p:sldId id="263" r:id="rId8"/>
    <p:sldId id="264" r:id="rId9"/>
    <p:sldId id="266" r:id="rId10"/>
    <p:sldId id="265" r:id="rId11"/>
    <p:sldId id="267" r:id="rId12"/>
    <p:sldId id="268" r:id="rId13"/>
    <p:sldId id="269" r:id="rId14"/>
    <p:sldId id="270" r:id="rId15"/>
    <p:sldId id="271" r:id="rId16"/>
    <p:sldId id="272" r:id="rId17"/>
    <p:sldId id="273" r:id="rId18"/>
    <p:sldId id="276" r:id="rId19"/>
    <p:sldId id="277" r:id="rId20"/>
    <p:sldId id="278" r:id="rId21"/>
    <p:sldId id="279" r:id="rId22"/>
    <p:sldId id="280" r:id="rId23"/>
    <p:sldId id="281" r:id="rId24"/>
    <p:sldId id="283" r:id="rId25"/>
  </p:sldIdLst>
  <p:sldSz cx="9144000" cy="6858000" type="screen4x3"/>
  <p:notesSz cx="6858000" cy="9144000"/>
  <p:custDataLst>
    <p:tags r:id="rId26"/>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3E20A0"/>
    <a:srgbClr val="00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E94DDA81-0365-4D8E-BC70-C5551A7CF48D}" type="datetimeFigureOut">
              <a:rPr lang="ru-RU" smtClean="0"/>
              <a:t>08.12.2020</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E7565436-FA54-4AEA-8845-3E4711863E99}"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E94DDA81-0365-4D8E-BC70-C5551A7CF48D}" type="datetimeFigureOut">
              <a:rPr lang="ru-RU" smtClean="0"/>
              <a:t>08.12.2020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565436-FA54-4AEA-8845-3E4711863E9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E94DDA81-0365-4D8E-BC70-C5551A7CF48D}" type="datetimeFigureOut">
              <a:rPr lang="ru-RU" smtClean="0"/>
              <a:t>08.12.2020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565436-FA54-4AEA-8845-3E4711863E9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E94DDA81-0365-4D8E-BC70-C5551A7CF48D}" type="datetimeFigureOut">
              <a:rPr lang="ru-RU" smtClean="0"/>
              <a:t>08.12.2020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565436-FA54-4AEA-8845-3E4711863E99}"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E94DDA81-0365-4D8E-BC70-C5551A7CF48D}" type="datetimeFigureOut">
              <a:rPr lang="ru-RU" smtClean="0"/>
              <a:t>08.12.2020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565436-FA54-4AEA-8845-3E4711863E99}"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E94DDA81-0365-4D8E-BC70-C5551A7CF48D}" type="datetimeFigureOut">
              <a:rPr lang="ru-RU" smtClean="0"/>
              <a:t>08.12.2020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565436-FA54-4AEA-8845-3E4711863E99}"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E94DDA81-0365-4D8E-BC70-C5551A7CF48D}" type="datetimeFigureOut">
              <a:rPr lang="ru-RU" smtClean="0"/>
              <a:t>08.12.2020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7565436-FA54-4AEA-8845-3E4711863E99}"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E94DDA81-0365-4D8E-BC70-C5551A7CF48D}" type="datetimeFigureOut">
              <a:rPr lang="ru-RU" smtClean="0"/>
              <a:t>08.12.2020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7565436-FA54-4AEA-8845-3E4711863E99}"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4DDA81-0365-4D8E-BC70-C5551A7CF48D}" type="datetimeFigureOut">
              <a:rPr lang="ru-RU" smtClean="0"/>
              <a:t>08.12.2020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7565436-FA54-4AEA-8845-3E4711863E99}"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E94DDA81-0365-4D8E-BC70-C5551A7CF48D}" type="datetimeFigureOut">
              <a:rPr lang="ru-RU" smtClean="0"/>
              <a:t>08.12.2020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565436-FA54-4AEA-8845-3E4711863E9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E94DDA81-0365-4D8E-BC70-C5551A7CF48D}" type="datetimeFigureOut">
              <a:rPr lang="ru-RU" smtClean="0"/>
              <a:t>08.12.2020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E7565436-FA54-4AEA-8845-3E4711863E99}" type="slidenum">
              <a:rPr lang="ru-RU" smtClean="0"/>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94DDA81-0365-4D8E-BC70-C5551A7CF48D}" type="datetimeFigureOut">
              <a:rPr lang="ru-RU" smtClean="0"/>
              <a:t>08.12.2020</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7565436-FA54-4AEA-8845-3E4711863E99}" type="slidenum">
              <a:rPr lang="ru-RU" smtClean="0"/>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836712"/>
            <a:ext cx="7416824" cy="4824536"/>
          </a:xfrm>
        </p:spPr>
        <p:txBody>
          <a:bodyPr>
            <a:normAutofit/>
          </a:bodyPr>
          <a:lstStyle/>
          <a:p>
            <a:pPr lvl="0" algn="ctr">
              <a:spcBef>
                <a:spcPts val="0"/>
              </a:spcBef>
            </a:pPr>
            <a:r>
              <a:rPr lang="ru-RU" sz="3200" b="1" dirty="0" smtClean="0">
                <a:solidFill>
                  <a:prstClr val="black"/>
                </a:solidFill>
                <a:latin typeface="Times New Roman" panose="02020603050405020304" pitchFamily="18" charset="0"/>
                <a:ea typeface="+mn-ea"/>
                <a:cs typeface="Times New Roman" panose="02020603050405020304" pitchFamily="18" charset="0"/>
              </a:rPr>
              <a:t>Подготовка к ЕГЭ </a:t>
            </a:r>
            <a:br>
              <a:rPr lang="ru-RU" sz="3200" b="1" dirty="0" smtClean="0">
                <a:solidFill>
                  <a:prstClr val="black"/>
                </a:solidFill>
                <a:latin typeface="Times New Roman" panose="02020603050405020304" pitchFamily="18" charset="0"/>
                <a:ea typeface="+mn-ea"/>
                <a:cs typeface="Times New Roman" panose="02020603050405020304" pitchFamily="18" charset="0"/>
              </a:rPr>
            </a:br>
            <a:r>
              <a:rPr lang="ru-RU" sz="3200" b="1" dirty="0" smtClean="0">
                <a:solidFill>
                  <a:prstClr val="black"/>
                </a:solidFill>
                <a:latin typeface="Times New Roman" panose="02020603050405020304" pitchFamily="18" charset="0"/>
                <a:ea typeface="+mn-ea"/>
                <a:cs typeface="Times New Roman" panose="02020603050405020304" pitchFamily="18" charset="0"/>
              </a:rPr>
              <a:t>Экономика. Выбор позиций из списка (задание 8)</a:t>
            </a:r>
            <a:br>
              <a:rPr lang="ru-RU" sz="3200" b="1" dirty="0" smtClean="0">
                <a:solidFill>
                  <a:prstClr val="black"/>
                </a:solidFill>
                <a:latin typeface="Times New Roman" panose="02020603050405020304" pitchFamily="18" charset="0"/>
                <a:ea typeface="+mn-ea"/>
                <a:cs typeface="Times New Roman" panose="02020603050405020304" pitchFamily="18" charset="0"/>
              </a:rPr>
            </a:br>
            <a:r>
              <a:rPr lang="ru-RU" sz="3200" b="1" dirty="0" smtClean="0">
                <a:solidFill>
                  <a:prstClr val="black"/>
                </a:solidFill>
                <a:latin typeface="Times New Roman" panose="02020603050405020304" pitchFamily="18" charset="0"/>
                <a:ea typeface="+mn-ea"/>
                <a:cs typeface="Times New Roman" panose="02020603050405020304" pitchFamily="18" charset="0"/>
              </a:rPr>
              <a:t/>
            </a:r>
            <a:br>
              <a:rPr lang="ru-RU" sz="3200" b="1" dirty="0" smtClean="0">
                <a:solidFill>
                  <a:prstClr val="black"/>
                </a:solidFill>
                <a:latin typeface="Times New Roman" panose="02020603050405020304" pitchFamily="18" charset="0"/>
                <a:ea typeface="+mn-ea"/>
                <a:cs typeface="Times New Roman" panose="02020603050405020304" pitchFamily="18" charset="0"/>
              </a:rPr>
            </a:br>
            <a:r>
              <a:rPr lang="uk-UA" sz="2800" dirty="0" smtClean="0">
                <a:solidFill>
                  <a:prstClr val="black"/>
                </a:solidFill>
                <a:latin typeface="Times New Roman" panose="02020603050405020304" pitchFamily="18" charset="0"/>
                <a:ea typeface="+mn-ea"/>
                <a:cs typeface="Times New Roman" panose="02020603050405020304" pitchFamily="18" charset="0"/>
              </a:rPr>
              <a:t>Банкетова </a:t>
            </a:r>
            <a:r>
              <a:rPr lang="uk-UA" sz="2800" dirty="0" err="1" smtClean="0">
                <a:solidFill>
                  <a:prstClr val="black"/>
                </a:solidFill>
                <a:latin typeface="Times New Roman" panose="02020603050405020304" pitchFamily="18" charset="0"/>
                <a:ea typeface="+mn-ea"/>
                <a:cs typeface="Times New Roman" panose="02020603050405020304" pitchFamily="18" charset="0"/>
              </a:rPr>
              <a:t>Светлана</a:t>
            </a:r>
            <a:r>
              <a:rPr lang="uk-UA" sz="2800" dirty="0" smtClean="0">
                <a:solidFill>
                  <a:prstClr val="black"/>
                </a:solidFill>
                <a:latin typeface="Times New Roman" panose="02020603050405020304" pitchFamily="18" charset="0"/>
                <a:ea typeface="+mn-ea"/>
                <a:cs typeface="Times New Roman" panose="02020603050405020304" pitchFamily="18" charset="0"/>
              </a:rPr>
              <a:t> </a:t>
            </a:r>
            <a:r>
              <a:rPr lang="uk-UA" sz="2800" dirty="0" err="1" smtClean="0">
                <a:solidFill>
                  <a:prstClr val="black"/>
                </a:solidFill>
                <a:latin typeface="Times New Roman" panose="02020603050405020304" pitchFamily="18" charset="0"/>
                <a:ea typeface="+mn-ea"/>
                <a:cs typeface="Times New Roman" panose="02020603050405020304" pitchFamily="18" charset="0"/>
              </a:rPr>
              <a:t>Александровна</a:t>
            </a:r>
            <a:r>
              <a:rPr lang="uk-UA" sz="2800" dirty="0" smtClean="0">
                <a:solidFill>
                  <a:prstClr val="black"/>
                </a:solidFill>
                <a:latin typeface="Times New Roman" panose="02020603050405020304" pitchFamily="18" charset="0"/>
                <a:ea typeface="+mn-ea"/>
                <a:cs typeface="Times New Roman" panose="02020603050405020304" pitchFamily="18" charset="0"/>
              </a:rPr>
              <a:t/>
            </a:r>
            <a:br>
              <a:rPr lang="uk-UA" sz="2800" dirty="0" smtClean="0">
                <a:solidFill>
                  <a:prstClr val="black"/>
                </a:solidFill>
                <a:latin typeface="Times New Roman" panose="02020603050405020304" pitchFamily="18" charset="0"/>
                <a:ea typeface="+mn-ea"/>
                <a:cs typeface="Times New Roman" panose="02020603050405020304" pitchFamily="18" charset="0"/>
              </a:rPr>
            </a:br>
            <a:r>
              <a:rPr lang="uk-UA" sz="2800" dirty="0" smtClean="0">
                <a:solidFill>
                  <a:prstClr val="black"/>
                </a:solidFill>
                <a:latin typeface="Times New Roman" panose="02020603050405020304" pitchFamily="18" charset="0"/>
                <a:ea typeface="+mn-ea"/>
                <a:cs typeface="Times New Roman" panose="02020603050405020304" pitchFamily="18" charset="0"/>
              </a:rPr>
              <a:t>учитель </a:t>
            </a:r>
            <a:r>
              <a:rPr lang="uk-UA" sz="2800" dirty="0" err="1" smtClean="0">
                <a:solidFill>
                  <a:prstClr val="black"/>
                </a:solidFill>
                <a:latin typeface="Times New Roman" panose="02020603050405020304" pitchFamily="18" charset="0"/>
                <a:ea typeface="+mn-ea"/>
                <a:cs typeface="Times New Roman" panose="02020603050405020304" pitchFamily="18" charset="0"/>
              </a:rPr>
              <a:t>истории</a:t>
            </a:r>
            <a:r>
              <a:rPr lang="uk-UA" sz="2800" dirty="0" smtClean="0">
                <a:solidFill>
                  <a:prstClr val="black"/>
                </a:solidFill>
                <a:latin typeface="Times New Roman" panose="02020603050405020304" pitchFamily="18" charset="0"/>
                <a:ea typeface="+mn-ea"/>
                <a:cs typeface="Times New Roman" panose="02020603050405020304" pitchFamily="18" charset="0"/>
              </a:rPr>
              <a:t> и </a:t>
            </a:r>
            <a:r>
              <a:rPr lang="uk-UA" sz="2800" dirty="0" err="1" smtClean="0">
                <a:solidFill>
                  <a:prstClr val="black"/>
                </a:solidFill>
                <a:latin typeface="Times New Roman" panose="02020603050405020304" pitchFamily="18" charset="0"/>
                <a:ea typeface="+mn-ea"/>
                <a:cs typeface="Times New Roman" panose="02020603050405020304" pitchFamily="18" charset="0"/>
              </a:rPr>
              <a:t>обществознания</a:t>
            </a:r>
            <a:r>
              <a:rPr lang="uk-UA" sz="2800" dirty="0" smtClean="0">
                <a:solidFill>
                  <a:prstClr val="black"/>
                </a:solidFill>
                <a:latin typeface="Times New Roman" panose="02020603050405020304" pitchFamily="18" charset="0"/>
                <a:ea typeface="+mn-ea"/>
                <a:cs typeface="Times New Roman" panose="02020603050405020304" pitchFamily="18" charset="0"/>
              </a:rPr>
              <a:t/>
            </a:r>
            <a:br>
              <a:rPr lang="uk-UA" sz="2800" dirty="0" smtClean="0">
                <a:solidFill>
                  <a:prstClr val="black"/>
                </a:solidFill>
                <a:latin typeface="Times New Roman" panose="02020603050405020304" pitchFamily="18" charset="0"/>
                <a:ea typeface="+mn-ea"/>
                <a:cs typeface="Times New Roman" panose="02020603050405020304" pitchFamily="18" charset="0"/>
              </a:rPr>
            </a:br>
            <a:r>
              <a:rPr lang="uk-UA" sz="2000" b="1" dirty="0" smtClean="0">
                <a:solidFill>
                  <a:prstClr val="black"/>
                </a:solidFill>
                <a:latin typeface="Times New Roman" panose="02020603050405020304" pitchFamily="18" charset="0"/>
                <a:ea typeface="+mn-ea"/>
                <a:cs typeface="Times New Roman" panose="02020603050405020304" pitchFamily="18" charset="0"/>
              </a:rPr>
              <a:t/>
            </a:r>
            <a:br>
              <a:rPr lang="uk-UA" sz="2000" b="1" dirty="0" smtClean="0">
                <a:solidFill>
                  <a:prstClr val="black"/>
                </a:solidFill>
                <a:latin typeface="Times New Roman" panose="02020603050405020304" pitchFamily="18" charset="0"/>
                <a:ea typeface="+mn-ea"/>
                <a:cs typeface="Times New Roman" panose="02020603050405020304" pitchFamily="18" charset="0"/>
              </a:rPr>
            </a:br>
            <a:r>
              <a:rPr lang="uk-UA" sz="2000" b="1" dirty="0" smtClean="0">
                <a:solidFill>
                  <a:prstClr val="black"/>
                </a:solidFill>
                <a:latin typeface="Times New Roman" panose="02020603050405020304" pitchFamily="18" charset="0"/>
                <a:ea typeface="+mn-ea"/>
                <a:cs typeface="Times New Roman" panose="02020603050405020304" pitchFamily="18" charset="0"/>
              </a:rPr>
              <a:t>МБОУ “ </a:t>
            </a:r>
            <a:r>
              <a:rPr lang="uk-UA" sz="2000" b="1" dirty="0" err="1" smtClean="0">
                <a:solidFill>
                  <a:prstClr val="black"/>
                </a:solidFill>
                <a:latin typeface="Times New Roman" panose="02020603050405020304" pitchFamily="18" charset="0"/>
                <a:ea typeface="+mn-ea"/>
                <a:cs typeface="Times New Roman" panose="02020603050405020304" pitchFamily="18" charset="0"/>
              </a:rPr>
              <a:t>Кольчугинская</a:t>
            </a:r>
            <a:r>
              <a:rPr lang="uk-UA" sz="2000" b="1" dirty="0" smtClean="0">
                <a:solidFill>
                  <a:prstClr val="black"/>
                </a:solidFill>
                <a:latin typeface="Times New Roman" panose="02020603050405020304" pitchFamily="18" charset="0"/>
                <a:ea typeface="+mn-ea"/>
                <a:cs typeface="Times New Roman" panose="02020603050405020304" pitchFamily="18" charset="0"/>
              </a:rPr>
              <a:t>  школа №1” </a:t>
            </a:r>
            <a:r>
              <a:rPr lang="ru-RU" sz="2000" b="1" dirty="0" smtClean="0">
                <a:solidFill>
                  <a:prstClr val="black"/>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- 2020</a:t>
            </a:r>
            <a:br>
              <a:rPr lang="ru-RU" sz="2000" b="1" dirty="0" smtClean="0">
                <a:solidFill>
                  <a:prstClr val="black"/>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br>
            <a:endParaRPr lang="ru-RU" dirty="0">
              <a:solidFill>
                <a:schemeClr val="tx1"/>
              </a:solidFill>
            </a:endParaRPr>
          </a:p>
        </p:txBody>
      </p:sp>
    </p:spTree>
    <p:extLst>
      <p:ext uri="{BB962C8B-B14F-4D97-AF65-F5344CB8AC3E}">
        <p14:creationId xmlns:p14="http://schemas.microsoft.com/office/powerpoint/2010/main" val="4142640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Пояснение</a:t>
            </a:r>
            <a:endParaRPr lang="ru-RU" dirty="0"/>
          </a:p>
        </p:txBody>
      </p:sp>
      <p:sp>
        <p:nvSpPr>
          <p:cNvPr id="3" name="Объект 2"/>
          <p:cNvSpPr>
            <a:spLocks noGrp="1"/>
          </p:cNvSpPr>
          <p:nvPr>
            <p:ph sz="half" idx="1"/>
          </p:nvPr>
        </p:nvSpPr>
        <p:spPr>
          <a:xfrm>
            <a:off x="457200" y="1920085"/>
            <a:ext cx="8219256" cy="4434840"/>
          </a:xfrm>
        </p:spPr>
        <p:txBody>
          <a:bodyPr>
            <a:normAutofit fontScale="92500" lnSpcReduction="20000"/>
          </a:bodyPr>
          <a:lstStyle/>
          <a:p>
            <a:r>
              <a:rPr lang="ru-RU" dirty="0">
                <a:solidFill>
                  <a:srgbClr val="193D00"/>
                </a:solidFill>
                <a:latin typeface="Georgia"/>
              </a:rPr>
              <a:t>Фискальная функция налогов – основная функция налогообложения, которая служит для пополнения государственного бюджета и обеспечения финансирования государственных расходов. Стимулирующая функция обеспечивает развитие тех или иных экономических процессов: путем предоставления налоговых льгот государство стимулирует развитие малого предпринимательства, научно-технические разработки, развитие сельского хозяйства и так далее. Распределительная функция заключается в перераспределении общественных благ в пользу менее имущих слоев населения, что помогает добиться снижения различий в уровне жизни людей.</a:t>
            </a:r>
            <a:endParaRPr lang="ru-RU" dirty="0"/>
          </a:p>
        </p:txBody>
      </p:sp>
    </p:spTree>
    <p:extLst>
      <p:ext uri="{BB962C8B-B14F-4D97-AF65-F5344CB8AC3E}">
        <p14:creationId xmlns:p14="http://schemas.microsoft.com/office/powerpoint/2010/main" val="32893124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1143000"/>
          </a:xfrm>
        </p:spPr>
        <p:txBody>
          <a:bodyPr/>
          <a:lstStyle/>
          <a:p>
            <a:r>
              <a:rPr lang="ru-RU" dirty="0" smtClean="0">
                <a:solidFill>
                  <a:srgbClr val="FF0000"/>
                </a:solidFill>
              </a:rPr>
              <a:t>Ответ:</a:t>
            </a:r>
            <a:endParaRPr lang="ru-RU" dirty="0">
              <a:solidFill>
                <a:srgbClr val="FF0000"/>
              </a:solidFill>
            </a:endParaRPr>
          </a:p>
        </p:txBody>
      </p:sp>
      <p:sp>
        <p:nvSpPr>
          <p:cNvPr id="3" name="Объект 2"/>
          <p:cNvSpPr>
            <a:spLocks noGrp="1"/>
          </p:cNvSpPr>
          <p:nvPr>
            <p:ph sz="half" idx="1"/>
          </p:nvPr>
        </p:nvSpPr>
        <p:spPr>
          <a:xfrm>
            <a:off x="323528" y="1700808"/>
            <a:ext cx="8363272" cy="4434840"/>
          </a:xfrm>
        </p:spPr>
        <p:txBody>
          <a:bodyPr/>
          <a:lstStyle/>
          <a:p>
            <a:pPr marL="0" lvl="0" indent="0">
              <a:spcBef>
                <a:spcPts val="0"/>
              </a:spcBef>
              <a:buClrTx/>
              <a:buSzTx/>
              <a:buNone/>
            </a:pPr>
            <a:r>
              <a:rPr lang="ru-RU" sz="2400" dirty="0">
                <a:solidFill>
                  <a:srgbClr val="FF0000"/>
                </a:solidFill>
              </a:rPr>
              <a:t>ЦЕЛИ НАЛОГООБЛОЖЕНИЯ</a:t>
            </a:r>
            <a:r>
              <a:rPr lang="ru-RU" sz="2400" dirty="0">
                <a:solidFill>
                  <a:prstClr val="black"/>
                </a:solidFill>
              </a:rPr>
              <a:t>	                      </a:t>
            </a:r>
            <a:endParaRPr lang="ru-RU" sz="2400" dirty="0" smtClean="0">
              <a:solidFill>
                <a:prstClr val="black"/>
              </a:solidFill>
            </a:endParaRPr>
          </a:p>
          <a:p>
            <a:pPr marL="0" indent="0">
              <a:spcBef>
                <a:spcPts val="0"/>
              </a:spcBef>
              <a:buClrTx/>
              <a:buSzTx/>
              <a:buNone/>
            </a:pPr>
            <a:r>
              <a:rPr lang="ru-RU" sz="2400" dirty="0" smtClean="0">
                <a:solidFill>
                  <a:prstClr val="black"/>
                </a:solidFill>
              </a:rPr>
              <a:t>А</a:t>
            </a:r>
            <a:r>
              <a:rPr lang="ru-RU" sz="2400" dirty="0">
                <a:solidFill>
                  <a:prstClr val="black"/>
                </a:solidFill>
              </a:rPr>
              <a:t>) </a:t>
            </a:r>
            <a:r>
              <a:rPr lang="ru-RU" sz="2400" dirty="0">
                <a:solidFill>
                  <a:srgbClr val="333333"/>
                </a:solidFill>
                <a:latin typeface="Georgia"/>
              </a:rPr>
              <a:t>Сглаживание неравенства в уровне жизни </a:t>
            </a:r>
            <a:r>
              <a:rPr lang="ru-RU" sz="2400" dirty="0" smtClean="0">
                <a:solidFill>
                  <a:srgbClr val="333333"/>
                </a:solidFill>
                <a:latin typeface="Georgia"/>
              </a:rPr>
              <a:t>граждан - </a:t>
            </a:r>
            <a:r>
              <a:rPr lang="ru-RU" sz="2400" dirty="0">
                <a:solidFill>
                  <a:srgbClr val="FF0000"/>
                </a:solidFill>
              </a:rPr>
              <a:t>р</a:t>
            </a:r>
            <a:r>
              <a:rPr lang="ru-RU" sz="2400" dirty="0" smtClean="0">
                <a:solidFill>
                  <a:srgbClr val="FF0000"/>
                </a:solidFill>
              </a:rPr>
              <a:t>аспределительная</a:t>
            </a:r>
            <a:r>
              <a:rPr lang="ru-RU" sz="2400" dirty="0"/>
              <a:t/>
            </a:r>
            <a:br>
              <a:rPr lang="ru-RU" sz="2400" dirty="0"/>
            </a:br>
            <a:r>
              <a:rPr lang="ru-RU" sz="2400" dirty="0" smtClean="0">
                <a:solidFill>
                  <a:prstClr val="black"/>
                </a:solidFill>
              </a:rPr>
              <a:t>Б</a:t>
            </a:r>
            <a:r>
              <a:rPr lang="ru-RU" sz="2400" dirty="0">
                <a:solidFill>
                  <a:prstClr val="black"/>
                </a:solidFill>
              </a:rPr>
              <a:t>) </a:t>
            </a:r>
            <a:r>
              <a:rPr lang="ru-RU" sz="2400" dirty="0">
                <a:solidFill>
                  <a:srgbClr val="333333"/>
                </a:solidFill>
                <a:latin typeface="Georgia"/>
              </a:rPr>
              <a:t>Обеспечение финансирования государственных расходов </a:t>
            </a:r>
            <a:r>
              <a:rPr lang="ru-RU" sz="2400" dirty="0" smtClean="0">
                <a:solidFill>
                  <a:srgbClr val="333333"/>
                </a:solidFill>
                <a:latin typeface="Georgia"/>
              </a:rPr>
              <a:t>- </a:t>
            </a:r>
            <a:r>
              <a:rPr lang="ru-RU" sz="2400" b="1" dirty="0" smtClean="0">
                <a:solidFill>
                  <a:srgbClr val="00C000"/>
                </a:solidFill>
                <a:latin typeface="Georgia"/>
              </a:rPr>
              <a:t>ф</a:t>
            </a:r>
            <a:r>
              <a:rPr lang="ru-RU" sz="2400" b="1" dirty="0" smtClean="0">
                <a:solidFill>
                  <a:srgbClr val="00C000"/>
                </a:solidFill>
              </a:rPr>
              <a:t>искальная</a:t>
            </a:r>
            <a:endParaRPr lang="ru-RU" sz="2400" b="1" dirty="0">
              <a:solidFill>
                <a:srgbClr val="00C000"/>
              </a:solidFill>
            </a:endParaRPr>
          </a:p>
          <a:p>
            <a:pPr marL="0" indent="0">
              <a:spcBef>
                <a:spcPts val="0"/>
              </a:spcBef>
              <a:buClrTx/>
              <a:buSzTx/>
              <a:buNone/>
            </a:pPr>
            <a:r>
              <a:rPr lang="ru-RU" sz="2400" dirty="0" smtClean="0">
                <a:solidFill>
                  <a:prstClr val="black"/>
                </a:solidFill>
              </a:rPr>
              <a:t>В</a:t>
            </a:r>
            <a:r>
              <a:rPr lang="ru-RU" sz="2400" dirty="0">
                <a:solidFill>
                  <a:prstClr val="black"/>
                </a:solidFill>
              </a:rPr>
              <a:t>) </a:t>
            </a:r>
            <a:r>
              <a:rPr lang="ru-RU" sz="2400" dirty="0">
                <a:solidFill>
                  <a:srgbClr val="333333"/>
                </a:solidFill>
                <a:latin typeface="Georgia"/>
              </a:rPr>
              <a:t>Развитие научно-технического прогресса </a:t>
            </a:r>
            <a:r>
              <a:rPr lang="ru-RU" sz="2400" dirty="0" smtClean="0">
                <a:solidFill>
                  <a:srgbClr val="333333"/>
                </a:solidFill>
                <a:latin typeface="Georgia"/>
              </a:rPr>
              <a:t>- </a:t>
            </a:r>
            <a:r>
              <a:rPr lang="ru-RU" sz="2400" b="1" dirty="0" smtClean="0">
                <a:solidFill>
                  <a:srgbClr val="9900CC"/>
                </a:solidFill>
              </a:rPr>
              <a:t>стимулирующая</a:t>
            </a:r>
            <a:endParaRPr lang="ru-RU" sz="2400" b="1" dirty="0">
              <a:solidFill>
                <a:srgbClr val="9900CC"/>
              </a:solidFill>
            </a:endParaRPr>
          </a:p>
          <a:p>
            <a:pPr marL="0" lvl="0" indent="0">
              <a:spcBef>
                <a:spcPts val="0"/>
              </a:spcBef>
              <a:buClrTx/>
              <a:buSzTx/>
              <a:buNone/>
            </a:pPr>
            <a:r>
              <a:rPr lang="ru-RU" sz="2400" dirty="0" smtClean="0">
                <a:solidFill>
                  <a:prstClr val="black"/>
                </a:solidFill>
              </a:rPr>
              <a:t>Г</a:t>
            </a:r>
            <a:r>
              <a:rPr lang="ru-RU" sz="2400" dirty="0">
                <a:solidFill>
                  <a:prstClr val="black"/>
                </a:solidFill>
              </a:rPr>
              <a:t>) </a:t>
            </a:r>
            <a:r>
              <a:rPr lang="ru-RU" sz="2400" dirty="0">
                <a:solidFill>
                  <a:srgbClr val="333333"/>
                </a:solidFill>
                <a:latin typeface="Georgia"/>
              </a:rPr>
              <a:t>Поддержка социальной стабильности в обществе </a:t>
            </a:r>
            <a:r>
              <a:rPr lang="ru-RU" sz="2400" dirty="0">
                <a:solidFill>
                  <a:prstClr val="black"/>
                </a:solidFill>
              </a:rPr>
              <a:t> </a:t>
            </a:r>
            <a:r>
              <a:rPr lang="ru-RU" sz="2400" dirty="0" smtClean="0">
                <a:solidFill>
                  <a:prstClr val="black"/>
                </a:solidFill>
              </a:rPr>
              <a:t>-</a:t>
            </a:r>
            <a:r>
              <a:rPr lang="ru-RU" sz="2400" dirty="0">
                <a:solidFill>
                  <a:srgbClr val="FF0000"/>
                </a:solidFill>
              </a:rPr>
              <a:t>р</a:t>
            </a:r>
            <a:r>
              <a:rPr lang="ru-RU" sz="2400" dirty="0" smtClean="0">
                <a:solidFill>
                  <a:srgbClr val="FF0000"/>
                </a:solidFill>
              </a:rPr>
              <a:t>аспределительная</a:t>
            </a:r>
          </a:p>
          <a:p>
            <a:pPr marL="0" indent="0">
              <a:spcBef>
                <a:spcPts val="0"/>
              </a:spcBef>
              <a:buClrTx/>
              <a:buSzTx/>
              <a:buNone/>
            </a:pPr>
            <a:r>
              <a:rPr lang="ru-RU" sz="2400" dirty="0" smtClean="0">
                <a:solidFill>
                  <a:prstClr val="black"/>
                </a:solidFill>
              </a:rPr>
              <a:t>Д</a:t>
            </a:r>
            <a:r>
              <a:rPr lang="ru-RU" sz="2400" dirty="0">
                <a:solidFill>
                  <a:prstClr val="black"/>
                </a:solidFill>
              </a:rPr>
              <a:t>) </a:t>
            </a:r>
            <a:r>
              <a:rPr lang="ru-RU" sz="2400" dirty="0">
                <a:solidFill>
                  <a:srgbClr val="333333"/>
                </a:solidFill>
                <a:latin typeface="Georgia"/>
              </a:rPr>
              <a:t>Развитие малого </a:t>
            </a:r>
            <a:r>
              <a:rPr lang="ru-RU" sz="2400" dirty="0" smtClean="0">
                <a:solidFill>
                  <a:srgbClr val="333333"/>
                </a:solidFill>
                <a:latin typeface="Georgia"/>
              </a:rPr>
              <a:t>предпринимательства - </a:t>
            </a:r>
            <a:r>
              <a:rPr lang="ru-RU" sz="2400" b="1" dirty="0" smtClean="0">
                <a:solidFill>
                  <a:srgbClr val="9900CC"/>
                </a:solidFill>
              </a:rPr>
              <a:t>стимулирующая</a:t>
            </a:r>
            <a:endParaRPr lang="ru-RU" sz="2400" b="1" dirty="0">
              <a:solidFill>
                <a:srgbClr val="9900CC"/>
              </a:solidFill>
            </a:endParaRPr>
          </a:p>
          <a:p>
            <a:pPr marL="0" lvl="0" indent="0">
              <a:spcBef>
                <a:spcPts val="0"/>
              </a:spcBef>
              <a:buClrTx/>
              <a:buSzTx/>
              <a:buNone/>
            </a:pPr>
            <a:endParaRPr lang="ru-RU" sz="1800" b="1" dirty="0">
              <a:solidFill>
                <a:srgbClr val="00C000"/>
              </a:solidFill>
            </a:endParaRPr>
          </a:p>
          <a:p>
            <a:endParaRPr lang="ru-RU" dirty="0"/>
          </a:p>
        </p:txBody>
      </p:sp>
    </p:spTree>
    <p:extLst>
      <p:ext uri="{BB962C8B-B14F-4D97-AF65-F5344CB8AC3E}">
        <p14:creationId xmlns:p14="http://schemas.microsoft.com/office/powerpoint/2010/main" val="19761610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788808"/>
          </a:xfrm>
        </p:spPr>
        <p:txBody>
          <a:bodyPr>
            <a:noAutofit/>
          </a:bodyPr>
          <a:lstStyle/>
          <a:p>
            <a:r>
              <a:rPr lang="ru-RU" sz="2400" b="1" dirty="0">
                <a:solidFill>
                  <a:srgbClr val="9900CC"/>
                </a:solidFill>
                <a:latin typeface="Georgia"/>
              </a:rPr>
              <a:t>Проведите соответствие между данными характеристиками и факторами экономического роста: к каждой позиции, данной в первом столбце, подберите соответствующую позицию из второго столбца.</a:t>
            </a:r>
            <a:endParaRPr lang="ru-RU" sz="2400" b="1" dirty="0">
              <a:solidFill>
                <a:srgbClr val="9900CC"/>
              </a:solidFill>
            </a:endParaRPr>
          </a:p>
        </p:txBody>
      </p:sp>
      <p:sp>
        <p:nvSpPr>
          <p:cNvPr id="3" name="Объект 2"/>
          <p:cNvSpPr>
            <a:spLocks noGrp="1"/>
          </p:cNvSpPr>
          <p:nvPr>
            <p:ph sz="half" idx="1"/>
          </p:nvPr>
        </p:nvSpPr>
        <p:spPr>
          <a:xfrm>
            <a:off x="251520" y="2708920"/>
            <a:ext cx="4038600" cy="3141949"/>
          </a:xfrm>
        </p:spPr>
        <p:txBody>
          <a:bodyPr>
            <a:normAutofit fontScale="70000" lnSpcReduction="20000"/>
          </a:bodyPr>
          <a:lstStyle/>
          <a:p>
            <a:r>
              <a:rPr lang="ru-RU" dirty="0" smtClean="0">
                <a:solidFill>
                  <a:srgbClr val="FF0000"/>
                </a:solidFill>
                <a:latin typeface="Georgia"/>
              </a:rPr>
              <a:t>ХАРАКТЕРИСТИКИ</a:t>
            </a:r>
          </a:p>
          <a:p>
            <a:r>
              <a:rPr lang="ru-RU" dirty="0">
                <a:solidFill>
                  <a:srgbClr val="333333"/>
                </a:solidFill>
                <a:latin typeface="Georgia"/>
              </a:rPr>
              <a:t>А) Дополнительный набор сотрудников </a:t>
            </a:r>
            <a:endParaRPr lang="ru-RU" dirty="0" smtClean="0">
              <a:solidFill>
                <a:srgbClr val="333333"/>
              </a:solidFill>
              <a:latin typeface="Georgia"/>
            </a:endParaRPr>
          </a:p>
          <a:p>
            <a:r>
              <a:rPr lang="ru-RU" dirty="0" smtClean="0">
                <a:solidFill>
                  <a:srgbClr val="333333"/>
                </a:solidFill>
                <a:latin typeface="Georgia"/>
              </a:rPr>
              <a:t>Б</a:t>
            </a:r>
            <a:r>
              <a:rPr lang="ru-RU" dirty="0">
                <a:solidFill>
                  <a:srgbClr val="333333"/>
                </a:solidFill>
                <a:latin typeface="Georgia"/>
              </a:rPr>
              <a:t>) Замена оборудования на более современное </a:t>
            </a:r>
            <a:endParaRPr lang="ru-RU" dirty="0" smtClean="0">
              <a:solidFill>
                <a:srgbClr val="333333"/>
              </a:solidFill>
              <a:latin typeface="Georgia"/>
            </a:endParaRPr>
          </a:p>
          <a:p>
            <a:r>
              <a:rPr lang="ru-RU" dirty="0" smtClean="0">
                <a:solidFill>
                  <a:srgbClr val="333333"/>
                </a:solidFill>
                <a:latin typeface="Georgia"/>
              </a:rPr>
              <a:t>В</a:t>
            </a:r>
            <a:r>
              <a:rPr lang="ru-RU" dirty="0">
                <a:solidFill>
                  <a:srgbClr val="333333"/>
                </a:solidFill>
                <a:latin typeface="Georgia"/>
              </a:rPr>
              <a:t>) Открытие новых филиалов предприятия </a:t>
            </a:r>
            <a:endParaRPr lang="ru-RU" dirty="0" smtClean="0">
              <a:solidFill>
                <a:srgbClr val="333333"/>
              </a:solidFill>
              <a:latin typeface="Georgia"/>
            </a:endParaRPr>
          </a:p>
          <a:p>
            <a:r>
              <a:rPr lang="ru-RU" dirty="0" smtClean="0">
                <a:solidFill>
                  <a:srgbClr val="333333"/>
                </a:solidFill>
                <a:latin typeface="Georgia"/>
              </a:rPr>
              <a:t>Г</a:t>
            </a:r>
            <a:r>
              <a:rPr lang="ru-RU" dirty="0">
                <a:solidFill>
                  <a:srgbClr val="333333"/>
                </a:solidFill>
                <a:latin typeface="Georgia"/>
              </a:rPr>
              <a:t>) Проведение курсов повышения квалификации персонала </a:t>
            </a:r>
            <a:endParaRPr lang="ru-RU" dirty="0" smtClean="0">
              <a:solidFill>
                <a:srgbClr val="333333"/>
              </a:solidFill>
              <a:latin typeface="Georgia"/>
            </a:endParaRPr>
          </a:p>
          <a:p>
            <a:r>
              <a:rPr lang="ru-RU" dirty="0" smtClean="0">
                <a:solidFill>
                  <a:srgbClr val="333333"/>
                </a:solidFill>
                <a:latin typeface="Georgia"/>
              </a:rPr>
              <a:t>Д</a:t>
            </a:r>
            <a:r>
              <a:rPr lang="ru-RU" dirty="0">
                <a:solidFill>
                  <a:srgbClr val="333333"/>
                </a:solidFill>
                <a:latin typeface="Georgia"/>
              </a:rPr>
              <a:t>) Дополнительные закупки сырья</a:t>
            </a:r>
            <a:endParaRPr lang="ru-RU" dirty="0"/>
          </a:p>
        </p:txBody>
      </p:sp>
      <p:sp>
        <p:nvSpPr>
          <p:cNvPr id="4" name="Объект 3"/>
          <p:cNvSpPr>
            <a:spLocks noGrp="1"/>
          </p:cNvSpPr>
          <p:nvPr>
            <p:ph sz="half" idx="2"/>
          </p:nvPr>
        </p:nvSpPr>
        <p:spPr>
          <a:xfrm>
            <a:off x="4427984" y="2708920"/>
            <a:ext cx="4038600" cy="3069941"/>
          </a:xfrm>
        </p:spPr>
        <p:txBody>
          <a:bodyPr>
            <a:normAutofit fontScale="70000" lnSpcReduction="20000"/>
          </a:bodyPr>
          <a:lstStyle/>
          <a:p>
            <a:r>
              <a:rPr lang="ru-RU" dirty="0">
                <a:solidFill>
                  <a:srgbClr val="FF0000"/>
                </a:solidFill>
                <a:latin typeface="Georgia"/>
              </a:rPr>
              <a:t>ФАКТОРЫ ЭКОНОМИЧЕСКОГО </a:t>
            </a:r>
            <a:r>
              <a:rPr lang="ru-RU" dirty="0" smtClean="0">
                <a:solidFill>
                  <a:srgbClr val="FF0000"/>
                </a:solidFill>
                <a:latin typeface="Georgia"/>
              </a:rPr>
              <a:t>РОСТА</a:t>
            </a:r>
          </a:p>
          <a:p>
            <a:r>
              <a:rPr lang="ru-RU" dirty="0">
                <a:solidFill>
                  <a:srgbClr val="333333"/>
                </a:solidFill>
                <a:latin typeface="Georgia"/>
              </a:rPr>
              <a:t>1) Интенсивный </a:t>
            </a:r>
            <a:endParaRPr lang="ru-RU" dirty="0" smtClean="0">
              <a:solidFill>
                <a:srgbClr val="333333"/>
              </a:solidFill>
              <a:latin typeface="Georgia"/>
            </a:endParaRPr>
          </a:p>
          <a:p>
            <a:r>
              <a:rPr lang="ru-RU" dirty="0" smtClean="0">
                <a:solidFill>
                  <a:srgbClr val="333333"/>
                </a:solidFill>
                <a:latin typeface="Georgia"/>
              </a:rPr>
              <a:t>2</a:t>
            </a:r>
            <a:r>
              <a:rPr lang="ru-RU" dirty="0">
                <a:solidFill>
                  <a:srgbClr val="333333"/>
                </a:solidFill>
                <a:latin typeface="Georgia"/>
              </a:rPr>
              <a:t>) Экстенсивный</a:t>
            </a:r>
            <a:endParaRPr lang="ru-RU" dirty="0"/>
          </a:p>
        </p:txBody>
      </p:sp>
    </p:spTree>
    <p:extLst>
      <p:ext uri="{BB962C8B-B14F-4D97-AF65-F5344CB8AC3E}">
        <p14:creationId xmlns:p14="http://schemas.microsoft.com/office/powerpoint/2010/main" val="2660198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Пояснение</a:t>
            </a:r>
            <a:endParaRPr lang="ru-RU" dirty="0"/>
          </a:p>
        </p:txBody>
      </p:sp>
      <p:sp>
        <p:nvSpPr>
          <p:cNvPr id="3" name="Объект 2"/>
          <p:cNvSpPr>
            <a:spLocks noGrp="1"/>
          </p:cNvSpPr>
          <p:nvPr>
            <p:ph sz="half" idx="1"/>
          </p:nvPr>
        </p:nvSpPr>
        <p:spPr>
          <a:xfrm>
            <a:off x="457200" y="1920085"/>
            <a:ext cx="8291264" cy="4434840"/>
          </a:xfrm>
        </p:spPr>
        <p:txBody>
          <a:bodyPr>
            <a:normAutofit lnSpcReduction="10000"/>
          </a:bodyPr>
          <a:lstStyle/>
          <a:p>
            <a:r>
              <a:rPr lang="ru-RU" dirty="0">
                <a:solidFill>
                  <a:srgbClr val="193D00"/>
                </a:solidFill>
                <a:latin typeface="Georgia"/>
              </a:rPr>
              <a:t>Интенсивный фактор экономического роста предполагает экономический рост за счет более эффективного использования уже имеющихся факторов производства: замены оборудования на более современное, повышение квалификации работников, улучшения организации производства. При экстенсивном росте наблюдается лишь количественное увеличение используемых факторов: увеличение числа сотрудников, дополнительные закупки сырья, расширение производственных площадей.</a:t>
            </a:r>
            <a:endParaRPr lang="ru-RU" dirty="0"/>
          </a:p>
        </p:txBody>
      </p:sp>
    </p:spTree>
    <p:extLst>
      <p:ext uri="{BB962C8B-B14F-4D97-AF65-F5344CB8AC3E}">
        <p14:creationId xmlns:p14="http://schemas.microsoft.com/office/powerpoint/2010/main" val="3512955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1143000"/>
          </a:xfrm>
        </p:spPr>
        <p:txBody>
          <a:bodyPr/>
          <a:lstStyle/>
          <a:p>
            <a:r>
              <a:rPr lang="ru-RU" b="1" dirty="0" smtClean="0">
                <a:solidFill>
                  <a:srgbClr val="FF0000"/>
                </a:solidFill>
                <a:latin typeface="Times New Roman" panose="02020603050405020304" pitchFamily="18" charset="0"/>
                <a:cs typeface="Times New Roman" panose="02020603050405020304" pitchFamily="18" charset="0"/>
              </a:rPr>
              <a:t>Ответ:</a:t>
            </a: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half" idx="1"/>
          </p:nvPr>
        </p:nvSpPr>
        <p:spPr>
          <a:xfrm>
            <a:off x="323528" y="1412776"/>
            <a:ext cx="8291264" cy="4434840"/>
          </a:xfrm>
        </p:spPr>
        <p:txBody>
          <a:bodyPr/>
          <a:lstStyle/>
          <a:p>
            <a:pPr marL="0" lvl="0" indent="0">
              <a:buClr>
                <a:srgbClr val="0BD0D9"/>
              </a:buClr>
              <a:buNone/>
            </a:pPr>
            <a:r>
              <a:rPr lang="ru-RU" sz="2400" dirty="0">
                <a:solidFill>
                  <a:srgbClr val="FF0000"/>
                </a:solidFill>
                <a:latin typeface="Georgia"/>
              </a:rPr>
              <a:t>ХАРАКТЕРИСТИКИ</a:t>
            </a:r>
          </a:p>
          <a:p>
            <a:pPr lvl="0">
              <a:buClr>
                <a:srgbClr val="0BD0D9"/>
              </a:buClr>
            </a:pPr>
            <a:r>
              <a:rPr lang="ru-RU" sz="2400" dirty="0">
                <a:solidFill>
                  <a:srgbClr val="333333"/>
                </a:solidFill>
                <a:latin typeface="Georgia"/>
              </a:rPr>
              <a:t>А) Дополнительный набор сотрудников </a:t>
            </a:r>
            <a:r>
              <a:rPr lang="ru-RU" sz="2400" dirty="0" smtClean="0">
                <a:solidFill>
                  <a:srgbClr val="333333"/>
                </a:solidFill>
                <a:latin typeface="Georgia"/>
              </a:rPr>
              <a:t>- </a:t>
            </a:r>
            <a:r>
              <a:rPr lang="ru-RU" sz="2400" b="1" dirty="0">
                <a:solidFill>
                  <a:srgbClr val="3E20A0"/>
                </a:solidFill>
              </a:rPr>
              <a:t>Экстенсивный</a:t>
            </a:r>
            <a:endParaRPr lang="ru-RU" sz="2400" b="1" dirty="0">
              <a:solidFill>
                <a:srgbClr val="3E20A0"/>
              </a:solidFill>
              <a:latin typeface="Georgia"/>
            </a:endParaRPr>
          </a:p>
          <a:p>
            <a:pPr lvl="0">
              <a:buClr>
                <a:srgbClr val="0BD0D9"/>
              </a:buClr>
            </a:pPr>
            <a:r>
              <a:rPr lang="ru-RU" sz="2400" dirty="0">
                <a:solidFill>
                  <a:srgbClr val="333333"/>
                </a:solidFill>
                <a:latin typeface="Georgia"/>
              </a:rPr>
              <a:t>Б) Замена оборудования на более современное </a:t>
            </a:r>
            <a:r>
              <a:rPr lang="ru-RU" sz="2400" dirty="0" smtClean="0">
                <a:solidFill>
                  <a:srgbClr val="333333"/>
                </a:solidFill>
                <a:latin typeface="Georgia"/>
              </a:rPr>
              <a:t> - </a:t>
            </a:r>
            <a:r>
              <a:rPr lang="ru-RU" sz="2400" dirty="0">
                <a:solidFill>
                  <a:srgbClr val="FF0000"/>
                </a:solidFill>
              </a:rPr>
              <a:t>Интенсивный</a:t>
            </a:r>
            <a:endParaRPr lang="ru-RU" sz="2400" dirty="0">
              <a:solidFill>
                <a:srgbClr val="FF0000"/>
              </a:solidFill>
              <a:latin typeface="Georgia"/>
            </a:endParaRPr>
          </a:p>
          <a:p>
            <a:pPr lvl="0">
              <a:buClr>
                <a:srgbClr val="0BD0D9"/>
              </a:buClr>
            </a:pPr>
            <a:r>
              <a:rPr lang="ru-RU" sz="2400" dirty="0">
                <a:solidFill>
                  <a:srgbClr val="333333"/>
                </a:solidFill>
                <a:latin typeface="Georgia"/>
              </a:rPr>
              <a:t>В) Открытие новых филиалов предприятия </a:t>
            </a:r>
            <a:r>
              <a:rPr lang="ru-RU" sz="2400" dirty="0" smtClean="0">
                <a:solidFill>
                  <a:srgbClr val="333333"/>
                </a:solidFill>
                <a:latin typeface="Georgia"/>
              </a:rPr>
              <a:t>- </a:t>
            </a:r>
            <a:r>
              <a:rPr lang="ru-RU" sz="2400" b="1" dirty="0">
                <a:solidFill>
                  <a:srgbClr val="3E20A0"/>
                </a:solidFill>
              </a:rPr>
              <a:t>Экстенсивный</a:t>
            </a:r>
            <a:endParaRPr lang="ru-RU" sz="2400" b="1" dirty="0">
              <a:solidFill>
                <a:srgbClr val="3E20A0"/>
              </a:solidFill>
              <a:latin typeface="Georgia"/>
            </a:endParaRPr>
          </a:p>
          <a:p>
            <a:pPr lvl="0">
              <a:buClr>
                <a:srgbClr val="0BD0D9"/>
              </a:buClr>
            </a:pPr>
            <a:r>
              <a:rPr lang="ru-RU" sz="2400" dirty="0">
                <a:solidFill>
                  <a:srgbClr val="333333"/>
                </a:solidFill>
                <a:latin typeface="Georgia"/>
              </a:rPr>
              <a:t>Г) Проведение курсов повышения квалификации персонала </a:t>
            </a:r>
            <a:r>
              <a:rPr lang="ru-RU" sz="2400" dirty="0" smtClean="0">
                <a:solidFill>
                  <a:srgbClr val="333333"/>
                </a:solidFill>
                <a:latin typeface="Georgia"/>
              </a:rPr>
              <a:t> - </a:t>
            </a:r>
            <a:r>
              <a:rPr lang="ru-RU" sz="2400" dirty="0">
                <a:solidFill>
                  <a:srgbClr val="FF0000"/>
                </a:solidFill>
              </a:rPr>
              <a:t>Интенсивный</a:t>
            </a:r>
            <a:endParaRPr lang="ru-RU" sz="2400" dirty="0">
              <a:solidFill>
                <a:srgbClr val="FF0000"/>
              </a:solidFill>
              <a:latin typeface="Georgia"/>
            </a:endParaRPr>
          </a:p>
          <a:p>
            <a:pPr lvl="0">
              <a:buClr>
                <a:srgbClr val="0BD0D9"/>
              </a:buClr>
            </a:pPr>
            <a:r>
              <a:rPr lang="ru-RU" sz="2400" dirty="0">
                <a:solidFill>
                  <a:srgbClr val="333333"/>
                </a:solidFill>
                <a:latin typeface="Georgia"/>
              </a:rPr>
              <a:t>Д) Дополнительные закупки </a:t>
            </a:r>
            <a:r>
              <a:rPr lang="ru-RU" sz="2400" dirty="0" smtClean="0">
                <a:solidFill>
                  <a:srgbClr val="333333"/>
                </a:solidFill>
                <a:latin typeface="Georgia"/>
              </a:rPr>
              <a:t>сырья - </a:t>
            </a:r>
            <a:r>
              <a:rPr lang="ru-RU" sz="2400" b="1" dirty="0" smtClean="0">
                <a:solidFill>
                  <a:srgbClr val="3E20A0"/>
                </a:solidFill>
              </a:rPr>
              <a:t>Экстенсивный</a:t>
            </a:r>
            <a:endParaRPr lang="ru-RU" sz="2400" b="1" dirty="0">
              <a:solidFill>
                <a:srgbClr val="3E20A0"/>
              </a:solidFill>
            </a:endParaRPr>
          </a:p>
          <a:p>
            <a:pPr marL="0" indent="0">
              <a:buNone/>
            </a:pPr>
            <a:endParaRPr lang="ru-RU" dirty="0"/>
          </a:p>
        </p:txBody>
      </p:sp>
    </p:spTree>
    <p:extLst>
      <p:ext uri="{BB962C8B-B14F-4D97-AF65-F5344CB8AC3E}">
        <p14:creationId xmlns:p14="http://schemas.microsoft.com/office/powerpoint/2010/main" val="19001140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a:solidFill>
                  <a:srgbClr val="9900CC"/>
                </a:solidFill>
                <a:latin typeface="Georgia"/>
              </a:rPr>
              <a:t>Проведите соответствие между данными характеристиками и видами источников финансирования: к каждой позиции, данной в первом столбце, подберите соответствующую позицию из второго столбца.</a:t>
            </a:r>
            <a:endParaRPr lang="ru-RU" sz="2000" b="1" dirty="0">
              <a:solidFill>
                <a:srgbClr val="9900CC"/>
              </a:solidFill>
            </a:endParaRPr>
          </a:p>
        </p:txBody>
      </p:sp>
      <p:sp>
        <p:nvSpPr>
          <p:cNvPr id="3" name="Объект 2"/>
          <p:cNvSpPr>
            <a:spLocks noGrp="1"/>
          </p:cNvSpPr>
          <p:nvPr>
            <p:ph sz="half" idx="1"/>
          </p:nvPr>
        </p:nvSpPr>
        <p:spPr/>
        <p:txBody>
          <a:bodyPr>
            <a:normAutofit/>
          </a:bodyPr>
          <a:lstStyle/>
          <a:p>
            <a:pPr marL="0" indent="0">
              <a:buNone/>
            </a:pPr>
            <a:r>
              <a:rPr lang="ru-RU" b="1" dirty="0" smtClean="0">
                <a:solidFill>
                  <a:srgbClr val="FF0000"/>
                </a:solidFill>
                <a:latin typeface="Georgia"/>
              </a:rPr>
              <a:t>ХАРАКТЕРИСТИКИ</a:t>
            </a:r>
          </a:p>
          <a:p>
            <a:r>
              <a:rPr lang="ru-RU" dirty="0">
                <a:solidFill>
                  <a:srgbClr val="333333"/>
                </a:solidFill>
                <a:latin typeface="Georgia"/>
              </a:rPr>
              <a:t>А) Амортизационные отчисления </a:t>
            </a:r>
            <a:endParaRPr lang="ru-RU" dirty="0" smtClean="0">
              <a:solidFill>
                <a:srgbClr val="333333"/>
              </a:solidFill>
              <a:latin typeface="Georgia"/>
            </a:endParaRPr>
          </a:p>
          <a:p>
            <a:r>
              <a:rPr lang="ru-RU" dirty="0" smtClean="0">
                <a:solidFill>
                  <a:srgbClr val="333333"/>
                </a:solidFill>
                <a:latin typeface="Georgia"/>
              </a:rPr>
              <a:t>Б</a:t>
            </a:r>
            <a:r>
              <a:rPr lang="ru-RU" dirty="0">
                <a:solidFill>
                  <a:srgbClr val="333333"/>
                </a:solidFill>
                <a:latin typeface="Georgia"/>
              </a:rPr>
              <a:t>) Чистая прибыль предприятия </a:t>
            </a:r>
            <a:endParaRPr lang="ru-RU" dirty="0" smtClean="0">
              <a:solidFill>
                <a:srgbClr val="333333"/>
              </a:solidFill>
              <a:latin typeface="Georgia"/>
            </a:endParaRPr>
          </a:p>
          <a:p>
            <a:r>
              <a:rPr lang="ru-RU" dirty="0" smtClean="0">
                <a:solidFill>
                  <a:srgbClr val="333333"/>
                </a:solidFill>
                <a:latin typeface="Georgia"/>
              </a:rPr>
              <a:t>В</a:t>
            </a:r>
            <a:r>
              <a:rPr lang="ru-RU" dirty="0">
                <a:solidFill>
                  <a:srgbClr val="333333"/>
                </a:solidFill>
                <a:latin typeface="Georgia"/>
              </a:rPr>
              <a:t>) Получение кредита Г) Получение субсидии </a:t>
            </a:r>
            <a:endParaRPr lang="ru-RU" dirty="0" smtClean="0">
              <a:solidFill>
                <a:srgbClr val="333333"/>
              </a:solidFill>
              <a:latin typeface="Georgia"/>
            </a:endParaRPr>
          </a:p>
          <a:p>
            <a:r>
              <a:rPr lang="ru-RU" dirty="0" smtClean="0">
                <a:solidFill>
                  <a:srgbClr val="333333"/>
                </a:solidFill>
                <a:latin typeface="Georgia"/>
              </a:rPr>
              <a:t>Д</a:t>
            </a:r>
            <a:r>
              <a:rPr lang="ru-RU" dirty="0">
                <a:solidFill>
                  <a:srgbClr val="333333"/>
                </a:solidFill>
                <a:latin typeface="Georgia"/>
              </a:rPr>
              <a:t>) Выпуск и продажа ценных бумаг</a:t>
            </a:r>
            <a:endParaRPr lang="ru-RU" dirty="0"/>
          </a:p>
        </p:txBody>
      </p:sp>
      <p:sp>
        <p:nvSpPr>
          <p:cNvPr id="4" name="Объект 3"/>
          <p:cNvSpPr>
            <a:spLocks noGrp="1"/>
          </p:cNvSpPr>
          <p:nvPr>
            <p:ph sz="half" idx="2"/>
          </p:nvPr>
        </p:nvSpPr>
        <p:spPr>
          <a:xfrm>
            <a:off x="4648200" y="1920085"/>
            <a:ext cx="4316288" cy="4434840"/>
          </a:xfrm>
        </p:spPr>
        <p:txBody>
          <a:bodyPr>
            <a:normAutofit/>
          </a:bodyPr>
          <a:lstStyle/>
          <a:p>
            <a:pPr marL="0" indent="0">
              <a:buNone/>
            </a:pPr>
            <a:r>
              <a:rPr lang="ru-RU" b="1" dirty="0">
                <a:solidFill>
                  <a:srgbClr val="00C000"/>
                </a:solidFill>
                <a:latin typeface="Georgia"/>
              </a:rPr>
              <a:t>ВИДЫ ИСТОЧНИКОВ </a:t>
            </a:r>
            <a:r>
              <a:rPr lang="ru-RU" b="1" dirty="0" smtClean="0">
                <a:solidFill>
                  <a:srgbClr val="00C000"/>
                </a:solidFill>
                <a:latin typeface="Georgia"/>
              </a:rPr>
              <a:t>ФИНАНСИРОВАНИЯ</a:t>
            </a:r>
          </a:p>
          <a:p>
            <a:pPr fontAlgn="base">
              <a:buFont typeface="+mj-lt"/>
              <a:buAutoNum type="arabicPeriod"/>
            </a:pPr>
            <a:r>
              <a:rPr lang="ru-RU" dirty="0">
                <a:solidFill>
                  <a:srgbClr val="00B0F0"/>
                </a:solidFill>
                <a:latin typeface="inherit"/>
              </a:rPr>
              <a:t>Внешние</a:t>
            </a:r>
          </a:p>
          <a:p>
            <a:pPr fontAlgn="base">
              <a:buFont typeface="+mj-lt"/>
              <a:buAutoNum type="arabicPeriod"/>
            </a:pPr>
            <a:r>
              <a:rPr lang="ru-RU" dirty="0">
                <a:solidFill>
                  <a:srgbClr val="9900CC"/>
                </a:solidFill>
                <a:latin typeface="inherit"/>
              </a:rPr>
              <a:t>Внутренние</a:t>
            </a:r>
          </a:p>
          <a:p>
            <a:pPr marL="0" indent="0">
              <a:buNone/>
            </a:pPr>
            <a:endParaRPr lang="ru-RU" dirty="0"/>
          </a:p>
        </p:txBody>
      </p:sp>
    </p:spTree>
    <p:extLst>
      <p:ext uri="{BB962C8B-B14F-4D97-AF65-F5344CB8AC3E}">
        <p14:creationId xmlns:p14="http://schemas.microsoft.com/office/powerpoint/2010/main" val="39067898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Пояснение</a:t>
            </a:r>
            <a:endParaRPr lang="ru-RU" dirty="0"/>
          </a:p>
        </p:txBody>
      </p:sp>
      <p:sp>
        <p:nvSpPr>
          <p:cNvPr id="3" name="Прямоугольник 2"/>
          <p:cNvSpPr/>
          <p:nvPr/>
        </p:nvSpPr>
        <p:spPr>
          <a:xfrm>
            <a:off x="467544" y="1997839"/>
            <a:ext cx="8136904" cy="3970318"/>
          </a:xfrm>
          <a:prstGeom prst="rect">
            <a:avLst/>
          </a:prstGeom>
        </p:spPr>
        <p:txBody>
          <a:bodyPr wrap="square">
            <a:spAutoFit/>
          </a:bodyPr>
          <a:lstStyle/>
          <a:p>
            <a:r>
              <a:rPr lang="ru-RU" sz="2800" b="1" i="0" dirty="0" smtClean="0">
                <a:solidFill>
                  <a:srgbClr val="9900CC"/>
                </a:solidFill>
                <a:effectLst/>
                <a:latin typeface="Georgia"/>
              </a:rPr>
              <a:t>Внутренние источники </a:t>
            </a:r>
            <a:r>
              <a:rPr lang="ru-RU" sz="2800" b="0" i="0" dirty="0" smtClean="0">
                <a:solidFill>
                  <a:srgbClr val="193D00"/>
                </a:solidFill>
                <a:effectLst/>
                <a:latin typeface="Georgia"/>
              </a:rPr>
              <a:t>образуются в результате экономической деятельности самого предприятия, продажи его товаров и услуг. К ним относится прибыль предприятия, доход от продажи ценных бумаг, амортизационные отчисления. </a:t>
            </a:r>
            <a:r>
              <a:rPr lang="ru-RU" sz="2800" b="1" i="0" dirty="0" smtClean="0">
                <a:solidFill>
                  <a:srgbClr val="00B0F0"/>
                </a:solidFill>
                <a:effectLst/>
                <a:latin typeface="Georgia"/>
              </a:rPr>
              <a:t>К внешним источникам </a:t>
            </a:r>
            <a:r>
              <a:rPr lang="ru-RU" sz="2800" b="0" i="0" dirty="0" smtClean="0">
                <a:solidFill>
                  <a:srgbClr val="193D00"/>
                </a:solidFill>
                <a:effectLst/>
                <a:latin typeface="Georgia"/>
              </a:rPr>
              <a:t>относятся поступления извне: кредиты, займы, субсидии, государственный заказ.</a:t>
            </a:r>
            <a:endParaRPr lang="ru-RU" sz="2800" dirty="0"/>
          </a:p>
        </p:txBody>
      </p:sp>
    </p:spTree>
    <p:extLst>
      <p:ext uri="{BB962C8B-B14F-4D97-AF65-F5344CB8AC3E}">
        <p14:creationId xmlns:p14="http://schemas.microsoft.com/office/powerpoint/2010/main" val="9282754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0000"/>
                </a:solidFill>
                <a:latin typeface="Times New Roman" panose="02020603050405020304" pitchFamily="18" charset="0"/>
                <a:cs typeface="Times New Roman" panose="02020603050405020304" pitchFamily="18" charset="0"/>
              </a:rPr>
              <a:t>Ответ:</a:t>
            </a:r>
            <a:endParaRPr lang="ru-RU" dirty="0">
              <a:solidFill>
                <a:srgbClr val="FF000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755576" y="2060848"/>
            <a:ext cx="8064896" cy="3471720"/>
          </a:xfrm>
          <a:prstGeom prst="rect">
            <a:avLst/>
          </a:prstGeom>
        </p:spPr>
        <p:txBody>
          <a:bodyPr wrap="square">
            <a:spAutoFit/>
          </a:bodyPr>
          <a:lstStyle/>
          <a:p>
            <a:pPr lvl="0">
              <a:spcBef>
                <a:spcPct val="20000"/>
              </a:spcBef>
              <a:buClr>
                <a:srgbClr val="0BD0D9"/>
              </a:buClr>
              <a:buSzPct val="95000"/>
            </a:pPr>
            <a:r>
              <a:rPr lang="ru-RU" sz="2600" b="1" dirty="0">
                <a:solidFill>
                  <a:srgbClr val="FF0000"/>
                </a:solidFill>
                <a:latin typeface="Georgia"/>
              </a:rPr>
              <a:t>ХАРАКТЕРИСТИКИ</a:t>
            </a:r>
          </a:p>
          <a:p>
            <a:pPr lvl="0">
              <a:spcBef>
                <a:spcPct val="20000"/>
              </a:spcBef>
              <a:buClr>
                <a:srgbClr val="0BD0D9"/>
              </a:buClr>
              <a:buSzPct val="95000"/>
            </a:pPr>
            <a:r>
              <a:rPr lang="ru-RU" sz="2800" dirty="0">
                <a:solidFill>
                  <a:srgbClr val="333333"/>
                </a:solidFill>
                <a:latin typeface="Times New Roman" panose="02020603050405020304" pitchFamily="18" charset="0"/>
                <a:cs typeface="Times New Roman" panose="02020603050405020304" pitchFamily="18" charset="0"/>
              </a:rPr>
              <a:t>А) Амортизационные отчисления </a:t>
            </a:r>
            <a:r>
              <a:rPr lang="ru-RU" sz="2800" dirty="0" smtClean="0">
                <a:solidFill>
                  <a:srgbClr val="333333"/>
                </a:solidFill>
                <a:latin typeface="Times New Roman" panose="02020603050405020304" pitchFamily="18" charset="0"/>
                <a:cs typeface="Times New Roman" panose="02020603050405020304" pitchFamily="18" charset="0"/>
              </a:rPr>
              <a:t>- </a:t>
            </a:r>
            <a:r>
              <a:rPr lang="ru-RU" sz="2800" dirty="0" smtClean="0">
                <a:solidFill>
                  <a:srgbClr val="9900CC"/>
                </a:solidFill>
                <a:latin typeface="Times New Roman" panose="02020603050405020304" pitchFamily="18" charset="0"/>
                <a:cs typeface="Times New Roman" panose="02020603050405020304" pitchFamily="18" charset="0"/>
              </a:rPr>
              <a:t>Внутренние</a:t>
            </a:r>
            <a:endParaRPr lang="ru-RU" sz="2800" dirty="0">
              <a:solidFill>
                <a:srgbClr val="9900CC"/>
              </a:solidFill>
              <a:latin typeface="Times New Roman" panose="02020603050405020304" pitchFamily="18" charset="0"/>
              <a:cs typeface="Times New Roman" panose="02020603050405020304" pitchFamily="18" charset="0"/>
            </a:endParaRPr>
          </a:p>
          <a:p>
            <a:pPr lvl="0">
              <a:spcBef>
                <a:spcPct val="20000"/>
              </a:spcBef>
              <a:buClr>
                <a:srgbClr val="0BD0D9"/>
              </a:buClr>
              <a:buSzPct val="95000"/>
            </a:pPr>
            <a:r>
              <a:rPr lang="ru-RU" sz="2800" dirty="0">
                <a:solidFill>
                  <a:srgbClr val="333333"/>
                </a:solidFill>
                <a:latin typeface="Times New Roman" panose="02020603050405020304" pitchFamily="18" charset="0"/>
                <a:cs typeface="Times New Roman" panose="02020603050405020304" pitchFamily="18" charset="0"/>
              </a:rPr>
              <a:t>Б) Чистая прибыль предприятия </a:t>
            </a:r>
            <a:r>
              <a:rPr lang="ru-RU" sz="2800" dirty="0" smtClean="0">
                <a:solidFill>
                  <a:srgbClr val="333333"/>
                </a:solidFill>
                <a:latin typeface="Times New Roman" panose="02020603050405020304" pitchFamily="18" charset="0"/>
                <a:cs typeface="Times New Roman" panose="02020603050405020304" pitchFamily="18" charset="0"/>
              </a:rPr>
              <a:t>-</a:t>
            </a:r>
            <a:r>
              <a:rPr lang="ru-RU" sz="2800" dirty="0" smtClean="0">
                <a:solidFill>
                  <a:srgbClr val="9900CC"/>
                </a:solidFill>
                <a:latin typeface="Times New Roman" panose="02020603050405020304" pitchFamily="18" charset="0"/>
                <a:cs typeface="Times New Roman" panose="02020603050405020304" pitchFamily="18" charset="0"/>
              </a:rPr>
              <a:t>Внутренние</a:t>
            </a:r>
            <a:endParaRPr lang="ru-RU" sz="2800" dirty="0">
              <a:solidFill>
                <a:srgbClr val="9900CC"/>
              </a:solidFill>
              <a:latin typeface="Times New Roman" panose="02020603050405020304" pitchFamily="18" charset="0"/>
              <a:cs typeface="Times New Roman" panose="02020603050405020304" pitchFamily="18" charset="0"/>
            </a:endParaRPr>
          </a:p>
          <a:p>
            <a:pPr fontAlgn="base"/>
            <a:r>
              <a:rPr lang="ru-RU" sz="2800" dirty="0">
                <a:solidFill>
                  <a:srgbClr val="333333"/>
                </a:solidFill>
                <a:latin typeface="Times New Roman" panose="02020603050405020304" pitchFamily="18" charset="0"/>
                <a:cs typeface="Times New Roman" panose="02020603050405020304" pitchFamily="18" charset="0"/>
              </a:rPr>
              <a:t>В) Получение кредита </a:t>
            </a:r>
            <a:r>
              <a:rPr lang="ru-RU" sz="2800" dirty="0" smtClean="0">
                <a:solidFill>
                  <a:srgbClr val="333333"/>
                </a:solidFill>
                <a:latin typeface="Times New Roman" panose="02020603050405020304" pitchFamily="18" charset="0"/>
                <a:cs typeface="Times New Roman" panose="02020603050405020304" pitchFamily="18" charset="0"/>
              </a:rPr>
              <a:t>-</a:t>
            </a:r>
            <a:r>
              <a:rPr lang="ru-RU" sz="2800" b="0" i="0" dirty="0" smtClean="0">
                <a:solidFill>
                  <a:srgbClr val="333333"/>
                </a:solidFill>
                <a:effectLst/>
                <a:latin typeface="inherit"/>
              </a:rPr>
              <a:t> </a:t>
            </a:r>
            <a:r>
              <a:rPr lang="ru-RU" sz="2800" b="0" i="0" dirty="0" smtClean="0">
                <a:solidFill>
                  <a:srgbClr val="00B0F0"/>
                </a:solidFill>
                <a:effectLst/>
                <a:latin typeface="inherit"/>
              </a:rPr>
              <a:t>Внешние</a:t>
            </a:r>
            <a:endParaRPr lang="ru-RU" sz="2800" dirty="0" smtClean="0">
              <a:solidFill>
                <a:srgbClr val="00B0F0"/>
              </a:solidFill>
              <a:latin typeface="Times New Roman" panose="02020603050405020304" pitchFamily="18" charset="0"/>
              <a:cs typeface="Times New Roman" panose="02020603050405020304" pitchFamily="18" charset="0"/>
            </a:endParaRPr>
          </a:p>
          <a:p>
            <a:pPr>
              <a:spcBef>
                <a:spcPct val="20000"/>
              </a:spcBef>
              <a:buClr>
                <a:srgbClr val="0BD0D9"/>
              </a:buClr>
              <a:buSzPct val="95000"/>
            </a:pPr>
            <a:r>
              <a:rPr lang="ru-RU" sz="2800" dirty="0" smtClean="0">
                <a:solidFill>
                  <a:srgbClr val="333333"/>
                </a:solidFill>
                <a:latin typeface="Times New Roman" panose="02020603050405020304" pitchFamily="18" charset="0"/>
                <a:cs typeface="Times New Roman" panose="02020603050405020304" pitchFamily="18" charset="0"/>
              </a:rPr>
              <a:t>Г</a:t>
            </a:r>
            <a:r>
              <a:rPr lang="ru-RU" sz="2800" dirty="0">
                <a:solidFill>
                  <a:srgbClr val="333333"/>
                </a:solidFill>
                <a:latin typeface="Times New Roman" panose="02020603050405020304" pitchFamily="18" charset="0"/>
                <a:cs typeface="Times New Roman" panose="02020603050405020304" pitchFamily="18" charset="0"/>
              </a:rPr>
              <a:t>) Получение субсидии </a:t>
            </a:r>
            <a:r>
              <a:rPr lang="ru-RU" sz="2800" dirty="0" smtClean="0">
                <a:solidFill>
                  <a:srgbClr val="333333"/>
                </a:solidFill>
                <a:latin typeface="Times New Roman" panose="02020603050405020304" pitchFamily="18" charset="0"/>
                <a:cs typeface="Times New Roman" panose="02020603050405020304" pitchFamily="18" charset="0"/>
              </a:rPr>
              <a:t>- </a:t>
            </a:r>
            <a:r>
              <a:rPr lang="ru-RU" sz="2800" dirty="0" smtClean="0">
                <a:solidFill>
                  <a:srgbClr val="00B0F0"/>
                </a:solidFill>
                <a:latin typeface="Times New Roman" panose="02020603050405020304" pitchFamily="18" charset="0"/>
                <a:cs typeface="Times New Roman" panose="02020603050405020304" pitchFamily="18" charset="0"/>
              </a:rPr>
              <a:t>Внешние</a:t>
            </a:r>
            <a:endParaRPr lang="ru-RU" sz="2800" dirty="0">
              <a:solidFill>
                <a:srgbClr val="00B0F0"/>
              </a:solidFill>
              <a:latin typeface="Times New Roman" panose="02020603050405020304" pitchFamily="18" charset="0"/>
              <a:cs typeface="Times New Roman" panose="02020603050405020304" pitchFamily="18" charset="0"/>
            </a:endParaRPr>
          </a:p>
          <a:p>
            <a:pPr lvl="0">
              <a:spcBef>
                <a:spcPct val="20000"/>
              </a:spcBef>
              <a:buClr>
                <a:srgbClr val="0BD0D9"/>
              </a:buClr>
              <a:buSzPct val="95000"/>
            </a:pPr>
            <a:r>
              <a:rPr lang="ru-RU" sz="2800" dirty="0" smtClean="0">
                <a:solidFill>
                  <a:srgbClr val="333333"/>
                </a:solidFill>
                <a:latin typeface="Times New Roman" panose="02020603050405020304" pitchFamily="18" charset="0"/>
                <a:cs typeface="Times New Roman" panose="02020603050405020304" pitchFamily="18" charset="0"/>
              </a:rPr>
              <a:t>Д</a:t>
            </a:r>
            <a:r>
              <a:rPr lang="ru-RU" sz="2800" dirty="0">
                <a:solidFill>
                  <a:srgbClr val="333333"/>
                </a:solidFill>
                <a:latin typeface="Times New Roman" panose="02020603050405020304" pitchFamily="18" charset="0"/>
                <a:cs typeface="Times New Roman" panose="02020603050405020304" pitchFamily="18" charset="0"/>
              </a:rPr>
              <a:t>) Выпуск и продажа ценных </a:t>
            </a:r>
            <a:r>
              <a:rPr lang="ru-RU" sz="2800" dirty="0" smtClean="0">
                <a:solidFill>
                  <a:srgbClr val="333333"/>
                </a:solidFill>
                <a:latin typeface="Times New Roman" panose="02020603050405020304" pitchFamily="18" charset="0"/>
                <a:cs typeface="Times New Roman" panose="02020603050405020304" pitchFamily="18" charset="0"/>
              </a:rPr>
              <a:t>бумаг -</a:t>
            </a:r>
            <a:r>
              <a:rPr lang="ru-RU" sz="2800" dirty="0" smtClean="0">
                <a:solidFill>
                  <a:srgbClr val="9900CC"/>
                </a:solidFill>
                <a:latin typeface="Times New Roman" panose="02020603050405020304" pitchFamily="18" charset="0"/>
                <a:cs typeface="Times New Roman" panose="02020603050405020304" pitchFamily="18" charset="0"/>
              </a:rPr>
              <a:t>Внутренние</a:t>
            </a:r>
            <a:endParaRPr lang="ru-RU" sz="2800" dirty="0">
              <a:solidFill>
                <a:srgbClr val="9900CC"/>
              </a:solidFill>
              <a:latin typeface="Times New Roman" panose="02020603050405020304" pitchFamily="18" charset="0"/>
              <a:cs typeface="Times New Roman" panose="02020603050405020304" pitchFamily="18" charset="0"/>
            </a:endParaRPr>
          </a:p>
          <a:p>
            <a:pPr marL="274320" lvl="0" indent="-274320">
              <a:spcBef>
                <a:spcPct val="20000"/>
              </a:spcBef>
              <a:buClr>
                <a:srgbClr val="0BD0D9"/>
              </a:buClr>
              <a:buSzPct val="95000"/>
              <a:buFont typeface="Wingdings 2"/>
              <a:buChar char=""/>
            </a:pPr>
            <a:endParaRPr lang="ru-RU" sz="2600" dirty="0">
              <a:solidFill>
                <a:prstClr val="black"/>
              </a:solidFill>
            </a:endParaRPr>
          </a:p>
        </p:txBody>
      </p:sp>
    </p:spTree>
    <p:extLst>
      <p:ext uri="{BB962C8B-B14F-4D97-AF65-F5344CB8AC3E}">
        <p14:creationId xmlns:p14="http://schemas.microsoft.com/office/powerpoint/2010/main" val="13645546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572784"/>
          </a:xfrm>
        </p:spPr>
        <p:txBody>
          <a:bodyPr>
            <a:noAutofit/>
          </a:bodyPr>
          <a:lstStyle/>
          <a:p>
            <a:pPr algn="ctr"/>
            <a:r>
              <a:rPr lang="ru-RU" sz="2400" b="1" dirty="0" smtClean="0">
                <a:solidFill>
                  <a:srgbClr val="9900CC"/>
                </a:solidFill>
                <a:latin typeface="Times New Roman" panose="02020603050405020304" pitchFamily="18" charset="0"/>
                <a:cs typeface="Times New Roman" panose="02020603050405020304" pitchFamily="18" charset="0"/>
              </a:rPr>
              <a:t/>
            </a:r>
            <a:br>
              <a:rPr lang="ru-RU" sz="2400" b="1" dirty="0" smtClean="0">
                <a:solidFill>
                  <a:srgbClr val="9900CC"/>
                </a:solidFill>
                <a:latin typeface="Times New Roman" panose="02020603050405020304" pitchFamily="18" charset="0"/>
                <a:cs typeface="Times New Roman" panose="02020603050405020304" pitchFamily="18" charset="0"/>
              </a:rPr>
            </a:br>
            <a:r>
              <a:rPr lang="ru-RU" sz="2400" b="1" dirty="0" smtClean="0">
                <a:solidFill>
                  <a:srgbClr val="9900CC"/>
                </a:solidFill>
                <a:latin typeface="Times New Roman" panose="02020603050405020304" pitchFamily="18" charset="0"/>
                <a:cs typeface="Times New Roman" panose="02020603050405020304" pitchFamily="18" charset="0"/>
              </a:rPr>
              <a:t>Проведите </a:t>
            </a:r>
            <a:r>
              <a:rPr lang="ru-RU" sz="2400" b="1" dirty="0">
                <a:solidFill>
                  <a:srgbClr val="9900CC"/>
                </a:solidFill>
                <a:latin typeface="Times New Roman" panose="02020603050405020304" pitchFamily="18" charset="0"/>
                <a:cs typeface="Times New Roman" panose="02020603050405020304" pitchFamily="18" charset="0"/>
              </a:rPr>
              <a:t>соответствие между данными примерами и типами экономических систем: к каждой позиции, данной в первом столбце, подберите соответствующую позицию из второго столбца.</a:t>
            </a:r>
            <a:endParaRPr lang="ru-RU" sz="2400" b="1" dirty="0">
              <a:solidFill>
                <a:srgbClr val="9900CC"/>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sz="half" idx="1"/>
          </p:nvPr>
        </p:nvSpPr>
        <p:spPr>
          <a:xfrm>
            <a:off x="457200" y="2564903"/>
            <a:ext cx="4038600" cy="3790021"/>
          </a:xfrm>
        </p:spPr>
        <p:txBody>
          <a:bodyPr>
            <a:normAutofit fontScale="62500" lnSpcReduction="20000"/>
          </a:bodyPr>
          <a:lstStyle/>
          <a:p>
            <a:r>
              <a:rPr lang="ru-RU" b="1" dirty="0" smtClean="0">
                <a:solidFill>
                  <a:srgbClr val="00C000"/>
                </a:solidFill>
                <a:latin typeface="Georgia"/>
              </a:rPr>
              <a:t>ПРИМЕРЫ</a:t>
            </a:r>
          </a:p>
          <a:p>
            <a:pPr marL="0" indent="0">
              <a:buNone/>
            </a:pPr>
            <a:r>
              <a:rPr lang="ru-RU" dirty="0">
                <a:solidFill>
                  <a:srgbClr val="333333"/>
                </a:solidFill>
                <a:latin typeface="Georgia"/>
              </a:rPr>
              <a:t>А) Экономика страны Х базируется на государственном планировании и централизованном </a:t>
            </a:r>
            <a:r>
              <a:rPr lang="ru-RU" dirty="0" smtClean="0">
                <a:solidFill>
                  <a:srgbClr val="333333"/>
                </a:solidFill>
                <a:latin typeface="Georgia"/>
              </a:rPr>
              <a:t>распределении</a:t>
            </a:r>
          </a:p>
          <a:p>
            <a:pPr marL="0" indent="0">
              <a:buNone/>
            </a:pPr>
            <a:r>
              <a:rPr lang="ru-RU" dirty="0" smtClean="0">
                <a:solidFill>
                  <a:srgbClr val="333333"/>
                </a:solidFill>
                <a:latin typeface="Georgia"/>
              </a:rPr>
              <a:t>Б</a:t>
            </a:r>
            <a:r>
              <a:rPr lang="ru-RU" dirty="0">
                <a:solidFill>
                  <a:srgbClr val="333333"/>
                </a:solidFill>
                <a:latin typeface="Georgia"/>
              </a:rPr>
              <a:t>) Основой экономики страны М является сельское хозяйство, присутствует общинный строй </a:t>
            </a:r>
            <a:endParaRPr lang="ru-RU" dirty="0" smtClean="0">
              <a:solidFill>
                <a:srgbClr val="333333"/>
              </a:solidFill>
              <a:latin typeface="Georgia"/>
            </a:endParaRPr>
          </a:p>
          <a:p>
            <a:pPr marL="0" indent="0">
              <a:buNone/>
            </a:pPr>
            <a:r>
              <a:rPr lang="ru-RU" dirty="0" smtClean="0">
                <a:solidFill>
                  <a:srgbClr val="333333"/>
                </a:solidFill>
                <a:latin typeface="Georgia"/>
              </a:rPr>
              <a:t>В</a:t>
            </a:r>
            <a:r>
              <a:rPr lang="ru-RU" dirty="0">
                <a:solidFill>
                  <a:srgbClr val="333333"/>
                </a:solidFill>
                <a:latin typeface="Georgia"/>
              </a:rPr>
              <a:t>) В стране У существует свобода предпринимательской деятельности и конкуренция между предприятиями </a:t>
            </a:r>
            <a:endParaRPr lang="ru-RU" dirty="0" smtClean="0">
              <a:solidFill>
                <a:srgbClr val="333333"/>
              </a:solidFill>
              <a:latin typeface="Georgia"/>
            </a:endParaRPr>
          </a:p>
          <a:p>
            <a:pPr marL="0" indent="0">
              <a:buNone/>
            </a:pPr>
            <a:r>
              <a:rPr lang="ru-RU" dirty="0" smtClean="0">
                <a:solidFill>
                  <a:srgbClr val="333333"/>
                </a:solidFill>
                <a:latin typeface="Georgia"/>
              </a:rPr>
              <a:t>Г</a:t>
            </a:r>
            <a:r>
              <a:rPr lang="ru-RU" dirty="0">
                <a:solidFill>
                  <a:srgbClr val="333333"/>
                </a:solidFill>
                <a:latin typeface="Georgia"/>
              </a:rPr>
              <a:t>) В стране Z частное предпринимательство находится под запретом </a:t>
            </a:r>
            <a:endParaRPr lang="ru-RU" dirty="0" smtClean="0">
              <a:solidFill>
                <a:srgbClr val="333333"/>
              </a:solidFill>
              <a:latin typeface="Georgia"/>
            </a:endParaRPr>
          </a:p>
          <a:p>
            <a:pPr marL="0" indent="0">
              <a:buNone/>
            </a:pPr>
            <a:r>
              <a:rPr lang="ru-RU" dirty="0" smtClean="0">
                <a:solidFill>
                  <a:srgbClr val="333333"/>
                </a:solidFill>
                <a:latin typeface="Georgia"/>
              </a:rPr>
              <a:t>Д</a:t>
            </a:r>
            <a:r>
              <a:rPr lang="ru-RU" dirty="0">
                <a:solidFill>
                  <a:srgbClr val="333333"/>
                </a:solidFill>
                <a:latin typeface="Georgia"/>
              </a:rPr>
              <a:t>) Производители в стране N могут устанавливать цены на свои товары самостоятельно исходя из спроса и предложения</a:t>
            </a:r>
            <a:endParaRPr lang="ru-RU" dirty="0"/>
          </a:p>
        </p:txBody>
      </p:sp>
      <p:sp>
        <p:nvSpPr>
          <p:cNvPr id="4" name="Объект 3"/>
          <p:cNvSpPr>
            <a:spLocks noGrp="1"/>
          </p:cNvSpPr>
          <p:nvPr>
            <p:ph sz="half" idx="2"/>
          </p:nvPr>
        </p:nvSpPr>
        <p:spPr>
          <a:xfrm>
            <a:off x="4648200" y="2564903"/>
            <a:ext cx="4038600" cy="3790021"/>
          </a:xfrm>
        </p:spPr>
        <p:txBody>
          <a:bodyPr>
            <a:normAutofit fontScale="62500" lnSpcReduction="20000"/>
          </a:bodyPr>
          <a:lstStyle/>
          <a:p>
            <a:r>
              <a:rPr lang="ru-RU" sz="2800" b="1" dirty="0">
                <a:solidFill>
                  <a:srgbClr val="C00000"/>
                </a:solidFill>
                <a:latin typeface="Georgia"/>
              </a:rPr>
              <a:t>ТИПЫ ЭКОНОМИЧЕСКИХ </a:t>
            </a:r>
            <a:r>
              <a:rPr lang="ru-RU" sz="2800" b="1" dirty="0" smtClean="0">
                <a:solidFill>
                  <a:srgbClr val="C00000"/>
                </a:solidFill>
                <a:latin typeface="Georgia"/>
              </a:rPr>
              <a:t>СИСТЕМ</a:t>
            </a:r>
          </a:p>
          <a:p>
            <a:pPr marL="0" indent="0">
              <a:buNone/>
            </a:pPr>
            <a:r>
              <a:rPr lang="ru-RU" sz="2800" dirty="0" smtClean="0"/>
              <a:t>1. Рыночная</a:t>
            </a:r>
          </a:p>
          <a:p>
            <a:pPr marL="0" indent="0">
              <a:buNone/>
            </a:pPr>
            <a:r>
              <a:rPr lang="ru-RU" sz="2800" dirty="0" smtClean="0"/>
              <a:t>2. Командная</a:t>
            </a:r>
          </a:p>
          <a:p>
            <a:pPr marL="0" indent="0">
              <a:buNone/>
            </a:pPr>
            <a:r>
              <a:rPr lang="ru-RU" sz="2800" dirty="0" smtClean="0"/>
              <a:t>3. Традиционная</a:t>
            </a:r>
            <a:r>
              <a:rPr lang="ru-RU" sz="2800" dirty="0"/>
              <a:t/>
            </a:r>
            <a:br>
              <a:rPr lang="ru-RU" sz="2800" dirty="0"/>
            </a:br>
            <a:endParaRPr lang="ru-RU" sz="2800" dirty="0"/>
          </a:p>
        </p:txBody>
      </p:sp>
    </p:spTree>
    <p:extLst>
      <p:ext uri="{BB962C8B-B14F-4D97-AF65-F5344CB8AC3E}">
        <p14:creationId xmlns:p14="http://schemas.microsoft.com/office/powerpoint/2010/main" val="5869561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Пояснение</a:t>
            </a:r>
            <a:endParaRPr lang="ru-RU" dirty="0"/>
          </a:p>
        </p:txBody>
      </p:sp>
      <p:sp>
        <p:nvSpPr>
          <p:cNvPr id="3" name="Объект 2"/>
          <p:cNvSpPr>
            <a:spLocks noGrp="1"/>
          </p:cNvSpPr>
          <p:nvPr>
            <p:ph idx="1"/>
          </p:nvPr>
        </p:nvSpPr>
        <p:spPr/>
        <p:txBody>
          <a:bodyPr/>
          <a:lstStyle/>
          <a:p>
            <a:r>
              <a:rPr lang="ru-RU" dirty="0" smtClean="0">
                <a:latin typeface="Georgia"/>
              </a:rPr>
              <a:t>При </a:t>
            </a:r>
            <a:r>
              <a:rPr lang="ru-RU" dirty="0">
                <a:latin typeface="Georgia"/>
              </a:rPr>
              <a:t>традиционной экономической системе господствует общинный строй, большую роль играют родоплеменные отношения, основой экономики является сельское хозяйство. При командной или плановой системе большую роль играет государство, которое занимается планированием, распределением ресурсов. При рыночной системе господствует частная собственность, государство не играет столь большой роли.</a:t>
            </a:r>
            <a:endParaRPr lang="ru-RU" dirty="0"/>
          </a:p>
        </p:txBody>
      </p:sp>
    </p:spTree>
    <p:extLst>
      <p:ext uri="{BB962C8B-B14F-4D97-AF65-F5344CB8AC3E}">
        <p14:creationId xmlns:p14="http://schemas.microsoft.com/office/powerpoint/2010/main" val="3093125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normAutofit/>
          </a:bodyPr>
          <a:lstStyle/>
          <a:p>
            <a:pPr algn="just" fontAlgn="base"/>
            <a:r>
              <a:rPr lang="ru-RU" dirty="0">
                <a:solidFill>
                  <a:srgbClr val="193D00"/>
                </a:solidFill>
                <a:latin typeface="Georgia"/>
              </a:rPr>
              <a:t>Восьмое задание ЕГЭ по обществознанию предполагает установление соответствий между позициями из двух столбиков – например, между примерами функций и теми, кто может их выполнять, или между примерами ситуаций и видами какого-либо процесса, который они иллюстрируют.</a:t>
            </a:r>
          </a:p>
          <a:p>
            <a:pPr algn="just" fontAlgn="base"/>
            <a:r>
              <a:rPr lang="ru-RU" dirty="0">
                <a:solidFill>
                  <a:srgbClr val="193D00"/>
                </a:solidFill>
                <a:latin typeface="Georgia"/>
              </a:rPr>
              <a:t>Задание 8 связано с темой «Экономика» — для его успешного выполнения нужно хорошо знать теорию по таким аспектам, как безработица, типы экономических систем, налоги, факторы производства, государственный бюджет и другие экономические разделы.</a:t>
            </a:r>
          </a:p>
          <a:p>
            <a:endParaRPr lang="ru-RU" dirty="0"/>
          </a:p>
        </p:txBody>
      </p:sp>
    </p:spTree>
    <p:extLst>
      <p:ext uri="{BB962C8B-B14F-4D97-AF65-F5344CB8AC3E}">
        <p14:creationId xmlns:p14="http://schemas.microsoft.com/office/powerpoint/2010/main" val="22769029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852704"/>
          </a:xfrm>
        </p:spPr>
        <p:txBody>
          <a:bodyPr/>
          <a:lstStyle/>
          <a:p>
            <a:r>
              <a:rPr lang="ru-RU" dirty="0" smtClean="0">
                <a:solidFill>
                  <a:srgbClr val="FF0000"/>
                </a:solidFill>
              </a:rPr>
              <a:t>Ответ:</a:t>
            </a:r>
            <a:endParaRPr lang="ru-RU" dirty="0">
              <a:solidFill>
                <a:srgbClr val="FF0000"/>
              </a:solidFill>
            </a:endParaRPr>
          </a:p>
        </p:txBody>
      </p:sp>
      <p:sp>
        <p:nvSpPr>
          <p:cNvPr id="3" name="Объект 2"/>
          <p:cNvSpPr>
            <a:spLocks noGrp="1"/>
          </p:cNvSpPr>
          <p:nvPr>
            <p:ph idx="1"/>
          </p:nvPr>
        </p:nvSpPr>
        <p:spPr>
          <a:xfrm>
            <a:off x="395536" y="1556792"/>
            <a:ext cx="8229600" cy="4389120"/>
          </a:xfrm>
        </p:spPr>
        <p:txBody>
          <a:bodyPr/>
          <a:lstStyle/>
          <a:p>
            <a:pPr lvl="0">
              <a:buClr>
                <a:srgbClr val="0BD0D9"/>
              </a:buClr>
            </a:pPr>
            <a:r>
              <a:rPr lang="ru-RU" sz="2000" b="1" dirty="0">
                <a:solidFill>
                  <a:srgbClr val="00C000"/>
                </a:solidFill>
                <a:latin typeface="Georgia"/>
              </a:rPr>
              <a:t>ПРИМЕРЫ</a:t>
            </a:r>
          </a:p>
          <a:p>
            <a:pPr marL="0" indent="0" fontAlgn="base">
              <a:buNone/>
            </a:pPr>
            <a:r>
              <a:rPr lang="ru-RU" sz="2000" dirty="0">
                <a:solidFill>
                  <a:srgbClr val="333333"/>
                </a:solidFill>
                <a:latin typeface="Georgia"/>
              </a:rPr>
              <a:t>А) Экономика страны Х базируется на государственном планировании и централизованном </a:t>
            </a:r>
            <a:r>
              <a:rPr lang="ru-RU" sz="2000" dirty="0" smtClean="0">
                <a:solidFill>
                  <a:srgbClr val="333333"/>
                </a:solidFill>
                <a:latin typeface="Georgia"/>
              </a:rPr>
              <a:t>распределении - </a:t>
            </a:r>
            <a:r>
              <a:rPr lang="ru-RU" sz="2000" dirty="0">
                <a:solidFill>
                  <a:srgbClr val="FF0000"/>
                </a:solidFill>
                <a:latin typeface="inherit"/>
              </a:rPr>
              <a:t>Командная</a:t>
            </a:r>
          </a:p>
          <a:p>
            <a:pPr marL="0" lvl="0" indent="0">
              <a:buClr>
                <a:srgbClr val="0BD0D9"/>
              </a:buClr>
              <a:buNone/>
            </a:pPr>
            <a:r>
              <a:rPr lang="ru-RU" sz="2000" dirty="0" smtClean="0">
                <a:solidFill>
                  <a:srgbClr val="333333"/>
                </a:solidFill>
                <a:latin typeface="Georgia"/>
              </a:rPr>
              <a:t>Б</a:t>
            </a:r>
            <a:r>
              <a:rPr lang="ru-RU" sz="2000" dirty="0">
                <a:solidFill>
                  <a:srgbClr val="333333"/>
                </a:solidFill>
                <a:latin typeface="Georgia"/>
              </a:rPr>
              <a:t>) Основой экономики страны М является сельское хозяйство, присутствует общинный строй </a:t>
            </a:r>
            <a:r>
              <a:rPr lang="ru-RU" sz="2000" dirty="0" smtClean="0">
                <a:solidFill>
                  <a:srgbClr val="333333"/>
                </a:solidFill>
                <a:latin typeface="Georgia"/>
              </a:rPr>
              <a:t> - </a:t>
            </a:r>
            <a:r>
              <a:rPr lang="ru-RU" sz="2000" b="1" dirty="0" smtClean="0">
                <a:solidFill>
                  <a:srgbClr val="3E20A0"/>
                </a:solidFill>
              </a:rPr>
              <a:t>Традиционная</a:t>
            </a:r>
            <a:endParaRPr lang="ru-RU" sz="2000" b="1" dirty="0">
              <a:solidFill>
                <a:srgbClr val="3E20A0"/>
              </a:solidFill>
              <a:latin typeface="Georgia"/>
            </a:endParaRPr>
          </a:p>
          <a:p>
            <a:pPr marL="0" indent="0" fontAlgn="base">
              <a:buNone/>
            </a:pPr>
            <a:r>
              <a:rPr lang="ru-RU" sz="2000" dirty="0">
                <a:solidFill>
                  <a:srgbClr val="333333"/>
                </a:solidFill>
                <a:latin typeface="Georgia"/>
              </a:rPr>
              <a:t>В) В стране У существует свобода предпринимательской деятельности и конкуренция между предприятиями </a:t>
            </a:r>
            <a:r>
              <a:rPr lang="ru-RU" sz="2000" dirty="0" smtClean="0">
                <a:solidFill>
                  <a:srgbClr val="333333"/>
                </a:solidFill>
                <a:latin typeface="Georgia"/>
              </a:rPr>
              <a:t> - </a:t>
            </a:r>
            <a:r>
              <a:rPr lang="ru-RU" sz="2000" b="1" dirty="0" smtClean="0">
                <a:solidFill>
                  <a:srgbClr val="00C000"/>
                </a:solidFill>
                <a:latin typeface="inherit"/>
              </a:rPr>
              <a:t>Рыночная</a:t>
            </a:r>
            <a:endParaRPr lang="ru-RU" sz="2000" b="1" dirty="0">
              <a:solidFill>
                <a:srgbClr val="00C000"/>
              </a:solidFill>
              <a:latin typeface="inherit"/>
            </a:endParaRPr>
          </a:p>
          <a:p>
            <a:pPr marL="0" indent="0">
              <a:buClr>
                <a:srgbClr val="0BD0D9"/>
              </a:buClr>
              <a:buNone/>
            </a:pPr>
            <a:r>
              <a:rPr lang="ru-RU" sz="2000" dirty="0" smtClean="0">
                <a:solidFill>
                  <a:srgbClr val="333333"/>
                </a:solidFill>
                <a:latin typeface="Georgia"/>
              </a:rPr>
              <a:t>Г</a:t>
            </a:r>
            <a:r>
              <a:rPr lang="ru-RU" sz="2000" dirty="0">
                <a:solidFill>
                  <a:srgbClr val="333333"/>
                </a:solidFill>
                <a:latin typeface="Georgia"/>
              </a:rPr>
              <a:t>) В стране Z частное предпринимательство находится под запретом </a:t>
            </a:r>
            <a:r>
              <a:rPr lang="ru-RU" sz="2000" dirty="0" smtClean="0">
                <a:solidFill>
                  <a:srgbClr val="333333"/>
                </a:solidFill>
                <a:latin typeface="Georgia"/>
              </a:rPr>
              <a:t> - </a:t>
            </a:r>
            <a:r>
              <a:rPr lang="ru-RU" sz="2000" dirty="0" smtClean="0">
                <a:solidFill>
                  <a:srgbClr val="FF0000"/>
                </a:solidFill>
              </a:rPr>
              <a:t>Командная</a:t>
            </a:r>
            <a:endParaRPr lang="ru-RU" sz="2000" dirty="0">
              <a:solidFill>
                <a:srgbClr val="FF0000"/>
              </a:solidFill>
              <a:latin typeface="Georgia"/>
            </a:endParaRPr>
          </a:p>
          <a:p>
            <a:pPr marL="0" indent="0" fontAlgn="base">
              <a:buNone/>
            </a:pPr>
            <a:r>
              <a:rPr lang="ru-RU" sz="2000" dirty="0">
                <a:solidFill>
                  <a:srgbClr val="333333"/>
                </a:solidFill>
                <a:latin typeface="Georgia"/>
              </a:rPr>
              <a:t>Д) Производители в стране N могут устанавливать цены на свои товары самостоятельно исходя из спроса и </a:t>
            </a:r>
            <a:r>
              <a:rPr lang="ru-RU" sz="2000" dirty="0" smtClean="0">
                <a:solidFill>
                  <a:srgbClr val="333333"/>
                </a:solidFill>
                <a:latin typeface="Georgia"/>
              </a:rPr>
              <a:t>предложения - </a:t>
            </a:r>
            <a:r>
              <a:rPr lang="ru-RU" sz="2000" b="1" dirty="0">
                <a:solidFill>
                  <a:srgbClr val="00C000"/>
                </a:solidFill>
                <a:latin typeface="inherit"/>
              </a:rPr>
              <a:t>Рыночная</a:t>
            </a:r>
          </a:p>
          <a:p>
            <a:pPr marL="0" lvl="0" indent="0">
              <a:buClr>
                <a:srgbClr val="0BD0D9"/>
              </a:buClr>
              <a:buNone/>
            </a:pPr>
            <a:endParaRPr lang="ru-RU" sz="1600" dirty="0">
              <a:solidFill>
                <a:prstClr val="black"/>
              </a:solidFill>
            </a:endParaRPr>
          </a:p>
          <a:p>
            <a:endParaRPr lang="ru-RU" dirty="0"/>
          </a:p>
        </p:txBody>
      </p:sp>
    </p:spTree>
    <p:extLst>
      <p:ext uri="{BB962C8B-B14F-4D97-AF65-F5344CB8AC3E}">
        <p14:creationId xmlns:p14="http://schemas.microsoft.com/office/powerpoint/2010/main" val="15634847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1442424"/>
          </a:xfrm>
        </p:spPr>
        <p:txBody>
          <a:bodyPr>
            <a:noAutofit/>
          </a:bodyPr>
          <a:lstStyle/>
          <a:p>
            <a:r>
              <a:rPr lang="ru-RU" sz="2400" b="1" dirty="0">
                <a:solidFill>
                  <a:srgbClr val="9900CC"/>
                </a:solidFill>
                <a:latin typeface="Georgia"/>
              </a:rPr>
              <a:t>Проведите соответствие между данными примерами и видами налогов: к каждой позиции, данной в первом столбце, подберите соответствующую позицию из второго столбца.</a:t>
            </a:r>
            <a:endParaRPr lang="ru-RU" sz="2400" b="1" dirty="0">
              <a:solidFill>
                <a:srgbClr val="9900CC"/>
              </a:solidFill>
            </a:endParaRPr>
          </a:p>
        </p:txBody>
      </p:sp>
      <p:sp>
        <p:nvSpPr>
          <p:cNvPr id="3" name="Объект 2"/>
          <p:cNvSpPr>
            <a:spLocks noGrp="1"/>
          </p:cNvSpPr>
          <p:nvPr>
            <p:ph sz="half" idx="1"/>
          </p:nvPr>
        </p:nvSpPr>
        <p:spPr>
          <a:xfrm>
            <a:off x="457200" y="1920085"/>
            <a:ext cx="4762872" cy="4434840"/>
          </a:xfrm>
        </p:spPr>
        <p:txBody>
          <a:bodyPr>
            <a:normAutofit/>
          </a:bodyPr>
          <a:lstStyle/>
          <a:p>
            <a:r>
              <a:rPr lang="ru-RU" dirty="0">
                <a:solidFill>
                  <a:srgbClr val="FF0000"/>
                </a:solidFill>
              </a:rPr>
              <a:t>ПРИМЕРЫ</a:t>
            </a:r>
            <a:r>
              <a:rPr lang="ru-RU" dirty="0"/>
              <a:t>	</a:t>
            </a:r>
            <a:endParaRPr lang="ru-RU" dirty="0" smtClean="0"/>
          </a:p>
          <a:p>
            <a:r>
              <a:rPr lang="ru-RU" dirty="0" smtClean="0"/>
              <a:t>А</a:t>
            </a:r>
            <a:r>
              <a:rPr lang="ru-RU" dirty="0"/>
              <a:t>) Акциз </a:t>
            </a:r>
            <a:endParaRPr lang="ru-RU" dirty="0" smtClean="0"/>
          </a:p>
          <a:p>
            <a:r>
              <a:rPr lang="ru-RU" dirty="0" smtClean="0"/>
              <a:t>Б</a:t>
            </a:r>
            <a:r>
              <a:rPr lang="ru-RU" dirty="0"/>
              <a:t>) Налог на добавленную стоимость </a:t>
            </a:r>
            <a:endParaRPr lang="ru-RU" dirty="0" smtClean="0"/>
          </a:p>
          <a:p>
            <a:r>
              <a:rPr lang="ru-RU" dirty="0" smtClean="0"/>
              <a:t>В</a:t>
            </a:r>
            <a:r>
              <a:rPr lang="ru-RU" dirty="0"/>
              <a:t>) Налог на земельный участок </a:t>
            </a:r>
            <a:endParaRPr lang="ru-RU" dirty="0" smtClean="0"/>
          </a:p>
          <a:p>
            <a:r>
              <a:rPr lang="ru-RU" dirty="0" smtClean="0"/>
              <a:t>Г</a:t>
            </a:r>
            <a:r>
              <a:rPr lang="ru-RU" dirty="0"/>
              <a:t>) Налог на автотранспорт </a:t>
            </a:r>
            <a:endParaRPr lang="ru-RU" dirty="0" smtClean="0"/>
          </a:p>
          <a:p>
            <a:r>
              <a:rPr lang="ru-RU" dirty="0" smtClean="0"/>
              <a:t>Д</a:t>
            </a:r>
            <a:r>
              <a:rPr lang="ru-RU" dirty="0"/>
              <a:t>) Налог на доход физических лиц	</a:t>
            </a:r>
          </a:p>
        </p:txBody>
      </p:sp>
      <p:sp>
        <p:nvSpPr>
          <p:cNvPr id="4" name="Объект 3"/>
          <p:cNvSpPr>
            <a:spLocks noGrp="1"/>
          </p:cNvSpPr>
          <p:nvPr>
            <p:ph sz="half" idx="2"/>
          </p:nvPr>
        </p:nvSpPr>
        <p:spPr>
          <a:xfrm>
            <a:off x="5436096" y="1988840"/>
            <a:ext cx="3456384" cy="4434840"/>
          </a:xfrm>
        </p:spPr>
        <p:txBody>
          <a:bodyPr>
            <a:normAutofit/>
          </a:bodyPr>
          <a:lstStyle/>
          <a:p>
            <a:r>
              <a:rPr lang="ru-RU" b="1" dirty="0">
                <a:solidFill>
                  <a:srgbClr val="00B050"/>
                </a:solidFill>
              </a:rPr>
              <a:t>ВИДЫ НАЛОГОВ</a:t>
            </a:r>
          </a:p>
          <a:p>
            <a:r>
              <a:rPr lang="ru-RU" dirty="0"/>
              <a:t>Прямой</a:t>
            </a:r>
          </a:p>
          <a:p>
            <a:r>
              <a:rPr lang="ru-RU" dirty="0"/>
              <a:t>Косвенный</a:t>
            </a:r>
          </a:p>
          <a:p>
            <a:endParaRPr lang="ru-RU" dirty="0"/>
          </a:p>
        </p:txBody>
      </p:sp>
    </p:spTree>
    <p:extLst>
      <p:ext uri="{BB962C8B-B14F-4D97-AF65-F5344CB8AC3E}">
        <p14:creationId xmlns:p14="http://schemas.microsoft.com/office/powerpoint/2010/main" val="21323228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Пояснение</a:t>
            </a:r>
            <a:endParaRPr lang="ru-RU" dirty="0"/>
          </a:p>
        </p:txBody>
      </p:sp>
      <p:sp>
        <p:nvSpPr>
          <p:cNvPr id="3" name="Объект 2"/>
          <p:cNvSpPr>
            <a:spLocks noGrp="1"/>
          </p:cNvSpPr>
          <p:nvPr>
            <p:ph idx="1"/>
          </p:nvPr>
        </p:nvSpPr>
        <p:spPr/>
        <p:txBody>
          <a:bodyPr/>
          <a:lstStyle/>
          <a:p>
            <a:r>
              <a:rPr lang="ru-RU" dirty="0">
                <a:solidFill>
                  <a:srgbClr val="193D00"/>
                </a:solidFill>
                <a:latin typeface="Georgia"/>
              </a:rPr>
              <a:t>Прямые налоги уплачиваются собственниками дохода и имущества, а косвенные – покупателями каких-либо товаров. Яркие примеры косвенных налогов – акцизы и налог на добавленную стоимость (НДС). К прямым налогам относят налоги на различное имущество и на доходы (НДФЛ).</a:t>
            </a:r>
            <a:endParaRPr lang="ru-RU" dirty="0"/>
          </a:p>
        </p:txBody>
      </p:sp>
    </p:spTree>
    <p:extLst>
      <p:ext uri="{BB962C8B-B14F-4D97-AF65-F5344CB8AC3E}">
        <p14:creationId xmlns:p14="http://schemas.microsoft.com/office/powerpoint/2010/main" val="33514949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0000"/>
                </a:solidFill>
              </a:rPr>
              <a:t>Ответ:</a:t>
            </a:r>
            <a:endParaRPr lang="ru-RU" dirty="0">
              <a:solidFill>
                <a:srgbClr val="FF0000"/>
              </a:solidFill>
            </a:endParaRPr>
          </a:p>
        </p:txBody>
      </p:sp>
      <p:sp>
        <p:nvSpPr>
          <p:cNvPr id="3" name="Объект 2"/>
          <p:cNvSpPr>
            <a:spLocks noGrp="1"/>
          </p:cNvSpPr>
          <p:nvPr>
            <p:ph idx="1"/>
          </p:nvPr>
        </p:nvSpPr>
        <p:spPr/>
        <p:txBody>
          <a:bodyPr/>
          <a:lstStyle/>
          <a:p>
            <a:pPr lvl="0">
              <a:buClr>
                <a:srgbClr val="0BD0D9"/>
              </a:buClr>
            </a:pPr>
            <a:r>
              <a:rPr lang="ru-RU" dirty="0">
                <a:solidFill>
                  <a:srgbClr val="FF0000"/>
                </a:solidFill>
              </a:rPr>
              <a:t>ПРИМЕРЫ</a:t>
            </a:r>
            <a:r>
              <a:rPr lang="ru-RU" dirty="0">
                <a:solidFill>
                  <a:prstClr val="black"/>
                </a:solidFill>
              </a:rPr>
              <a:t>	</a:t>
            </a:r>
          </a:p>
          <a:p>
            <a:pPr>
              <a:buClr>
                <a:srgbClr val="0BD0D9"/>
              </a:buClr>
            </a:pPr>
            <a:r>
              <a:rPr lang="ru-RU" dirty="0">
                <a:solidFill>
                  <a:prstClr val="black"/>
                </a:solidFill>
              </a:rPr>
              <a:t>А) Акциз </a:t>
            </a:r>
            <a:r>
              <a:rPr lang="ru-RU" dirty="0" smtClean="0">
                <a:solidFill>
                  <a:prstClr val="black"/>
                </a:solidFill>
              </a:rPr>
              <a:t> - </a:t>
            </a:r>
            <a:r>
              <a:rPr lang="ru-RU" b="1" dirty="0" smtClean="0">
                <a:solidFill>
                  <a:srgbClr val="9900CC"/>
                </a:solidFill>
              </a:rPr>
              <a:t>Косвенный</a:t>
            </a:r>
            <a:endParaRPr lang="ru-RU" b="1" dirty="0">
              <a:solidFill>
                <a:srgbClr val="9900CC"/>
              </a:solidFill>
            </a:endParaRPr>
          </a:p>
          <a:p>
            <a:pPr>
              <a:buClr>
                <a:srgbClr val="0BD0D9"/>
              </a:buClr>
            </a:pPr>
            <a:r>
              <a:rPr lang="ru-RU" dirty="0">
                <a:solidFill>
                  <a:prstClr val="black"/>
                </a:solidFill>
              </a:rPr>
              <a:t>Б) Налог на добавленную стоимость </a:t>
            </a:r>
            <a:r>
              <a:rPr lang="ru-RU" dirty="0" smtClean="0">
                <a:solidFill>
                  <a:prstClr val="black"/>
                </a:solidFill>
              </a:rPr>
              <a:t>- </a:t>
            </a:r>
            <a:r>
              <a:rPr lang="ru-RU" b="1" dirty="0" smtClean="0">
                <a:solidFill>
                  <a:srgbClr val="9900CC"/>
                </a:solidFill>
              </a:rPr>
              <a:t>Косвенный</a:t>
            </a:r>
            <a:endParaRPr lang="ru-RU" b="1" dirty="0">
              <a:solidFill>
                <a:srgbClr val="9900CC"/>
              </a:solidFill>
            </a:endParaRPr>
          </a:p>
          <a:p>
            <a:pPr>
              <a:buClr>
                <a:srgbClr val="0BD0D9"/>
              </a:buClr>
            </a:pPr>
            <a:r>
              <a:rPr lang="ru-RU" dirty="0">
                <a:solidFill>
                  <a:prstClr val="black"/>
                </a:solidFill>
              </a:rPr>
              <a:t>В) Налог на земельный участок </a:t>
            </a:r>
            <a:r>
              <a:rPr lang="ru-RU" dirty="0" smtClean="0">
                <a:solidFill>
                  <a:prstClr val="black"/>
                </a:solidFill>
              </a:rPr>
              <a:t>- </a:t>
            </a:r>
            <a:r>
              <a:rPr lang="ru-RU" b="1" dirty="0" smtClean="0">
                <a:solidFill>
                  <a:srgbClr val="00B050"/>
                </a:solidFill>
              </a:rPr>
              <a:t>Прямой</a:t>
            </a:r>
            <a:endParaRPr lang="ru-RU" b="1" dirty="0">
              <a:solidFill>
                <a:srgbClr val="00B050"/>
              </a:solidFill>
            </a:endParaRPr>
          </a:p>
          <a:p>
            <a:pPr>
              <a:buClr>
                <a:srgbClr val="0BD0D9"/>
              </a:buClr>
            </a:pPr>
            <a:r>
              <a:rPr lang="ru-RU" dirty="0">
                <a:solidFill>
                  <a:prstClr val="black"/>
                </a:solidFill>
              </a:rPr>
              <a:t>Г) Налог на автотранспорт </a:t>
            </a:r>
            <a:r>
              <a:rPr lang="ru-RU" dirty="0" smtClean="0">
                <a:solidFill>
                  <a:prstClr val="black"/>
                </a:solidFill>
              </a:rPr>
              <a:t> - </a:t>
            </a:r>
            <a:r>
              <a:rPr lang="ru-RU" b="1" dirty="0" smtClean="0">
                <a:solidFill>
                  <a:srgbClr val="00B050"/>
                </a:solidFill>
              </a:rPr>
              <a:t>Прямой</a:t>
            </a:r>
            <a:endParaRPr lang="ru-RU" b="1" dirty="0">
              <a:solidFill>
                <a:srgbClr val="00B050"/>
              </a:solidFill>
            </a:endParaRPr>
          </a:p>
          <a:p>
            <a:pPr>
              <a:buClr>
                <a:srgbClr val="0BD0D9"/>
              </a:buClr>
            </a:pPr>
            <a:r>
              <a:rPr lang="ru-RU" dirty="0">
                <a:solidFill>
                  <a:prstClr val="black"/>
                </a:solidFill>
              </a:rPr>
              <a:t>Д) Налог на доход физических </a:t>
            </a:r>
            <a:r>
              <a:rPr lang="ru-RU" dirty="0" smtClean="0">
                <a:solidFill>
                  <a:prstClr val="black"/>
                </a:solidFill>
              </a:rPr>
              <a:t>лиц - </a:t>
            </a:r>
            <a:r>
              <a:rPr lang="ru-RU" b="1" dirty="0">
                <a:solidFill>
                  <a:srgbClr val="00B050"/>
                </a:solidFill>
              </a:rPr>
              <a:t>Прямой</a:t>
            </a:r>
          </a:p>
          <a:p>
            <a:pPr marL="0" lvl="0" indent="0">
              <a:buClr>
                <a:srgbClr val="0BD0D9"/>
              </a:buClr>
              <a:buNone/>
            </a:pPr>
            <a:r>
              <a:rPr lang="ru-RU" dirty="0">
                <a:solidFill>
                  <a:prstClr val="black"/>
                </a:solidFill>
              </a:rPr>
              <a:t>	</a:t>
            </a:r>
          </a:p>
          <a:p>
            <a:endParaRPr lang="ru-RU" dirty="0"/>
          </a:p>
        </p:txBody>
      </p:sp>
    </p:spTree>
    <p:extLst>
      <p:ext uri="{BB962C8B-B14F-4D97-AF65-F5344CB8AC3E}">
        <p14:creationId xmlns:p14="http://schemas.microsoft.com/office/powerpoint/2010/main" val="26252720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536174"/>
            <a:ext cx="7704856" cy="1938992"/>
          </a:xfrm>
          <a:prstGeom prst="rect">
            <a:avLst/>
          </a:prstGeom>
        </p:spPr>
        <p:txBody>
          <a:bodyPr wrap="square">
            <a:spAutoFit/>
          </a:bodyPr>
          <a:lstStyle/>
          <a:p>
            <a:pPr lvl="0" algn="ctr">
              <a:spcBef>
                <a:spcPts val="250"/>
              </a:spcBef>
              <a:buClr>
                <a:srgbClr val="F07F09"/>
              </a:buClr>
              <a:buSzPct val="80000"/>
            </a:pPr>
            <a:r>
              <a:rPr lang="ru-RU" altLang="en-US" sz="6000" b="1" dirty="0">
                <a:solidFill>
                  <a:srgbClr val="CC0066"/>
                </a:solidFill>
                <a:effectLst>
                  <a:outerShdw blurRad="38100" dist="25400" dir="5400000" algn="ctr" rotWithShape="0">
                    <a:srgbClr val="6E747A">
                      <a:alpha val="43000"/>
                    </a:srgbClr>
                  </a:outerShdw>
                </a:effectLst>
                <a:latin typeface="Verdana"/>
              </a:rPr>
              <a:t>Спасибо за внимание!!!</a:t>
            </a:r>
            <a:endParaRPr lang="ru-RU" altLang="en-US" sz="6000" b="1" dirty="0">
              <a:solidFill>
                <a:srgbClr val="CC0066"/>
              </a:solidFill>
              <a:effectLst>
                <a:outerShdw blurRad="38100" dist="25400" dir="5400000" algn="ctr" rotWithShape="0">
                  <a:srgbClr val="6E747A">
                    <a:alpha val="43000"/>
                  </a:srgbClr>
                </a:outerShdw>
              </a:effectLst>
              <a:latin typeface="Verdana"/>
            </a:endParaRPr>
          </a:p>
        </p:txBody>
      </p:sp>
    </p:spTree>
    <p:extLst>
      <p:ext uri="{BB962C8B-B14F-4D97-AF65-F5344CB8AC3E}">
        <p14:creationId xmlns:p14="http://schemas.microsoft.com/office/powerpoint/2010/main" val="3373738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631904"/>
          </a:xfrm>
        </p:spPr>
        <p:txBody>
          <a:bodyPr/>
          <a:lstStyle/>
          <a:p>
            <a:r>
              <a:rPr lang="ru-RU" b="1" dirty="0">
                <a:solidFill>
                  <a:srgbClr val="193D00"/>
                </a:solidFill>
                <a:latin typeface="Times New Roman" panose="02020603050405020304" pitchFamily="18" charset="0"/>
                <a:cs typeface="Times New Roman" panose="02020603050405020304" pitchFamily="18" charset="0"/>
              </a:rPr>
              <a:t>8 номер ЕГЭ относится к базовому уровню сложности, однако за его правильное выполнение можно получить 2 балла – в том случае, если все цифры расставлены верно, нет ни одной лишней и ни одной ошибки. Если же присутствует одна цифра, написанная ошибочно, ставится 1 балл, если же ошибок 2 и больше, баллы за задание не ставятся.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3551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764704"/>
            <a:ext cx="8229600" cy="4389120"/>
          </a:xfrm>
        </p:spPr>
        <p:txBody>
          <a:bodyPr>
            <a:normAutofit/>
          </a:bodyPr>
          <a:lstStyle/>
          <a:p>
            <a:pPr algn="just" fontAlgn="base"/>
            <a:r>
              <a:rPr lang="ru-RU" b="1" dirty="0">
                <a:solidFill>
                  <a:srgbClr val="193D00"/>
                </a:solidFill>
                <a:latin typeface="Georgia"/>
              </a:rPr>
              <a:t>Алгоритм выполнения задания</a:t>
            </a:r>
          </a:p>
          <a:p>
            <a:pPr algn="just" fontAlgn="base">
              <a:buFont typeface="+mj-lt"/>
              <a:buAutoNum type="arabicPeriod"/>
            </a:pPr>
            <a:r>
              <a:rPr lang="ru-RU" dirty="0">
                <a:solidFill>
                  <a:srgbClr val="193D00"/>
                </a:solidFill>
                <a:latin typeface="inherit"/>
              </a:rPr>
              <a:t>Внимательно читаем условие задания, изучаем приведенные в двух столбцах положения;</a:t>
            </a:r>
          </a:p>
          <a:p>
            <a:pPr algn="just" fontAlgn="base">
              <a:buFont typeface="+mj-lt"/>
              <a:buAutoNum type="arabicPeriod"/>
            </a:pPr>
            <a:r>
              <a:rPr lang="ru-RU" dirty="0">
                <a:solidFill>
                  <a:srgbClr val="193D00"/>
                </a:solidFill>
                <a:latin typeface="inherit"/>
              </a:rPr>
              <a:t>Вспоминаем теорию по данной теме;</a:t>
            </a:r>
          </a:p>
          <a:p>
            <a:pPr algn="just" fontAlgn="base">
              <a:buFont typeface="+mj-lt"/>
              <a:buAutoNum type="arabicPeriod"/>
            </a:pPr>
            <a:r>
              <a:rPr lang="ru-RU" dirty="0">
                <a:solidFill>
                  <a:srgbClr val="193D00"/>
                </a:solidFill>
                <a:latin typeface="inherit"/>
              </a:rPr>
              <a:t>Анализируем приведенные варианты и проводим соответствие, в случае затруднений действуем методом исключения;</a:t>
            </a:r>
          </a:p>
          <a:p>
            <a:pPr algn="just" fontAlgn="base">
              <a:buFont typeface="+mj-lt"/>
              <a:buAutoNum type="arabicPeriod"/>
            </a:pPr>
            <a:r>
              <a:rPr lang="ru-RU" dirty="0">
                <a:solidFill>
                  <a:srgbClr val="193D00"/>
                </a:solidFill>
                <a:latin typeface="inherit"/>
              </a:rPr>
              <a:t>Записываем ответ.</a:t>
            </a:r>
          </a:p>
          <a:p>
            <a:pPr marL="0" indent="0">
              <a:buNone/>
            </a:pPr>
            <a:endParaRPr lang="ru-RU" dirty="0"/>
          </a:p>
        </p:txBody>
      </p:sp>
    </p:spTree>
    <p:extLst>
      <p:ext uri="{BB962C8B-B14F-4D97-AF65-F5344CB8AC3E}">
        <p14:creationId xmlns:p14="http://schemas.microsoft.com/office/powerpoint/2010/main" val="10955430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a:t>Сформированность</a:t>
            </a:r>
            <a:r>
              <a:rPr lang="ru-RU" dirty="0"/>
              <a:t> знаний об обществе как целостной развивающейся системе в единстве и взаимодействии его основных сфер и институтов </a:t>
            </a:r>
            <a:endParaRPr lang="ru-RU" dirty="0" smtClean="0"/>
          </a:p>
          <a:p>
            <a:r>
              <a:rPr lang="ru-RU" dirty="0">
                <a:latin typeface="Times New Roman" panose="02020603050405020304" pitchFamily="18" charset="0"/>
                <a:cs typeface="Times New Roman" panose="02020603050405020304" pitchFamily="18" charset="0"/>
              </a:rPr>
              <a:t>Анализировать актуальную информацию о социальных объектах, выявляя их общие черты и различия; устанавливать соответствия между существенными чертами и признаками изученных социальных явлений и обществоведческими терминами и понятиями</a:t>
            </a:r>
          </a:p>
        </p:txBody>
      </p:sp>
      <p:sp>
        <p:nvSpPr>
          <p:cNvPr id="4" name="Прямоугольник 3"/>
          <p:cNvSpPr/>
          <p:nvPr/>
        </p:nvSpPr>
        <p:spPr>
          <a:xfrm>
            <a:off x="539552" y="372993"/>
            <a:ext cx="8208912" cy="1569660"/>
          </a:xfrm>
          <a:prstGeom prst="rect">
            <a:avLst/>
          </a:prstGeom>
        </p:spPr>
        <p:txBody>
          <a:bodyPr wrap="square">
            <a:spAutoFit/>
          </a:bodyPr>
          <a:lstStyle/>
          <a:p>
            <a:pPr marL="45720" lvl="0">
              <a:spcBef>
                <a:spcPct val="20000"/>
              </a:spcBef>
              <a:spcAft>
                <a:spcPts val="300"/>
              </a:spcAft>
              <a:buClr>
                <a:srgbClr val="F14124">
                  <a:lumMod val="75000"/>
                </a:srgbClr>
              </a:buClr>
              <a:buSzPct val="130000"/>
            </a:pPr>
            <a:r>
              <a:rPr lang="ru-RU" sz="3200" b="1" dirty="0">
                <a:solidFill>
                  <a:srgbClr val="F07F09">
                    <a:tint val="88000"/>
                    <a:satMod val="150000"/>
                  </a:srgbClr>
                </a:solidFill>
                <a:effectLst>
                  <a:outerShdw blurRad="53975" dist="22860" dir="5400000" algn="tl" rotWithShape="0">
                    <a:srgbClr val="000000">
                      <a:alpha val="55000"/>
                    </a:srgbClr>
                  </a:outerShdw>
                </a:effectLst>
                <a:latin typeface="Verdana"/>
              </a:rPr>
              <a:t>Требования к уровню подготовки выпускников, выполняющего </a:t>
            </a:r>
            <a:r>
              <a:rPr lang="ru-RU" sz="3200" b="1" dirty="0" smtClean="0">
                <a:solidFill>
                  <a:srgbClr val="F07F09">
                    <a:tint val="88000"/>
                    <a:satMod val="150000"/>
                  </a:srgbClr>
                </a:solidFill>
                <a:effectLst>
                  <a:outerShdw blurRad="53975" dist="22860" dir="5400000" algn="tl" rotWithShape="0">
                    <a:srgbClr val="000000">
                      <a:alpha val="55000"/>
                    </a:srgbClr>
                  </a:outerShdw>
                </a:effectLst>
                <a:latin typeface="Verdana"/>
              </a:rPr>
              <a:t>8 </a:t>
            </a:r>
            <a:r>
              <a:rPr lang="ru-RU" sz="3200" b="1" dirty="0">
                <a:solidFill>
                  <a:srgbClr val="F07F09">
                    <a:tint val="88000"/>
                    <a:satMod val="150000"/>
                  </a:srgbClr>
                </a:solidFill>
                <a:effectLst>
                  <a:outerShdw blurRad="53975" dist="22860" dir="5400000" algn="tl" rotWithShape="0">
                    <a:srgbClr val="000000">
                      <a:alpha val="55000"/>
                    </a:srgbClr>
                  </a:outerShdw>
                </a:effectLst>
                <a:latin typeface="Verdana"/>
              </a:rPr>
              <a:t>задание</a:t>
            </a:r>
            <a:endParaRPr lang="ru-RU" sz="2200" dirty="0">
              <a:solidFill>
                <a:prstClr val="black">
                  <a:lumMod val="75000"/>
                  <a:lumOff val="25000"/>
                </a:prstClr>
              </a:solidFill>
              <a:latin typeface="Trebuchet MS"/>
            </a:endParaRPr>
          </a:p>
        </p:txBody>
      </p:sp>
    </p:spTree>
    <p:extLst>
      <p:ext uri="{BB962C8B-B14F-4D97-AF65-F5344CB8AC3E}">
        <p14:creationId xmlns:p14="http://schemas.microsoft.com/office/powerpoint/2010/main" val="26259236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2508888"/>
          </a:xfrm>
        </p:spPr>
        <p:txBody>
          <a:bodyPr>
            <a:normAutofit fontScale="90000"/>
          </a:bodyPr>
          <a:lstStyle/>
          <a:p>
            <a:r>
              <a:rPr lang="ru-RU" sz="2700" b="1" dirty="0" smtClean="0">
                <a:solidFill>
                  <a:srgbClr val="193D00"/>
                </a:solidFill>
                <a:latin typeface="Georgia"/>
              </a:rPr>
              <a:t/>
            </a:r>
            <a:br>
              <a:rPr lang="ru-RU" sz="2700" b="1" dirty="0" smtClean="0">
                <a:solidFill>
                  <a:srgbClr val="193D00"/>
                </a:solidFill>
                <a:latin typeface="Georgia"/>
              </a:rPr>
            </a:br>
            <a:r>
              <a:rPr lang="ru-RU" sz="2700" b="1" dirty="0">
                <a:solidFill>
                  <a:srgbClr val="193D00"/>
                </a:solidFill>
                <a:latin typeface="Georgia"/>
              </a:rPr>
              <a:t/>
            </a:r>
            <a:br>
              <a:rPr lang="ru-RU" sz="2700" b="1" dirty="0">
                <a:solidFill>
                  <a:srgbClr val="193D00"/>
                </a:solidFill>
                <a:latin typeface="Georgia"/>
              </a:rPr>
            </a:br>
            <a:r>
              <a:rPr lang="ru-RU" sz="2700" b="1" dirty="0" smtClean="0">
                <a:solidFill>
                  <a:srgbClr val="193D00"/>
                </a:solidFill>
                <a:latin typeface="Georgia"/>
              </a:rPr>
              <a:t>Разбор </a:t>
            </a:r>
            <a:r>
              <a:rPr lang="ru-RU" sz="2700" b="1" dirty="0">
                <a:solidFill>
                  <a:srgbClr val="193D00"/>
                </a:solidFill>
                <a:latin typeface="Georgia"/>
              </a:rPr>
              <a:t>типовых вариантов заданий №8 ЕГЭ по </a:t>
            </a:r>
            <a:r>
              <a:rPr lang="ru-RU" sz="2700" b="1" dirty="0" smtClean="0">
                <a:solidFill>
                  <a:srgbClr val="193D00"/>
                </a:solidFill>
                <a:latin typeface="Georgia"/>
              </a:rPr>
              <a:t>обществознанию</a:t>
            </a:r>
            <a:br>
              <a:rPr lang="ru-RU" sz="2700" b="1" dirty="0" smtClean="0">
                <a:solidFill>
                  <a:srgbClr val="193D00"/>
                </a:solidFill>
                <a:latin typeface="Georgia"/>
              </a:rPr>
            </a:br>
            <a:r>
              <a:rPr lang="ru-RU" sz="2400" b="1" dirty="0" smtClean="0">
                <a:solidFill>
                  <a:srgbClr val="9900CC"/>
                </a:solidFill>
                <a:latin typeface="Georgia"/>
                <a:ea typeface="+mn-ea"/>
                <a:cs typeface="+mn-cs"/>
              </a:rPr>
              <a:t>Проведите </a:t>
            </a:r>
            <a:r>
              <a:rPr lang="ru-RU" sz="2400" b="1" dirty="0">
                <a:solidFill>
                  <a:srgbClr val="9900CC"/>
                </a:solidFill>
                <a:latin typeface="Georgia"/>
                <a:ea typeface="+mn-ea"/>
                <a:cs typeface="+mn-cs"/>
              </a:rPr>
              <a:t>соответствие между данными примерами и видами издержек фирмы в краткосрочном периоде: к каждой позиции, данной в первом столбце, подберите соответствующую позицию из второго столбца.</a:t>
            </a:r>
            <a:endParaRPr lang="ru-RU" sz="2700" b="1" dirty="0">
              <a:solidFill>
                <a:srgbClr val="9900CC"/>
              </a:solidFill>
            </a:endParaRPr>
          </a:p>
        </p:txBody>
      </p:sp>
      <p:sp>
        <p:nvSpPr>
          <p:cNvPr id="3" name="Объект 2"/>
          <p:cNvSpPr>
            <a:spLocks noGrp="1"/>
          </p:cNvSpPr>
          <p:nvPr>
            <p:ph sz="half" idx="1"/>
          </p:nvPr>
        </p:nvSpPr>
        <p:spPr>
          <a:xfrm>
            <a:off x="395536" y="3284984"/>
            <a:ext cx="4038600" cy="3312368"/>
          </a:xfrm>
        </p:spPr>
        <p:txBody>
          <a:bodyPr>
            <a:normAutofit lnSpcReduction="10000"/>
          </a:bodyPr>
          <a:lstStyle/>
          <a:p>
            <a:r>
              <a:rPr lang="ru-RU" sz="2200" b="1" dirty="0">
                <a:solidFill>
                  <a:srgbClr val="00B050"/>
                </a:solidFill>
              </a:rPr>
              <a:t>ПРИМЕРЫ	</a:t>
            </a:r>
            <a:endParaRPr lang="ru-RU" sz="2200" b="1" dirty="0" smtClean="0">
              <a:solidFill>
                <a:srgbClr val="00B050"/>
              </a:solidFill>
            </a:endParaRPr>
          </a:p>
          <a:p>
            <a:pPr lvl="0">
              <a:buClr>
                <a:srgbClr val="0BD0D9"/>
              </a:buClr>
            </a:pPr>
            <a:r>
              <a:rPr lang="ru-RU" sz="2200" dirty="0">
                <a:solidFill>
                  <a:prstClr val="black"/>
                </a:solidFill>
              </a:rPr>
              <a:t>А) Оплата транспортных услуг за перевозку товара </a:t>
            </a:r>
          </a:p>
          <a:p>
            <a:pPr lvl="0">
              <a:buClr>
                <a:srgbClr val="0BD0D9"/>
              </a:buClr>
            </a:pPr>
            <a:r>
              <a:rPr lang="ru-RU" sz="2200" dirty="0">
                <a:solidFill>
                  <a:prstClr val="black"/>
                </a:solidFill>
              </a:rPr>
              <a:t>Б) Арендная плата за помещение </a:t>
            </a:r>
          </a:p>
          <a:p>
            <a:pPr lvl="0">
              <a:buClr>
                <a:srgbClr val="0BD0D9"/>
              </a:buClr>
            </a:pPr>
            <a:r>
              <a:rPr lang="ru-RU" sz="2200" dirty="0">
                <a:solidFill>
                  <a:prstClr val="black"/>
                </a:solidFill>
              </a:rPr>
              <a:t>В) Оклады администрации </a:t>
            </a:r>
          </a:p>
          <a:p>
            <a:pPr lvl="0">
              <a:buClr>
                <a:srgbClr val="0BD0D9"/>
              </a:buClr>
            </a:pPr>
            <a:r>
              <a:rPr lang="ru-RU" sz="2200" dirty="0">
                <a:solidFill>
                  <a:prstClr val="black"/>
                </a:solidFill>
              </a:rPr>
              <a:t>Г) Сдельная оплата труда наемных работников </a:t>
            </a:r>
          </a:p>
          <a:p>
            <a:pPr lvl="0">
              <a:buClr>
                <a:srgbClr val="0BD0D9"/>
              </a:buClr>
            </a:pPr>
            <a:r>
              <a:rPr lang="ru-RU" sz="2200" dirty="0">
                <a:solidFill>
                  <a:prstClr val="black"/>
                </a:solidFill>
              </a:rPr>
              <a:t>Д) Приобретение сырья	</a:t>
            </a:r>
            <a:endParaRPr lang="ru-RU" dirty="0"/>
          </a:p>
        </p:txBody>
      </p:sp>
      <p:sp>
        <p:nvSpPr>
          <p:cNvPr id="4" name="Объект 3"/>
          <p:cNvSpPr>
            <a:spLocks noGrp="1"/>
          </p:cNvSpPr>
          <p:nvPr>
            <p:ph sz="half" idx="2"/>
          </p:nvPr>
        </p:nvSpPr>
        <p:spPr>
          <a:xfrm>
            <a:off x="4572000" y="3284984"/>
            <a:ext cx="4038600" cy="2952328"/>
          </a:xfrm>
        </p:spPr>
        <p:txBody>
          <a:bodyPr>
            <a:normAutofit lnSpcReduction="10000"/>
          </a:bodyPr>
          <a:lstStyle/>
          <a:p>
            <a:pPr lvl="0">
              <a:buClr>
                <a:srgbClr val="0BD0D9"/>
              </a:buClr>
            </a:pPr>
            <a:r>
              <a:rPr lang="ru-RU" sz="2200" b="1" dirty="0">
                <a:solidFill>
                  <a:srgbClr val="00B050"/>
                </a:solidFill>
              </a:rPr>
              <a:t>ВИДЫ ИЗДЕРЖЕК</a:t>
            </a:r>
          </a:p>
          <a:p>
            <a:pPr marL="0" lvl="0" indent="0">
              <a:buClr>
                <a:srgbClr val="0BD0D9"/>
              </a:buClr>
              <a:buNone/>
            </a:pPr>
            <a:r>
              <a:rPr lang="ru-RU" sz="2200" dirty="0" smtClean="0">
                <a:solidFill>
                  <a:prstClr val="black"/>
                </a:solidFill>
              </a:rPr>
              <a:t>1.Постоянные</a:t>
            </a:r>
            <a:endParaRPr lang="ru-RU" sz="2200" dirty="0">
              <a:solidFill>
                <a:prstClr val="black"/>
              </a:solidFill>
            </a:endParaRPr>
          </a:p>
          <a:p>
            <a:pPr marL="0" lvl="0" indent="0">
              <a:buClr>
                <a:srgbClr val="0BD0D9"/>
              </a:buClr>
              <a:buNone/>
            </a:pPr>
            <a:r>
              <a:rPr lang="ru-RU" sz="2200" dirty="0" smtClean="0">
                <a:solidFill>
                  <a:prstClr val="black"/>
                </a:solidFill>
              </a:rPr>
              <a:t>2.Переменные</a:t>
            </a:r>
            <a:endParaRPr lang="ru-RU" dirty="0"/>
          </a:p>
        </p:txBody>
      </p:sp>
    </p:spTree>
    <p:extLst>
      <p:ext uri="{BB962C8B-B14F-4D97-AF65-F5344CB8AC3E}">
        <p14:creationId xmlns:p14="http://schemas.microsoft.com/office/powerpoint/2010/main" val="11745068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88640"/>
            <a:ext cx="8229600" cy="1143000"/>
          </a:xfrm>
        </p:spPr>
        <p:txBody>
          <a:bodyPr/>
          <a:lstStyle/>
          <a:p>
            <a:r>
              <a:rPr lang="ru-RU" dirty="0" smtClean="0"/>
              <a:t>Пояснение</a:t>
            </a:r>
            <a:endParaRPr lang="ru-RU" dirty="0"/>
          </a:p>
        </p:txBody>
      </p:sp>
      <p:sp>
        <p:nvSpPr>
          <p:cNvPr id="3" name="Объект 2"/>
          <p:cNvSpPr>
            <a:spLocks noGrp="1"/>
          </p:cNvSpPr>
          <p:nvPr>
            <p:ph idx="1"/>
          </p:nvPr>
        </p:nvSpPr>
        <p:spPr>
          <a:xfrm>
            <a:off x="539552" y="1340768"/>
            <a:ext cx="8229600" cy="4389120"/>
          </a:xfrm>
        </p:spPr>
        <p:txBody>
          <a:bodyPr>
            <a:normAutofit fontScale="92500" lnSpcReduction="20000"/>
          </a:bodyPr>
          <a:lstStyle/>
          <a:p>
            <a:r>
              <a:rPr lang="ru-RU" dirty="0">
                <a:solidFill>
                  <a:srgbClr val="193D00"/>
                </a:solidFill>
                <a:latin typeface="Georgia"/>
              </a:rPr>
              <a:t>К постоянным издержкам относят те, которые не зависят от объема выпускаемой продукции: например, плата за аренду помещения, коммунальные услуги, затраты на амортизацию и заработную плату управленческого персонала. Переменные издержки же зависят от объема производства и реализации продукции: к ним относится приобретение сырья, транспортные услуги, оплата труда, энергии, топлива, расходы на упаковку. Исходя из этого, нетрудно определить, что оплата транспортных услуг за перевозку товара, сдельная оплата труда наемных работников и приобретение сырья – переменные издержки, а арендная плата и оклады администрации – постоянные.</a:t>
            </a:r>
            <a:endParaRPr lang="ru-RU" dirty="0"/>
          </a:p>
        </p:txBody>
      </p:sp>
    </p:spTree>
    <p:extLst>
      <p:ext uri="{BB962C8B-B14F-4D97-AF65-F5344CB8AC3E}">
        <p14:creationId xmlns:p14="http://schemas.microsoft.com/office/powerpoint/2010/main" val="3335548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Ответ</a:t>
            </a:r>
            <a:endParaRPr lang="ru-RU" dirty="0"/>
          </a:p>
        </p:txBody>
      </p:sp>
      <p:sp>
        <p:nvSpPr>
          <p:cNvPr id="6" name="Прямоугольник 5"/>
          <p:cNvSpPr/>
          <p:nvPr/>
        </p:nvSpPr>
        <p:spPr>
          <a:xfrm>
            <a:off x="539552" y="1700808"/>
            <a:ext cx="8208912" cy="2677656"/>
          </a:xfrm>
          <a:prstGeom prst="rect">
            <a:avLst/>
          </a:prstGeom>
        </p:spPr>
        <p:txBody>
          <a:bodyPr wrap="square">
            <a:spAutoFit/>
          </a:bodyPr>
          <a:lstStyle/>
          <a:p>
            <a:r>
              <a:rPr lang="ru-RU" sz="2400" b="0" i="0" dirty="0" smtClean="0">
                <a:solidFill>
                  <a:srgbClr val="3E20A0"/>
                </a:solidFill>
                <a:effectLst/>
                <a:latin typeface="Georgia"/>
              </a:rPr>
              <a:t>А) Оплата транспортных услуг за перевозку товара – </a:t>
            </a:r>
            <a:r>
              <a:rPr lang="ru-RU" sz="2400" b="0" i="0" dirty="0" smtClean="0">
                <a:solidFill>
                  <a:srgbClr val="FF0000"/>
                </a:solidFill>
                <a:effectLst/>
                <a:latin typeface="Georgia"/>
              </a:rPr>
              <a:t>переменные</a:t>
            </a:r>
          </a:p>
          <a:p>
            <a:r>
              <a:rPr lang="ru-RU" sz="2400" b="0" i="0" dirty="0" smtClean="0">
                <a:solidFill>
                  <a:srgbClr val="3E20A0"/>
                </a:solidFill>
                <a:effectLst/>
                <a:latin typeface="Georgia"/>
              </a:rPr>
              <a:t> Б) Арендная плата за помещение – </a:t>
            </a:r>
            <a:r>
              <a:rPr lang="ru-RU" sz="2400" b="0" i="0" dirty="0" smtClean="0">
                <a:solidFill>
                  <a:srgbClr val="00B050"/>
                </a:solidFill>
                <a:effectLst/>
                <a:latin typeface="Georgia"/>
              </a:rPr>
              <a:t>постоянные</a:t>
            </a:r>
            <a:r>
              <a:rPr lang="ru-RU" sz="2400" b="0" i="0" dirty="0" smtClean="0">
                <a:solidFill>
                  <a:srgbClr val="3E20A0"/>
                </a:solidFill>
                <a:effectLst/>
                <a:latin typeface="Georgia"/>
              </a:rPr>
              <a:t> </a:t>
            </a:r>
          </a:p>
          <a:p>
            <a:r>
              <a:rPr lang="ru-RU" sz="2400" b="0" i="0" dirty="0" smtClean="0">
                <a:solidFill>
                  <a:srgbClr val="3E20A0"/>
                </a:solidFill>
                <a:effectLst/>
                <a:latin typeface="Georgia"/>
              </a:rPr>
              <a:t>В) Оклады администрации – </a:t>
            </a:r>
            <a:r>
              <a:rPr lang="ru-RU" sz="2400" b="0" i="0" dirty="0" smtClean="0">
                <a:solidFill>
                  <a:srgbClr val="00B050"/>
                </a:solidFill>
                <a:effectLst/>
                <a:latin typeface="Georgia"/>
              </a:rPr>
              <a:t>постоянные </a:t>
            </a:r>
          </a:p>
          <a:p>
            <a:r>
              <a:rPr lang="ru-RU" sz="2400" b="0" i="0" dirty="0" smtClean="0">
                <a:solidFill>
                  <a:srgbClr val="3E20A0"/>
                </a:solidFill>
                <a:effectLst/>
                <a:latin typeface="Georgia"/>
              </a:rPr>
              <a:t> Г) Сдельная оплата труда наемных работников – </a:t>
            </a:r>
            <a:r>
              <a:rPr lang="ru-RU" sz="2400" b="0" i="0" dirty="0" smtClean="0">
                <a:solidFill>
                  <a:srgbClr val="FF0000"/>
                </a:solidFill>
                <a:effectLst/>
                <a:latin typeface="Georgia"/>
              </a:rPr>
              <a:t>переменные </a:t>
            </a:r>
          </a:p>
          <a:p>
            <a:r>
              <a:rPr lang="ru-RU" sz="2400" b="0" i="0" dirty="0" smtClean="0">
                <a:solidFill>
                  <a:srgbClr val="3E20A0"/>
                </a:solidFill>
                <a:effectLst/>
                <a:latin typeface="Georgia"/>
              </a:rPr>
              <a:t>Д) Приобретение сырья – </a:t>
            </a:r>
            <a:r>
              <a:rPr lang="ru-RU" sz="2400" b="0" i="0" dirty="0" smtClean="0">
                <a:solidFill>
                  <a:srgbClr val="FF0000"/>
                </a:solidFill>
                <a:effectLst/>
                <a:latin typeface="Georgia"/>
              </a:rPr>
              <a:t>переменные </a:t>
            </a:r>
            <a:endParaRPr lang="ru-RU" sz="2400" dirty="0">
              <a:solidFill>
                <a:srgbClr val="FF0000"/>
              </a:solidFill>
            </a:endParaRPr>
          </a:p>
        </p:txBody>
      </p:sp>
    </p:spTree>
    <p:extLst>
      <p:ext uri="{BB962C8B-B14F-4D97-AF65-F5344CB8AC3E}">
        <p14:creationId xmlns:p14="http://schemas.microsoft.com/office/powerpoint/2010/main" val="20191497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4410" y="2204864"/>
            <a:ext cx="8208912" cy="4893647"/>
          </a:xfrm>
          <a:prstGeom prst="rect">
            <a:avLst/>
          </a:prstGeom>
        </p:spPr>
        <p:txBody>
          <a:bodyPr wrap="square" numCol="2">
            <a:spAutoFit/>
          </a:bodyPr>
          <a:lstStyle/>
          <a:p>
            <a:r>
              <a:rPr lang="ru-RU" dirty="0" smtClean="0">
                <a:solidFill>
                  <a:srgbClr val="FF0000"/>
                </a:solidFill>
              </a:rPr>
              <a:t>ЦЕЛИ НАЛОГООБЛОЖЕНИЯ</a:t>
            </a:r>
            <a:r>
              <a:rPr lang="ru-RU" dirty="0" smtClean="0"/>
              <a:t>	                       А) </a:t>
            </a:r>
            <a:r>
              <a:rPr lang="ru-RU" b="0" i="0" dirty="0" smtClean="0">
                <a:solidFill>
                  <a:srgbClr val="333333"/>
                </a:solidFill>
                <a:effectLst/>
                <a:latin typeface="Georgia"/>
              </a:rPr>
              <a:t>Сглаживание неравенства в уровне жизни граждан</a:t>
            </a:r>
          </a:p>
          <a:p>
            <a:r>
              <a:rPr lang="ru-RU" dirty="0" smtClean="0"/>
              <a:t>Б) </a:t>
            </a:r>
            <a:r>
              <a:rPr lang="ru-RU" b="0" i="0" dirty="0" smtClean="0">
                <a:solidFill>
                  <a:srgbClr val="333333"/>
                </a:solidFill>
                <a:effectLst/>
                <a:latin typeface="Georgia"/>
              </a:rPr>
              <a:t>Обеспечение финансирования государственных расходов </a:t>
            </a:r>
            <a:endParaRPr lang="ru-RU" dirty="0" smtClean="0"/>
          </a:p>
          <a:p>
            <a:r>
              <a:rPr lang="ru-RU" dirty="0" smtClean="0"/>
              <a:t> В) </a:t>
            </a:r>
            <a:r>
              <a:rPr lang="ru-RU" b="0" i="0" dirty="0" smtClean="0">
                <a:solidFill>
                  <a:srgbClr val="333333"/>
                </a:solidFill>
                <a:effectLst/>
                <a:latin typeface="Georgia"/>
              </a:rPr>
              <a:t>Развитие научно-технического прогресса </a:t>
            </a:r>
            <a:endParaRPr lang="ru-RU" dirty="0" smtClean="0"/>
          </a:p>
          <a:p>
            <a:r>
              <a:rPr lang="ru-RU" dirty="0" smtClean="0"/>
              <a:t>Г) </a:t>
            </a:r>
            <a:r>
              <a:rPr lang="ru-RU" b="0" i="0" dirty="0" smtClean="0">
                <a:solidFill>
                  <a:srgbClr val="333333"/>
                </a:solidFill>
                <a:effectLst/>
                <a:latin typeface="Georgia"/>
              </a:rPr>
              <a:t>Поддержка социальной стабильности в обществе </a:t>
            </a:r>
            <a:r>
              <a:rPr lang="ru-RU" dirty="0" smtClean="0"/>
              <a:t> </a:t>
            </a:r>
          </a:p>
          <a:p>
            <a:r>
              <a:rPr lang="ru-RU" dirty="0" smtClean="0"/>
              <a:t>Д) </a:t>
            </a:r>
            <a:r>
              <a:rPr lang="ru-RU" b="0" i="0" dirty="0" smtClean="0">
                <a:solidFill>
                  <a:srgbClr val="333333"/>
                </a:solidFill>
                <a:effectLst/>
                <a:latin typeface="Georgia"/>
              </a:rPr>
              <a:t>Развитие малого предпринимательства</a:t>
            </a:r>
            <a:endParaRPr lang="ru-RU" b="1" dirty="0" smtClean="0">
              <a:solidFill>
                <a:srgbClr val="00C000"/>
              </a:solidFill>
            </a:endParaRPr>
          </a:p>
          <a:p>
            <a:endParaRPr lang="ru-RU" b="1" dirty="0">
              <a:solidFill>
                <a:srgbClr val="00C000"/>
              </a:solidFill>
            </a:endParaRPr>
          </a:p>
          <a:p>
            <a:endParaRPr lang="ru-RU" b="1" dirty="0" smtClean="0">
              <a:solidFill>
                <a:srgbClr val="00C000"/>
              </a:solidFill>
            </a:endParaRPr>
          </a:p>
          <a:p>
            <a:endParaRPr lang="ru-RU" b="1" dirty="0" smtClean="0">
              <a:solidFill>
                <a:srgbClr val="00C000"/>
              </a:solidFill>
            </a:endParaRPr>
          </a:p>
          <a:p>
            <a:endParaRPr lang="ru-RU" b="1" dirty="0">
              <a:solidFill>
                <a:srgbClr val="00C000"/>
              </a:solidFill>
            </a:endParaRPr>
          </a:p>
          <a:p>
            <a:endParaRPr lang="ru-RU" b="1" dirty="0" smtClean="0">
              <a:solidFill>
                <a:srgbClr val="00C000"/>
              </a:solidFill>
            </a:endParaRPr>
          </a:p>
          <a:p>
            <a:endParaRPr lang="ru-RU" b="1" dirty="0">
              <a:solidFill>
                <a:srgbClr val="00C000"/>
              </a:solidFill>
            </a:endParaRPr>
          </a:p>
          <a:p>
            <a:r>
              <a:rPr lang="ru-RU" b="1" dirty="0" smtClean="0">
                <a:solidFill>
                  <a:srgbClr val="00C000"/>
                </a:solidFill>
              </a:rPr>
              <a:t>ФУНКЦИИ НАЛОГОВ</a:t>
            </a:r>
          </a:p>
          <a:p>
            <a:r>
              <a:rPr lang="ru-RU" dirty="0" smtClean="0"/>
              <a:t>	</a:t>
            </a:r>
          </a:p>
          <a:p>
            <a:r>
              <a:rPr lang="ru-RU" dirty="0" smtClean="0"/>
              <a:t>1.Фискальная</a:t>
            </a:r>
          </a:p>
          <a:p>
            <a:r>
              <a:rPr lang="ru-RU" dirty="0" smtClean="0"/>
              <a:t>2.Стимулирующая</a:t>
            </a:r>
          </a:p>
          <a:p>
            <a:r>
              <a:rPr lang="ru-RU" dirty="0" smtClean="0"/>
              <a:t>3.Распределительная</a:t>
            </a:r>
          </a:p>
          <a:p>
            <a:r>
              <a:rPr lang="ru-RU" dirty="0" smtClean="0"/>
              <a:t>4.Ответ запишите в таблицу.</a:t>
            </a:r>
          </a:p>
          <a:p>
            <a:endParaRPr lang="ru-RU" dirty="0" smtClean="0"/>
          </a:p>
          <a:p>
            <a:endParaRPr lang="ru-RU" dirty="0" smtClean="0"/>
          </a:p>
          <a:p>
            <a:endParaRPr lang="ru-RU" dirty="0"/>
          </a:p>
          <a:p>
            <a:endParaRPr lang="ru-RU" dirty="0" smtClean="0"/>
          </a:p>
          <a:p>
            <a:endParaRPr lang="ru-RU" dirty="0"/>
          </a:p>
          <a:p>
            <a:endParaRPr lang="ru-RU" dirty="0" smtClean="0"/>
          </a:p>
        </p:txBody>
      </p:sp>
      <p:sp>
        <p:nvSpPr>
          <p:cNvPr id="3" name="Прямоугольник 2"/>
          <p:cNvSpPr/>
          <p:nvPr/>
        </p:nvSpPr>
        <p:spPr>
          <a:xfrm>
            <a:off x="330052" y="404664"/>
            <a:ext cx="8655496" cy="1569660"/>
          </a:xfrm>
          <a:prstGeom prst="rect">
            <a:avLst/>
          </a:prstGeom>
        </p:spPr>
        <p:txBody>
          <a:bodyPr wrap="square">
            <a:spAutoFit/>
          </a:bodyPr>
          <a:lstStyle/>
          <a:p>
            <a:pPr lvl="0"/>
            <a:r>
              <a:rPr lang="ru-RU" sz="2400" b="1" dirty="0">
                <a:solidFill>
                  <a:srgbClr val="3E20A0"/>
                </a:solidFill>
              </a:rPr>
              <a:t>Проведите соответствие между целями налогообложения и функциями налогов: к каждой позиции, данной в первом столбце, подберите соответствующую позицию из второго столбца.</a:t>
            </a:r>
          </a:p>
        </p:txBody>
      </p:sp>
    </p:spTree>
    <p:extLst>
      <p:ext uri="{BB962C8B-B14F-4D97-AF65-F5344CB8AC3E}">
        <p14:creationId xmlns:p14="http://schemas.microsoft.com/office/powerpoint/2010/main" val="362030656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a1e43e1e575ec2d6c2f827195d924a8ef392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1399</TotalTime>
  <Words>1089</Words>
  <Application>Microsoft Office PowerPoint</Application>
  <PresentationFormat>Экран (4:3)</PresentationFormat>
  <Paragraphs>138</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Поток</vt:lpstr>
      <vt:lpstr>Подготовка к ЕГЭ  Экономика. Выбор позиций из списка (задание 8)  Банкетова Светлана Александровна учитель истории и обществознания  МБОУ “ Кольчугинская  школа №1” - 2020 </vt:lpstr>
      <vt:lpstr>Презентация PowerPoint</vt:lpstr>
      <vt:lpstr>Презентация PowerPoint</vt:lpstr>
      <vt:lpstr>Презентация PowerPoint</vt:lpstr>
      <vt:lpstr>Презентация PowerPoint</vt:lpstr>
      <vt:lpstr>  Разбор типовых вариантов заданий №8 ЕГЭ по обществознанию Проведите соответствие между данными примерами и видами издержек фирмы в краткосрочном периоде: к каждой позиции, данной в первом столбце, подберите соответствующую позицию из второго столбца.</vt:lpstr>
      <vt:lpstr>Пояснение</vt:lpstr>
      <vt:lpstr>Ответ</vt:lpstr>
      <vt:lpstr>Презентация PowerPoint</vt:lpstr>
      <vt:lpstr>Пояснение</vt:lpstr>
      <vt:lpstr>Ответ:</vt:lpstr>
      <vt:lpstr>Проведите соответствие между данными характеристиками и факторами экономического роста: к каждой позиции, данной в первом столбце, подберите соответствующую позицию из второго столбца.</vt:lpstr>
      <vt:lpstr>Пояснение</vt:lpstr>
      <vt:lpstr>Ответ:</vt:lpstr>
      <vt:lpstr>Проведите соответствие между данными характеристиками и видами источников финансирования: к каждой позиции, данной в первом столбце, подберите соответствующую позицию из второго столбца.</vt:lpstr>
      <vt:lpstr>Пояснение</vt:lpstr>
      <vt:lpstr>Ответ:</vt:lpstr>
      <vt:lpstr> Проведите соответствие между данными примерами и типами экономических систем: к каждой позиции, данной в первом столбце, подберите соответствующую позицию из второго столбца.</vt:lpstr>
      <vt:lpstr>Пояснение</vt:lpstr>
      <vt:lpstr>Ответ:</vt:lpstr>
      <vt:lpstr>Проведите соответствие между данными примерами и видами налогов: к каждой позиции, данной в первом столбце, подберите соответствующую позицию из второго столбца.</vt:lpstr>
      <vt:lpstr>Пояснение</vt:lpstr>
      <vt:lpstr>Ответ:</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Подготовка к ЕГЭ  Экономика. Выбор позиций из списка (задание 8)  Банкетова Светлана Александровна учитель истории и обществознания  МБОУ “ Кольчугинская  школа №1” - 2020</dc:title>
  <dc:creator>Пользователь Windows</dc:creator>
  <cp:lastModifiedBy>Пользователь Windows</cp:lastModifiedBy>
  <cp:revision>15</cp:revision>
  <dcterms:created xsi:type="dcterms:W3CDTF">2020-12-08T19:19:30Z</dcterms:created>
  <dcterms:modified xsi:type="dcterms:W3CDTF">2020-12-09T18:38:41Z</dcterms:modified>
</cp:coreProperties>
</file>