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6" r:id="rId21"/>
    <p:sldId id="277" r:id="rId22"/>
    <p:sldId id="278" r:id="rId23"/>
    <p:sldId id="280" r:id="rId24"/>
    <p:sldId id="281" r:id="rId25"/>
    <p:sldId id="279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53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FDF5978-F4AD-46DB-9E68-C96CD8831CA0}" type="datetimeFigureOut">
              <a:rPr lang="ru-RU" smtClean="0"/>
              <a:pPr/>
              <a:t>19.01.2026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2F982993-15BF-4AC9-8C17-94F82BBB4E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FDF5978-F4AD-46DB-9E68-C96CD8831CA0}" type="datetimeFigureOut">
              <a:rPr lang="ru-RU" smtClean="0"/>
              <a:pPr/>
              <a:t>19.01.2026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F982993-15BF-4AC9-8C17-94F82BBB4E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FDF5978-F4AD-46DB-9E68-C96CD8831CA0}" type="datetimeFigureOut">
              <a:rPr lang="ru-RU" smtClean="0"/>
              <a:pPr/>
              <a:t>19.01.2026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F982993-15BF-4AC9-8C17-94F82BBB4E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FDF5978-F4AD-46DB-9E68-C96CD8831CA0}" type="datetimeFigureOut">
              <a:rPr lang="ru-RU" smtClean="0"/>
              <a:pPr/>
              <a:t>19.01.2026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F982993-15BF-4AC9-8C17-94F82BBB4E2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FDF5978-F4AD-46DB-9E68-C96CD8831CA0}" type="datetimeFigureOut">
              <a:rPr lang="ru-RU" smtClean="0"/>
              <a:pPr/>
              <a:t>19.01.2026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F982993-15BF-4AC9-8C17-94F82BBB4E2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FDF5978-F4AD-46DB-9E68-C96CD8831CA0}" type="datetimeFigureOut">
              <a:rPr lang="ru-RU" smtClean="0"/>
              <a:pPr/>
              <a:t>19.01.2026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F982993-15BF-4AC9-8C17-94F82BBB4E2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FDF5978-F4AD-46DB-9E68-C96CD8831CA0}" type="datetimeFigureOut">
              <a:rPr lang="ru-RU" smtClean="0"/>
              <a:pPr/>
              <a:t>19.01.2026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F982993-15BF-4AC9-8C17-94F82BBB4E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FDF5978-F4AD-46DB-9E68-C96CD8831CA0}" type="datetimeFigureOut">
              <a:rPr lang="ru-RU" smtClean="0"/>
              <a:pPr/>
              <a:t>19.01.2026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F982993-15BF-4AC9-8C17-94F82BBB4E2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FDF5978-F4AD-46DB-9E68-C96CD8831CA0}" type="datetimeFigureOut">
              <a:rPr lang="ru-RU" smtClean="0"/>
              <a:pPr/>
              <a:t>19.01.2026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F982993-15BF-4AC9-8C17-94F82BBB4E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7FDF5978-F4AD-46DB-9E68-C96CD8831CA0}" type="datetimeFigureOut">
              <a:rPr lang="ru-RU" smtClean="0"/>
              <a:pPr/>
              <a:t>19.01.2026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F982993-15BF-4AC9-8C17-94F82BBB4E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FDF5978-F4AD-46DB-9E68-C96CD8831CA0}" type="datetimeFigureOut">
              <a:rPr lang="ru-RU" smtClean="0"/>
              <a:pPr/>
              <a:t>19.01.2026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2F982993-15BF-4AC9-8C17-94F82BBB4E2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7FDF5978-F4AD-46DB-9E68-C96CD8831CA0}" type="datetimeFigureOut">
              <a:rPr lang="ru-RU" smtClean="0"/>
              <a:pPr/>
              <a:t>19.01.2026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2F982993-15BF-4AC9-8C17-94F82BBB4E2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571481"/>
            <a:ext cx="8243918" cy="4214842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Активные формы и методы обучения на уроках биологии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642918"/>
            <a:ext cx="7772400" cy="4429156"/>
          </a:xfrm>
        </p:spPr>
        <p:txBody>
          <a:bodyPr>
            <a:normAutofit/>
          </a:bodyPr>
          <a:lstStyle/>
          <a:p>
            <a:pPr algn="l"/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Найди лишнее и объясни почему:</a:t>
            </a:r>
          </a:p>
          <a:p>
            <a:pPr algn="l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А) Капилляры, сердце, аорта, желудок, вены.</a:t>
            </a:r>
          </a:p>
          <a:p>
            <a:pPr algn="l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Б) Подберезовик, шампиньон, мухомор, груздь.</a:t>
            </a:r>
          </a:p>
          <a:p>
            <a:pPr algn="l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В) Черешня, ель, абрикос, вишня, роза.</a:t>
            </a:r>
          </a:p>
          <a:p>
            <a:pPr algn="l"/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571480"/>
            <a:ext cx="7772400" cy="4239831"/>
          </a:xfrm>
        </p:spPr>
        <p:txBody>
          <a:bodyPr>
            <a:normAutofit/>
          </a:bodyPr>
          <a:lstStyle/>
          <a:p>
            <a:pPr algn="l"/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Вставьте пропущенные в предложениях слова:</a:t>
            </a:r>
          </a:p>
          <a:p>
            <a:pPr algn="l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А. Опыление- это процесс переноса …(пыльцы), из пыльников на … ( рыльце пестика). </a:t>
            </a:r>
          </a:p>
          <a:p>
            <a:pPr algn="l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Б. Насекомые посещают цветки ради … ( пыльцы) и … ( нектара).</a:t>
            </a:r>
          </a:p>
          <a:p>
            <a:pPr algn="l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В. Перекрестное опыление происходит при переносе пыльцы с тычинок … (одного цветка) на рыльце пестика … ( другого цветка).</a:t>
            </a:r>
          </a:p>
          <a:p>
            <a:pPr algn="l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785794"/>
            <a:ext cx="7772400" cy="4025517"/>
          </a:xfrm>
        </p:spPr>
        <p:txBody>
          <a:bodyPr>
            <a:normAutofit/>
          </a:bodyPr>
          <a:lstStyle/>
          <a:p>
            <a:pPr algn="l"/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Тестовые задания:</a:t>
            </a:r>
          </a:p>
          <a:p>
            <a:pPr algn="l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А. Открытого типа</a:t>
            </a:r>
          </a:p>
          <a:p>
            <a:pPr algn="l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Б. Закрытого типа </a:t>
            </a:r>
          </a:p>
          <a:p>
            <a:pPr algn="l"/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642918"/>
            <a:ext cx="7772400" cy="4168393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Найти соответствия :</a:t>
            </a:r>
          </a:p>
          <a:p>
            <a:pPr algn="l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А. Лиственница                                                         1. Отдел Моховидные </a:t>
            </a:r>
          </a:p>
          <a:p>
            <a:pPr algn="l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Б. Кукушкин лён                                                       2. Отдел Голосеменные</a:t>
            </a:r>
          </a:p>
          <a:p>
            <a:pPr algn="l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В. Пастушья сумка                                                   3. Отдел Покрытосеменные </a:t>
            </a:r>
          </a:p>
          <a:p>
            <a:pPr algn="l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Г. Щитовник мужской                                             4. Отдел Папоротниковидные</a:t>
            </a:r>
          </a:p>
          <a:p>
            <a:pPr algn="l"/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71481"/>
            <a:ext cx="7772400" cy="857255"/>
          </a:xfrm>
        </p:spPr>
        <p:txBody>
          <a:bodyPr>
            <a:normAutofit/>
          </a:bodyPr>
          <a:lstStyle/>
          <a:p>
            <a:pPr algn="l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Применение технологий: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643050"/>
            <a:ext cx="7772400" cy="3168261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Игровые технологии. </a:t>
            </a:r>
          </a:p>
          <a:p>
            <a:pPr algn="l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« Познаем, играя» </a:t>
            </a:r>
          </a:p>
          <a:p>
            <a:pPr algn="l"/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Игровая деятельность.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 Игра наряду с трудом и учением— один из основных видов деятельности человека, удивительный феномен нашего существования. По определению, игра — это вид деятельности в ситуациях, направленных на воссоздание и усвоение общественного опыта, в котором складывается и совершенствуется самоуправление поведением.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714356"/>
            <a:ext cx="7772400" cy="4096955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Информационно- коммуникационные технологии.</a:t>
            </a:r>
          </a:p>
          <a:p>
            <a:pPr marL="342900" indent="-342900" algn="l">
              <a:buAutoNum type="arabicPeriod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1.Урок открытия нового знания ( презентации, видеофрагменты)</a:t>
            </a:r>
          </a:p>
          <a:p>
            <a:pPr marL="342900" indent="-342900" algn="l">
              <a:buAutoNum type="arabicPeriod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2. Урок-экскурсия. </a:t>
            </a:r>
          </a:p>
          <a:p>
            <a:pPr marL="342900" indent="-342900" algn="l">
              <a:buAutoNum type="arabicPeriod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3. Внеклассные мероприятия.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857232"/>
            <a:ext cx="7772400" cy="4143404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Технология формирования критического мышления.</a:t>
            </a:r>
          </a:p>
          <a:p>
            <a:pPr algn="l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Сказала лопата:</a:t>
            </a:r>
          </a:p>
          <a:p>
            <a:pPr algn="l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Земля – чтобы рыть.</a:t>
            </a:r>
          </a:p>
          <a:p>
            <a:pPr algn="l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Ботинки сказали :</a:t>
            </a:r>
          </a:p>
          <a:p>
            <a:pPr algn="l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Земля – чтоб ходить.</a:t>
            </a:r>
          </a:p>
          <a:p>
            <a:pPr algn="l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А люди сказали :</a:t>
            </a:r>
          </a:p>
          <a:p>
            <a:pPr algn="l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Земля – чтобы жить. </a:t>
            </a:r>
          </a:p>
          <a:p>
            <a:pPr algn="l">
              <a:buFontTx/>
              <a:buChar char="-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-О какой земле идет речь? (О почве)</a:t>
            </a:r>
          </a:p>
          <a:p>
            <a:pPr algn="l">
              <a:buFontTx/>
              <a:buChar char="-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-Как вы думаете, какая тема нашего урока? О чем мы будем говорить, что изучать?</a:t>
            </a:r>
          </a:p>
          <a:p>
            <a:pPr algn="l">
              <a:buFontTx/>
              <a:buChar char="-"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785794"/>
            <a:ext cx="7772400" cy="4025517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Давайте сформулируем цель урока используя вопросы:</a:t>
            </a:r>
          </a:p>
          <a:p>
            <a:pPr algn="l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Что? </a:t>
            </a:r>
          </a:p>
          <a:p>
            <a:pPr algn="l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Какой?</a:t>
            </a:r>
          </a:p>
          <a:p>
            <a:pPr algn="l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Какие?</a:t>
            </a:r>
          </a:p>
          <a:p>
            <a:pPr algn="l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Как?</a:t>
            </a:r>
          </a:p>
          <a:p>
            <a:pPr algn="l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Что такое почва?</a:t>
            </a:r>
          </a:p>
          <a:p>
            <a:pPr algn="l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Какой состав почвы?</a:t>
            </a:r>
          </a:p>
          <a:p>
            <a:pPr algn="l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Какие организмы обитают в данной среде? </a:t>
            </a:r>
          </a:p>
          <a:p>
            <a:pPr algn="l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Как они приспособлены к данной среде обитания?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857232"/>
            <a:ext cx="7772400" cy="4000528"/>
          </a:xfrm>
        </p:spPr>
        <p:txBody>
          <a:bodyPr>
            <a:normAutofit/>
          </a:bodyPr>
          <a:lstStyle/>
          <a:p>
            <a:pPr algn="ctr"/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Внеклассные мероприятия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AM_412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357167"/>
            <a:ext cx="7772400" cy="785817"/>
          </a:xfrm>
        </p:spPr>
        <p:txBody>
          <a:bodyPr>
            <a:normAutofit/>
          </a:bodyPr>
          <a:lstStyle/>
          <a:p>
            <a:pPr algn="l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Активные методы обучения: 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285860"/>
            <a:ext cx="7772400" cy="3714776"/>
          </a:xfrm>
        </p:spPr>
        <p:txBody>
          <a:bodyPr>
            <a:normAutofit/>
          </a:bodyPr>
          <a:lstStyle/>
          <a:p>
            <a:pPr marL="342900" indent="-342900" algn="l">
              <a:buAutoNum type="arabicPeriod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Мозговой штурм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– способ продуцирования новых идей для решения научных и практических проблем. Его цель – организация коллективной мыслительной деятельности по поиску нетрадиционных путей решения проблем. </a:t>
            </a:r>
          </a:p>
          <a:p>
            <a:pPr marL="342900" indent="-342900" algn="l">
              <a:buAutoNum type="arabicPeriod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( В растениеводческих хозяйствах никогда не станут много лет подряд сеять на одном и том же участке земли одно и тоже растение. Будут обязательно менять культуру. Как вы думаете почему?)</a:t>
            </a:r>
          </a:p>
          <a:p>
            <a:pPr marL="342900" indent="-342900" algn="l">
              <a:buAutoNum type="arabicPeriod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(Наши предки использовали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хвощеобразные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растения для чистки железной и цинковой посуды. Как вы думаете какое свойство хвощей позволяет это делать?)</a:t>
            </a:r>
          </a:p>
          <a:p>
            <a:pPr marL="342900" indent="-342900" algn="l">
              <a:buAutoNum type="arabicPeriod"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l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AM_41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обр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0" y="0"/>
            <a:ext cx="914268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1949обр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0" y="0"/>
            <a:ext cx="914268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ui8JD9El49wобр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762"/>
            <a:ext cx="9144000" cy="6848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1887обр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0" y="0"/>
            <a:ext cx="914268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1857обр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0" y="0"/>
            <a:ext cx="914268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000108"/>
            <a:ext cx="7772400" cy="3929090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Проблемное обучение-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такая форма, в которой процесс познания обучающихся приближается к поисковой, исследовательской деятельности. В сотрудничестве с преподавателем обучающиеся « открывают» для себя новые знания. </a:t>
            </a:r>
          </a:p>
          <a:p>
            <a:pPr algn="l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(Существует поверье, что можно найти цветок папоротника, но только в ночь на 7 июля, накануне праздника Ивана Купалы. Как вы думаете, почему этот цветок так никто и ни когда не находил?)</a:t>
            </a:r>
          </a:p>
          <a:p>
            <a:pPr algn="l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( Хороший хозяин чередует на своем поле культуры и периодически высаживает бобовые растения. Почему?)</a:t>
            </a:r>
          </a:p>
          <a:p>
            <a:pPr algn="l"/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642918"/>
            <a:ext cx="7772400" cy="4286280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Круглый стол –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это метод активного обучения, одна из организационных форм познавательной деятельности обучающихся позволяющая закрепить полученные ранее знания, восполнить недостающую информацию, сформировать умения решать проблемы, укрепить позиции, научить культуре ведения дискуссии. </a:t>
            </a:r>
          </a:p>
          <a:p>
            <a:pPr algn="l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(экологические проблемы Крыма)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571480"/>
            <a:ext cx="7772400" cy="4239831"/>
          </a:xfrm>
        </p:spPr>
        <p:txBody>
          <a:bodyPr>
            <a:normAutofit/>
          </a:bodyPr>
          <a:lstStyle/>
          <a:p>
            <a:pPr algn="l"/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Деловая игра -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метод имитаций ситуаций, моделирующих профессиональную или иную деятельность путем игры, по заданным правилам. </a:t>
            </a:r>
          </a:p>
          <a:p>
            <a:pPr algn="l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( Игра «Заболевания органов дыхания»; « Великие путешественники»)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42919"/>
            <a:ext cx="7772400" cy="71437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dirty="0" smtClean="0"/>
              <a:t>Формы работы, повышающие уровень активности обучения</a:t>
            </a:r>
            <a:endParaRPr lang="ru-RU" sz="2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571612"/>
            <a:ext cx="7772400" cy="3286148"/>
          </a:xfrm>
        </p:spPr>
        <p:txBody>
          <a:bodyPr>
            <a:normAutofit/>
          </a:bodyPr>
          <a:lstStyle/>
          <a:p>
            <a:pPr algn="l"/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Нетрадиционные формы проведения уроков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( урок- экскурсия, урок-соревнование, урок-игра)</a:t>
            </a:r>
          </a:p>
          <a:p>
            <a:pPr algn="l"/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071546"/>
            <a:ext cx="7772400" cy="4214842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Использование игровых форм:</a:t>
            </a:r>
          </a:p>
          <a:p>
            <a:pPr marL="342900" indent="-342900" algn="l">
              <a:buAutoNum type="arabicPeriod"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1. Игра « Телефон»</a:t>
            </a:r>
          </a:p>
          <a:p>
            <a:pPr marL="342900" indent="-342900" algn="l">
              <a:buAutoNum type="arabicPeriod"/>
            </a:pP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вариант                                                                             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вариант</a:t>
            </a:r>
          </a:p>
          <a:p>
            <a:pPr marL="342900" indent="-342900" algn="l">
              <a:buAutoNum type="arabicPeriod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1                                    эндоскопия                                     8</a:t>
            </a:r>
          </a:p>
          <a:p>
            <a:pPr marL="342900" indent="-342900" algn="l">
              <a:buAutoNum type="arabicPeriod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4                                     резцы                                              6</a:t>
            </a:r>
          </a:p>
          <a:p>
            <a:pPr marL="342900" indent="-342900" algn="l">
              <a:buAutoNum type="arabicPeriod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3                                     питание                                           2</a:t>
            </a:r>
          </a:p>
          <a:p>
            <a:pPr marL="342900" indent="-342900" algn="l">
              <a:buAutoNum type="arabicPeriod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10                                   зондирование                                 1</a:t>
            </a:r>
          </a:p>
          <a:p>
            <a:pPr marL="342900" indent="-342900" algn="l">
              <a:buAutoNum type="arabicPeriod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5                                     пищеварение                                   7</a:t>
            </a:r>
          </a:p>
          <a:p>
            <a:pPr marL="342900" indent="-342900" algn="l">
              <a:buAutoNum type="arabicPeriod"/>
            </a:pP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вариант –  5;3;1;4;10</a:t>
            </a:r>
          </a:p>
          <a:p>
            <a:pPr marL="342900" indent="-342900" algn="l">
              <a:buAutoNum type="arabicPeriod"/>
            </a:pP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вариант – 7;2;8;6;1</a:t>
            </a:r>
          </a:p>
          <a:p>
            <a:pPr marL="342900" indent="-342900" algn="l">
              <a:buAutoNum type="arabicPeriod"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857232"/>
            <a:ext cx="7772400" cy="3954079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Биологическая загадка 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( Типичные почвенные животные. Имеет плотное тело, короткие уши и маленькие глазки. Шерсть у него очень короткая, но плотная. Она может заглаживаться вперед и назад, не мешая передвигаться в тесных ходах. С помощью передних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лопатообразных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конечностей это животное роет землю. Разрыхленную почву периодически выталкивает на поверхность.)</a:t>
            </a:r>
          </a:p>
          <a:p>
            <a:pPr algn="l"/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i.turnboard.ru/%D1%83%D1%81%D0%BB%D1%83%D0%B3%D0%B8/%D0%B1%D1%8B%D1%82%D0%BE%D0%B2%D1%8B%D0%B5%20%D1%83%D1%81%D0%BB%D1%83%D0%B3%D0%B8/%D0%9E%D0%B4%D0%BE%D0%BB%D0%B5%D0%BB%D0%B8%20%D0%BA%D0%BB%D0%BE%D0%BF%D1%8B.0003c19d_3704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357166"/>
            <a:ext cx="7620000" cy="57054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99</TotalTime>
  <Words>650</Words>
  <Application>Microsoft Office PowerPoint</Application>
  <PresentationFormat>Экран (4:3)</PresentationFormat>
  <Paragraphs>79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Открытая</vt:lpstr>
      <vt:lpstr>Активные формы и методы обучения на уроках биологии </vt:lpstr>
      <vt:lpstr>Активные методы обучения:  </vt:lpstr>
      <vt:lpstr>Слайд 3</vt:lpstr>
      <vt:lpstr>Слайд 4</vt:lpstr>
      <vt:lpstr>Слайд 5</vt:lpstr>
      <vt:lpstr>Формы работы, повышающие уровень активности обучения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Применение технологий: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Активные формы и методы обучения на уроках биологии и географии</dc:title>
  <dc:creator>Игорь</dc:creator>
  <cp:lastModifiedBy>игорь</cp:lastModifiedBy>
  <cp:revision>13</cp:revision>
  <dcterms:created xsi:type="dcterms:W3CDTF">2016-01-24T09:29:08Z</dcterms:created>
  <dcterms:modified xsi:type="dcterms:W3CDTF">2026-01-19T15:41:57Z</dcterms:modified>
</cp:coreProperties>
</file>