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5"/>
  </p:notesMasterIdLst>
  <p:sldIdLst>
    <p:sldId id="256" r:id="rId2"/>
    <p:sldId id="264" r:id="rId3"/>
    <p:sldId id="263" r:id="rId4"/>
    <p:sldId id="265" r:id="rId5"/>
    <p:sldId id="268" r:id="rId6"/>
    <p:sldId id="269" r:id="rId7"/>
    <p:sldId id="270" r:id="rId8"/>
    <p:sldId id="271" r:id="rId9"/>
    <p:sldId id="272" r:id="rId10"/>
    <p:sldId id="257" r:id="rId11"/>
    <p:sldId id="258" r:id="rId12"/>
    <p:sldId id="266" r:id="rId13"/>
    <p:sldId id="259" r:id="rId14"/>
    <p:sldId id="267" r:id="rId15"/>
    <p:sldId id="260" r:id="rId16"/>
    <p:sldId id="261" r:id="rId17"/>
    <p:sldId id="262" r:id="rId18"/>
    <p:sldId id="273" r:id="rId19"/>
    <p:sldId id="274" r:id="rId20"/>
    <p:sldId id="275" r:id="rId21"/>
    <p:sldId id="276" r:id="rId22"/>
    <p:sldId id="277" r:id="rId23"/>
    <p:sldId id="278" r:id="rId24"/>
  </p:sldIdLst>
  <p:sldSz cx="11198225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82024" autoAdjust="0"/>
  </p:normalViewPr>
  <p:slideViewPr>
    <p:cSldViewPr>
      <p:cViewPr varScale="1">
        <p:scale>
          <a:sx n="61" d="100"/>
          <a:sy n="61" d="100"/>
        </p:scale>
        <p:origin x="-1230" y="-84"/>
      </p:cViewPr>
      <p:guideLst>
        <p:guide orient="horz" pos="2160"/>
        <p:guide pos="3527"/>
      </p:guideLst>
    </p:cSldViewPr>
  </p:slideViewPr>
  <p:outlineViewPr>
    <p:cViewPr>
      <p:scale>
        <a:sx n="33" d="100"/>
        <a:sy n="33" d="100"/>
      </p:scale>
      <p:origin x="0" y="85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27FC61-AB30-4FDE-91DE-17C90FD32D20}" type="datetimeFigureOut">
              <a:rPr lang="ru-RU" smtClean="0"/>
              <a:t>17.01.2026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30238" y="685800"/>
            <a:ext cx="55975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4E3698-B0A4-4721-BA25-CFA4844731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7833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30238" y="685800"/>
            <a:ext cx="5597525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4E3698-B0A4-4721-BA25-CFA4844731F1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72420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30238" y="685800"/>
            <a:ext cx="5597525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4E3698-B0A4-4721-BA25-CFA4844731F1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9316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30238" y="685800"/>
            <a:ext cx="5597525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500" i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4E3698-B0A4-4721-BA25-CFA4844731F1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72616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4E3698-B0A4-4721-BA25-CFA4844731F1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10392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799556" y="3124200"/>
            <a:ext cx="7558802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799556" y="5003322"/>
            <a:ext cx="7558802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9765743" y="1131301"/>
            <a:ext cx="2286000" cy="466593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17.01.2026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9078042" y="4138531"/>
            <a:ext cx="3657600" cy="470325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466593" y="0"/>
            <a:ext cx="746548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338416" y="0"/>
            <a:ext cx="128177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1213141" y="0"/>
            <a:ext cx="222730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397721" y="0"/>
            <a:ext cx="282013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3023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111982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1045991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2114534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30646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11161309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493096" y="0"/>
            <a:ext cx="93319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746548" y="3429000"/>
            <a:ext cx="1586415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603844" y="4866752"/>
            <a:ext cx="785522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336194" y="5500632"/>
            <a:ext cx="167973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2038077" y="5788152"/>
            <a:ext cx="335947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2332964" y="4495800"/>
            <a:ext cx="447929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623331" y="4928702"/>
            <a:ext cx="746548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118713" y="274640"/>
            <a:ext cx="2053008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59911" y="274639"/>
            <a:ext cx="7372165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559911" y="1600200"/>
            <a:ext cx="9145217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17.01.2026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99556" y="2895600"/>
            <a:ext cx="7558802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99556" y="5010150"/>
            <a:ext cx="7558802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9764071" y="1127636"/>
            <a:ext cx="2286000" cy="466593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17.01.2026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9078271" y="4135670"/>
            <a:ext cx="3657600" cy="470325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466593" y="0"/>
            <a:ext cx="746548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38416" y="0"/>
            <a:ext cx="128177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1213141" y="0"/>
            <a:ext cx="222730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397721" y="0"/>
            <a:ext cx="282013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3023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111982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45991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2114534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30646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493096" y="0"/>
            <a:ext cx="93319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746548" y="3429000"/>
            <a:ext cx="1586415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622302" y="4866752"/>
            <a:ext cx="785522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336194" y="5500632"/>
            <a:ext cx="167973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2038077" y="5791200"/>
            <a:ext cx="335947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2301172" y="4479888"/>
            <a:ext cx="447929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11141822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641789" y="4928702"/>
            <a:ext cx="746548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559911" y="1600200"/>
            <a:ext cx="447929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5229571" y="1600200"/>
            <a:ext cx="447929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9911" y="273050"/>
            <a:ext cx="9238536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559911" y="2362200"/>
            <a:ext cx="447929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5354151" y="2362200"/>
            <a:ext cx="447929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559911" y="1569720"/>
            <a:ext cx="447929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5319157" y="1569720"/>
            <a:ext cx="447929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17.01.2026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0731632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4838053" y="3149045"/>
            <a:ext cx="6309360" cy="559911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8342677" y="274320"/>
            <a:ext cx="1870104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765212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7583412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1011588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0824951" y="0"/>
            <a:ext cx="373274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918269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9988816" y="5715000"/>
            <a:ext cx="671894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73274" y="274320"/>
            <a:ext cx="6905572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17.01.2026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0731632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9988816" y="5715000"/>
            <a:ext cx="671894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4811457" y="3149045"/>
            <a:ext cx="6309360" cy="559911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7558802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285753" y="264795"/>
            <a:ext cx="1866371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1011588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10824951" y="0"/>
            <a:ext cx="373274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0918269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765212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7583412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17.01.2026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0731632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559911" y="274638"/>
            <a:ext cx="9145217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559911" y="1600200"/>
            <a:ext cx="9145217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9520492" y="1038713"/>
            <a:ext cx="2011680" cy="470325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17.01.2026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8920040" y="3696155"/>
            <a:ext cx="3200400" cy="447929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93319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1011588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10824951" y="0"/>
            <a:ext cx="373274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918269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9988816" y="5715000"/>
            <a:ext cx="671894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9955222" y="5734050"/>
            <a:ext cx="746548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89014" y="2564904"/>
            <a:ext cx="7558802" cy="252028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Arial Black" pitchFamily="34" charset="0"/>
              </a:rPr>
              <a:t>Анализ муниципального этапа Всероссийской олимпиады школьников по </a:t>
            </a:r>
            <a:r>
              <a:rPr lang="ru-RU" dirty="0" smtClean="0">
                <a:latin typeface="Arial Black" pitchFamily="34" charset="0"/>
              </a:rPr>
              <a:t>экологии</a:t>
            </a:r>
            <a:br>
              <a:rPr lang="ru-RU" dirty="0" smtClean="0">
                <a:latin typeface="Arial Black" pitchFamily="34" charset="0"/>
              </a:rPr>
            </a:br>
            <a:r>
              <a:rPr lang="ru-RU" dirty="0">
                <a:latin typeface="Arial Black" pitchFamily="34" charset="0"/>
              </a:rPr>
              <a:t/>
            </a:r>
            <a:br>
              <a:rPr lang="ru-RU" dirty="0">
                <a:latin typeface="Arial Black" pitchFamily="34" charset="0"/>
              </a:rPr>
            </a:br>
            <a:r>
              <a:rPr lang="ru-RU" dirty="0" smtClean="0">
                <a:latin typeface="Arial Black" pitchFamily="34" charset="0"/>
              </a:rPr>
              <a:t> </a:t>
            </a:r>
            <a:br>
              <a:rPr lang="ru-RU" dirty="0" smtClean="0">
                <a:latin typeface="Arial Black" pitchFamily="34" charset="0"/>
              </a:rPr>
            </a:br>
            <a:r>
              <a:rPr lang="ru-RU" dirty="0">
                <a:latin typeface="Arial Black" pitchFamily="34" charset="0"/>
              </a:rPr>
              <a:t/>
            </a:r>
            <a:br>
              <a:rPr lang="ru-RU" dirty="0">
                <a:latin typeface="Arial Black" pitchFamily="34" charset="0"/>
              </a:rPr>
            </a:br>
            <a:r>
              <a:rPr lang="ru-RU" dirty="0" smtClean="0">
                <a:latin typeface="Arial Black" pitchFamily="34" charset="0"/>
              </a:rPr>
              <a:t>2025-2026 </a:t>
            </a:r>
            <a:r>
              <a:rPr lang="ru-RU" dirty="0" err="1" smtClean="0">
                <a:latin typeface="Arial Black" pitchFamily="34" charset="0"/>
              </a:rPr>
              <a:t>уч.г</a:t>
            </a:r>
            <a:r>
              <a:rPr lang="ru-RU" dirty="0" smtClean="0">
                <a:latin typeface="Arial Black" pitchFamily="34" charset="0"/>
              </a:rPr>
              <a:t>.</a:t>
            </a:r>
            <a:r>
              <a:rPr lang="ru-RU" dirty="0">
                <a:latin typeface="Arial Black" pitchFamily="34" charset="0"/>
              </a:rPr>
              <a:t/>
            </a:r>
            <a:br>
              <a:rPr lang="ru-RU" dirty="0">
                <a:latin typeface="Arial Black" pitchFamily="34" charset="0"/>
              </a:rPr>
            </a:br>
            <a:endParaRPr lang="ru-RU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5161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4394" y="2420888"/>
            <a:ext cx="997755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sz="3100" dirty="0" smtClean="0">
                <a:latin typeface="Arial Black" pitchFamily="34" charset="0"/>
                <a:cs typeface="Arial" pitchFamily="34" charset="0"/>
              </a:rPr>
              <a:t>ЧАСТЬ </a:t>
            </a:r>
            <a:r>
              <a:rPr lang="ru-RU" sz="3100" dirty="0">
                <a:latin typeface="Arial Black" pitchFamily="34" charset="0"/>
                <a:cs typeface="Arial" pitchFamily="34" charset="0"/>
              </a:rPr>
              <a:t>3. </a:t>
            </a:r>
            <a:r>
              <a:rPr lang="ru-RU" sz="3100" dirty="0" smtClean="0">
                <a:latin typeface="Arial Black" pitchFamily="34" charset="0"/>
                <a:cs typeface="Arial" pitchFamily="34" charset="0"/>
              </a:rPr>
              <a:t/>
            </a:r>
            <a:br>
              <a:rPr lang="ru-RU" sz="3100" dirty="0" smtClean="0">
                <a:latin typeface="Arial Black" pitchFamily="34" charset="0"/>
                <a:cs typeface="Arial" pitchFamily="34" charset="0"/>
              </a:rPr>
            </a:br>
            <a:r>
              <a:rPr lang="ru-RU" sz="3100" dirty="0" smtClean="0">
                <a:latin typeface="Arial Black" pitchFamily="34" charset="0"/>
                <a:cs typeface="Arial" pitchFamily="34" charset="0"/>
              </a:rPr>
              <a:t/>
            </a:r>
            <a:br>
              <a:rPr lang="ru-RU" sz="3100" dirty="0" smtClean="0">
                <a:latin typeface="Arial Black" pitchFamily="34" charset="0"/>
                <a:cs typeface="Arial" pitchFamily="34" charset="0"/>
              </a:rPr>
            </a:br>
            <a:r>
              <a:rPr lang="ru-RU" sz="3100" dirty="0" smtClean="0">
                <a:latin typeface="Arial Black" pitchFamily="34" charset="0"/>
                <a:cs typeface="Arial" pitchFamily="34" charset="0"/>
              </a:rPr>
              <a:t>Вопросы </a:t>
            </a:r>
            <a:r>
              <a:rPr lang="ru-RU" sz="3100" dirty="0">
                <a:latin typeface="Arial Black" pitchFamily="34" charset="0"/>
                <a:cs typeface="Arial" pitchFamily="34" charset="0"/>
              </a:rPr>
              <a:t>с ответами обоснованиями или на установление соответствия. Оценивание представлено в каждом вопросе </a:t>
            </a:r>
            <a:r>
              <a:rPr lang="ru-RU" sz="3100" dirty="0" smtClean="0">
                <a:latin typeface="Arial Black" pitchFamily="34" charset="0"/>
                <a:cs typeface="Arial" pitchFamily="34" charset="0"/>
              </a:rPr>
              <a:t>индивидуально</a:t>
            </a:r>
            <a:endParaRPr lang="ru-RU" sz="31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3485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14536" y="116632"/>
            <a:ext cx="10225136" cy="19442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/>
              <a:t>1</a:t>
            </a:r>
            <a:r>
              <a:rPr lang="ru-RU" b="1" dirty="0"/>
              <a:t>. Рассмотрите животных, изображенных на фотографиях в таблице. Ответьте на вопросы: </a:t>
            </a:r>
            <a:endParaRPr lang="ru-RU" dirty="0"/>
          </a:p>
          <a:p>
            <a:pPr marL="0" indent="0">
              <a:buNone/>
            </a:pPr>
            <a:endParaRPr lang="ru-RU" sz="1900" b="1" dirty="0" smtClean="0"/>
          </a:p>
          <a:p>
            <a:pPr marL="0" indent="0">
              <a:buNone/>
            </a:pPr>
            <a:r>
              <a:rPr lang="ru-RU" sz="1900" b="1" dirty="0" smtClean="0"/>
              <a:t>А</a:t>
            </a:r>
            <a:r>
              <a:rPr lang="ru-RU" sz="1900" b="1" dirty="0"/>
              <a:t>. </a:t>
            </a:r>
            <a:r>
              <a:rPr lang="ru-RU" sz="1900" dirty="0"/>
              <a:t>К каким систематическим группам относятся изображенные животные? (1 балл за каждый вид, всего 4 балла) </a:t>
            </a:r>
          </a:p>
          <a:p>
            <a:pPr marL="0" indent="0">
              <a:buNone/>
            </a:pPr>
            <a:endParaRPr lang="en-US" dirty="0"/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7790" y="2060848"/>
            <a:ext cx="7433493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271520" y="3645024"/>
            <a:ext cx="1368152" cy="54006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9,10,11кл.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946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702567" y="1600200"/>
            <a:ext cx="9721081" cy="4873752"/>
          </a:xfrm>
        </p:spPr>
        <p:txBody>
          <a:bodyPr/>
          <a:lstStyle/>
          <a:p>
            <a:r>
              <a:rPr lang="ru-RU" dirty="0"/>
              <a:t> </a:t>
            </a:r>
            <a:r>
              <a:rPr lang="ru-RU" b="1" i="1" dirty="0"/>
              <a:t>А. Белый медведь - </a:t>
            </a:r>
            <a:r>
              <a:rPr lang="ru-RU" i="1" dirty="0"/>
              <a:t>Отряд Хищные Семейство Медвежьи (1 балл), </a:t>
            </a:r>
            <a:endParaRPr lang="ru-RU" i="1" dirty="0" smtClean="0"/>
          </a:p>
          <a:p>
            <a:r>
              <a:rPr lang="ru-RU" b="1" i="1" dirty="0" smtClean="0"/>
              <a:t>императорский </a:t>
            </a:r>
            <a:r>
              <a:rPr lang="ru-RU" b="1" i="1" dirty="0"/>
              <a:t>пингвин </a:t>
            </a:r>
            <a:r>
              <a:rPr lang="ru-RU" i="1" dirty="0"/>
              <a:t>– Отряд </a:t>
            </a:r>
            <a:r>
              <a:rPr lang="ru-RU" i="1" dirty="0" err="1"/>
              <a:t>Пингвинообразные</a:t>
            </a:r>
            <a:r>
              <a:rPr lang="ru-RU" i="1" dirty="0"/>
              <a:t>, Семейство </a:t>
            </a:r>
            <a:r>
              <a:rPr lang="ru-RU" i="1" dirty="0" err="1"/>
              <a:t>Пингвиновые</a:t>
            </a:r>
            <a:r>
              <a:rPr lang="ru-RU" i="1" dirty="0"/>
              <a:t> (1 балл), </a:t>
            </a:r>
            <a:endParaRPr lang="ru-RU" i="1" dirty="0" smtClean="0"/>
          </a:p>
          <a:p>
            <a:r>
              <a:rPr lang="ru-RU" b="1" i="1" dirty="0" err="1" smtClean="0"/>
              <a:t>Косатка</a:t>
            </a:r>
            <a:r>
              <a:rPr lang="ru-RU" b="1" i="1" dirty="0" smtClean="0"/>
              <a:t> </a:t>
            </a:r>
            <a:r>
              <a:rPr lang="ru-RU" i="1" dirty="0"/>
              <a:t>– Отряд </a:t>
            </a:r>
            <a:r>
              <a:rPr lang="ru-RU" i="1" dirty="0" err="1"/>
              <a:t>Китопарнокопытные</a:t>
            </a:r>
            <a:r>
              <a:rPr lang="ru-RU" i="1" dirty="0"/>
              <a:t> (Китообразные), Семейство Дельфиновые (1 балл), </a:t>
            </a:r>
            <a:endParaRPr lang="ru-RU" i="1" dirty="0" smtClean="0"/>
          </a:p>
          <a:p>
            <a:r>
              <a:rPr lang="ru-RU" b="1" i="1" dirty="0" smtClean="0"/>
              <a:t>Гренландский </a:t>
            </a:r>
            <a:r>
              <a:rPr lang="ru-RU" b="1" i="1" dirty="0"/>
              <a:t>тюлень </a:t>
            </a:r>
            <a:r>
              <a:rPr lang="ru-RU" i="1" dirty="0"/>
              <a:t>- Отряд Хищные (Ластоногие), Семейство: Настоящие тюлени (1 балл)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1142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4394" y="1052736"/>
            <a:ext cx="9964882" cy="634082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> </a:t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2700" b="1" dirty="0" smtClean="0">
                <a:cs typeface="Arial" pitchFamily="34" charset="0"/>
              </a:rPr>
              <a:t>Б</a:t>
            </a:r>
            <a:r>
              <a:rPr lang="ru-RU" sz="2200" b="1" dirty="0">
                <a:cs typeface="Arial" pitchFamily="34" charset="0"/>
              </a:rPr>
              <a:t>. Какие экологические ниши занимают изображенные животные? (1 балл за каждый вид, всего 4 балла) </a:t>
            </a:r>
            <a:br>
              <a:rPr lang="ru-RU" sz="2200" b="1" dirty="0">
                <a:cs typeface="Arial" pitchFamily="34" charset="0"/>
              </a:rPr>
            </a:br>
            <a:endParaRPr lang="ru-RU" b="1" dirty="0">
              <a:cs typeface="Arial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6477" y="1628801"/>
            <a:ext cx="7913269" cy="4522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5771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528" y="-571500"/>
            <a:ext cx="9145217" cy="1143000"/>
          </a:xfrm>
        </p:spPr>
        <p:txBody>
          <a:bodyPr/>
          <a:lstStyle/>
          <a:p>
            <a:r>
              <a:rPr lang="ru-RU" dirty="0" smtClean="0"/>
              <a:t>Ответ: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98512" y="476672"/>
            <a:ext cx="10441159" cy="6192688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Б.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Белый медведь занимает узкую экологическую нишу, в условиях низких температур в высоких широтах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Арктики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Проводят большую часть своей жизни на морском льду. Питаются морскими млекопитающими и рыбой. (1 балл) 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Императорские пингвины проводят свою жизнь на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антарктических льдах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паковом льду и шельфовых ледниках, приспособившись к экстремальному холоду и суровым ветрам, живут колониями в несколько тысяч особей. Питаются морскими беспозвоночными и рыбой. (1 балл) </a:t>
            </a:r>
          </a:p>
          <a:p>
            <a:pPr algn="just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Косатки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 высокоинтеллектуальные морские пелагические хищники с пластичным поведением. Они обитают во всех океанах и почти во всех морях, кроме внутренних морей, таких как Чёрное и Азовское.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Косатки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отлично приспосабливаются к питанию самыми различными кормовыми объектами, начиная от стайной рыбы и заканчивая крупными рыбами, например акулами. Также есть популяции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косаток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которые употребляют в пищу морских млекопитающих, а антарктические популяции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косаток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питаются даже пингвинами. Ведут семейный образ жизни, есть сравнительно оседлые (резидентные) и кочующие (транзитные) популяции. (1 балл) 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Гренландский тюлень – самый многочисленный представитель семейства настоящих тюленей в северном полушарии, обитающий в северной части Атлантического океана и в Гренландском, Норвежском, Баренцевом, Карском и Белом морях. В период размножения и линьки тюлени предпочитают ледовые поля и зоны устойчивых дрейфующих льдов. В рацион г</a:t>
            </a:r>
            <a:r>
              <a:rPr lang="ru-RU" dirty="0"/>
              <a:t>ренландского тюленя входят рыба, ракообразные, другие беспозвоночные. (1 балл)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7781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2579" y="476672"/>
            <a:ext cx="9876697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sz="2000" dirty="0"/>
              <a:t> </a:t>
            </a:r>
            <a:br>
              <a:rPr lang="ru-RU" sz="2000" dirty="0"/>
            </a:b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В. Какие из представленных животных в природных условиях имеют ареалы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(части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ареалов)(1 балл)? Какие типы взаимодействия возможны между этими организмами? Ответ обоснуйте. (4 балла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)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808" y="1340767"/>
            <a:ext cx="5530440" cy="2808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42528" y="4293096"/>
            <a:ext cx="10369152" cy="230832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dirty="0" smtClean="0"/>
              <a:t>В </a:t>
            </a:r>
            <a:r>
              <a:rPr lang="ru-RU" dirty="0"/>
              <a:t>высоких широтах Арктики обитают белые медведи, гренландские тюлени и </a:t>
            </a:r>
            <a:r>
              <a:rPr lang="ru-RU" dirty="0" err="1"/>
              <a:t>косатки</a:t>
            </a:r>
            <a:r>
              <a:rPr lang="ru-RU" dirty="0"/>
              <a:t>. </a:t>
            </a:r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/>
              <a:t>Антарктике императорские пингвины и </a:t>
            </a:r>
            <a:r>
              <a:rPr lang="ru-RU" dirty="0" err="1"/>
              <a:t>косатки</a:t>
            </a:r>
            <a:r>
              <a:rPr lang="ru-RU" dirty="0"/>
              <a:t> кочевых популяций (1 балл). </a:t>
            </a:r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Белый </a:t>
            </a:r>
            <a:r>
              <a:rPr lang="ru-RU" dirty="0"/>
              <a:t>медведь и </a:t>
            </a:r>
            <a:r>
              <a:rPr lang="ru-RU" dirty="0" err="1"/>
              <a:t>косатка</a:t>
            </a:r>
            <a:r>
              <a:rPr lang="ru-RU" dirty="0"/>
              <a:t> могут конкурировать за пищу в Арктике (1 балл). Белый медведь и гренландский тюлень = хищник-жертва (1 балл). </a:t>
            </a:r>
            <a:endParaRPr lang="ru-RU" dirty="0" smtClean="0"/>
          </a:p>
          <a:p>
            <a:r>
              <a:rPr lang="ru-RU" dirty="0" err="1" smtClean="0"/>
              <a:t>Косатка</a:t>
            </a:r>
            <a:r>
              <a:rPr lang="ru-RU" dirty="0" smtClean="0"/>
              <a:t> </a:t>
            </a:r>
            <a:r>
              <a:rPr lang="ru-RU" dirty="0"/>
              <a:t>и пингвин = хищник-жертва для плотоядных популяций, конкуренция для рыбоядных (1 балл). </a:t>
            </a:r>
            <a:endParaRPr lang="ru-RU" dirty="0" smtClean="0"/>
          </a:p>
          <a:p>
            <a:r>
              <a:rPr lang="ru-RU" dirty="0" err="1" smtClean="0"/>
              <a:t>Косатка</a:t>
            </a:r>
            <a:r>
              <a:rPr lang="ru-RU" dirty="0" smtClean="0"/>
              <a:t> </a:t>
            </a:r>
            <a:r>
              <a:rPr lang="ru-RU" dirty="0"/>
              <a:t>– тюлень = хищник жертва для плотоядных, конкуренция для рыбоядных (1 балл). </a:t>
            </a:r>
          </a:p>
        </p:txBody>
      </p:sp>
    </p:spTree>
    <p:extLst>
      <p:ext uri="{BB962C8B-B14F-4D97-AF65-F5344CB8AC3E}">
        <p14:creationId xmlns:p14="http://schemas.microsoft.com/office/powerpoint/2010/main" val="2650330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1826" y="-387424"/>
            <a:ext cx="10203830" cy="1143000"/>
          </a:xfrm>
        </p:spPr>
        <p:txBody>
          <a:bodyPr>
            <a:noAutofit/>
          </a:bodyPr>
          <a:lstStyle/>
          <a:p>
            <a:r>
              <a:rPr lang="ru-RU" sz="1600" b="1" dirty="0"/>
              <a:t>2. Установите соответствие между изображением растений, его видовой принадлежностью, возможным биотопом произрастания и зоной на карте Крыма </a:t>
            </a:r>
            <a:endParaRPr lang="ru-RU" sz="1600" b="1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512" y="908721"/>
            <a:ext cx="6547004" cy="4113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3058" y="1842522"/>
            <a:ext cx="4126205" cy="20401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592" y="4993046"/>
            <a:ext cx="9223375" cy="173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68216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86544" y="404664"/>
            <a:ext cx="9145217" cy="487375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Ответ: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514" y="1124744"/>
            <a:ext cx="10115089" cy="2935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2602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59911" y="1600200"/>
            <a:ext cx="9719721" cy="4873752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/>
              <a:t>ЧАСТЬ 4. </a:t>
            </a:r>
            <a:endParaRPr lang="ru-RU" b="1" dirty="0" smtClean="0"/>
          </a:p>
          <a:p>
            <a:pPr marL="0" indent="0" algn="ctr">
              <a:buNone/>
            </a:pPr>
            <a:endParaRPr lang="ru-RU" b="1" dirty="0" smtClean="0"/>
          </a:p>
          <a:p>
            <a:pPr marL="0" indent="0" algn="ctr">
              <a:buNone/>
            </a:pPr>
            <a:r>
              <a:rPr lang="ru-RU" b="1" dirty="0" smtClean="0"/>
              <a:t>Вопросы </a:t>
            </a:r>
            <a:r>
              <a:rPr lang="ru-RU" b="1" dirty="0"/>
              <a:t>с открытой формой ответа Оценивание представлено в каждом вопросе </a:t>
            </a:r>
            <a:r>
              <a:rPr lang="ru-RU" b="1" dirty="0" smtClean="0"/>
              <a:t>индивидуально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9845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98512" y="260648"/>
            <a:ext cx="5778152" cy="6408712"/>
          </a:xfrm>
          <a:solidFill>
            <a:schemeClr val="bg1"/>
          </a:solidFill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Доминирующая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экономическая модель современной экономики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имеет линейный характер: «добыть или изъять — произвести — потребить — выбросить». Циклическая или циркулярная экономика как один из инструментов устойчивого развития, зарекомендовавший себя в течение последних десятилетий, представляет собой альтернативу классической линейной экономике. Основные цели экономики замкнутого цикла: снижение ресурсоемкости производства, максимальная переработка и многократное использование материалов и утилизация отходов. Подходы циркулярной экономики основаны на анализе жизненного цикла товаров, услуг. Основным принципом внедрения данной модели экономики является обеспечение максимальной эффективности от каждого процесса в жизненном цикле товара или услуги. На рисунке ниже представлена схема технологического и биологического цикла ресурсов и отходов </a:t>
            </a:r>
            <a:r>
              <a:rPr lang="ru-RU" sz="2000" dirty="0"/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рамках циклической экономики.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Предположите, какие варианты циркуляции возможны для таких промышленных изделий как деревянная мебель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3 балла? </a:t>
            </a:r>
          </a:p>
          <a:p>
            <a:pPr marL="0" indent="0"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9152" y="1196752"/>
            <a:ext cx="5112568" cy="4680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6329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774576" y="2204864"/>
            <a:ext cx="9145217" cy="1684784"/>
          </a:xfrm>
        </p:spPr>
        <p:txBody>
          <a:bodyPr>
            <a:normAutofit fontScale="92500" lnSpcReduction="10000"/>
          </a:bodyPr>
          <a:lstStyle/>
          <a:p>
            <a:pPr algn="ctr"/>
            <a:endParaRPr lang="ru-RU" dirty="0"/>
          </a:p>
          <a:p>
            <a:pPr marL="0" indent="0" algn="ctr">
              <a:buNone/>
            </a:pPr>
            <a:r>
              <a:rPr lang="ru-RU" b="1" dirty="0" smtClean="0"/>
              <a:t>ЧАСТЬ </a:t>
            </a:r>
            <a:r>
              <a:rPr lang="ru-RU" b="1" dirty="0"/>
              <a:t>1. </a:t>
            </a:r>
            <a:endParaRPr lang="ru-RU" b="1" dirty="0" smtClean="0"/>
          </a:p>
          <a:p>
            <a:pPr algn="ctr"/>
            <a:endParaRPr lang="ru-RU" b="1" dirty="0" smtClean="0"/>
          </a:p>
          <a:p>
            <a:pPr marL="0" indent="0" algn="ctr">
              <a:buNone/>
            </a:pPr>
            <a:r>
              <a:rPr lang="ru-RU" sz="2800" b="1" dirty="0" smtClean="0"/>
              <a:t>Вопросы </a:t>
            </a:r>
            <a:r>
              <a:rPr lang="ru-RU" sz="2800" b="1" dirty="0"/>
              <a:t>с единственным правильным ответом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119084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42529" y="629980"/>
            <a:ext cx="10225136" cy="6039380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Некоторые продукты, такие как хлопчатобумажная одежда или деревянная мебель, могут циркулировать как в техническом, так и в биологическом цикле.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ru-RU" sz="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Деревянную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мебель в рамках технического цикла можно: чинить и реставрировать, пожертвовать благотворительным организациям и нуждающимся, использовать для реализации творческих идей и создания арт-объектов, модернизировать, заменив часть деталей, использовать дерево, как материал для изготовления иных предметов, осуществлять переработку дерева для создания композитных материалов ДСП, ДВП, ДПК и иных.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Пиролиз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— это переработка древесных отходов в жидкое и твердое топливо, газ, фенолы, формальдегиды и другие химические соединения. Переработка отходов способом гидролиза - позволяет получить из 1 тонны сырья до 180 л этилового спирта, 40 кг кормовых дрожжей, 800 г скипидара.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рамках биологического цикла: утилизировать для производства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биотоплива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Газификация древесных отходов - во время нагревания опилок с небольшим доступом воздуха молекулы распадаются и превращаются в газ, который очищают от жидкости и углекислоты и используют в промышленных энергетических установках. Компостированные или анаэробно трансформированные древесные отходы включают в процессы почвообразования.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0560" y="260648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Ответ: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208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26504" y="188640"/>
            <a:ext cx="10657184" cy="1872208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июле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текущего года на набережной курортной Алушты произошло редкое и эффектное событие – цветение американской агавы. Это событие широко освещалась в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массмедиа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Главная особенность, которая привлекла внимание жителей и гостей Крыма заключалась в том, что после цветения агава погибает. Ознакомьтесь с приведенной ниже информацией и ответьте на вопросы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всего 6 баллов). </a:t>
            </a:r>
          </a:p>
          <a:p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7344" y="1628800"/>
            <a:ext cx="3014141" cy="4689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14536" y="2348880"/>
            <a:ext cx="662473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А) как называются растения, в жизненном цикле которых наблюдается единственное цветение? Приведите примеры таких растений. 2 балла</a:t>
            </a:r>
          </a:p>
          <a:p>
            <a:endParaRPr lang="ru-RU" dirty="0" smtClean="0"/>
          </a:p>
          <a:p>
            <a:r>
              <a:rPr lang="ru-RU" dirty="0" smtClean="0"/>
              <a:t>Б</a:t>
            </a:r>
            <a:r>
              <a:rPr lang="ru-RU" dirty="0"/>
              <a:t>) какое экологическое значение имеет эта особенность для самих видов и их </a:t>
            </a:r>
            <a:r>
              <a:rPr lang="ru-RU" dirty="0" err="1"/>
              <a:t>консортов</a:t>
            </a:r>
            <a:r>
              <a:rPr lang="ru-RU" dirty="0"/>
              <a:t>? 2 балла</a:t>
            </a:r>
          </a:p>
          <a:p>
            <a:endParaRPr lang="ru-RU" dirty="0" smtClean="0"/>
          </a:p>
          <a:p>
            <a:r>
              <a:rPr lang="ru-RU" dirty="0" smtClean="0"/>
              <a:t>В</a:t>
            </a:r>
            <a:r>
              <a:rPr lang="ru-RU" dirty="0"/>
              <a:t>) какое эволюционное значение может иметь это приспособление? 2 </a:t>
            </a:r>
            <a:r>
              <a:rPr lang="ru-RU" dirty="0" smtClean="0"/>
              <a:t>балла</a:t>
            </a:r>
          </a:p>
        </p:txBody>
      </p:sp>
    </p:spTree>
    <p:extLst>
      <p:ext uri="{BB962C8B-B14F-4D97-AF65-F5344CB8AC3E}">
        <p14:creationId xmlns:p14="http://schemas.microsoft.com/office/powerpoint/2010/main" val="818611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9461" y="1124744"/>
            <a:ext cx="10390212" cy="535531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Агава американская (</a:t>
            </a:r>
            <a:r>
              <a:rPr lang="ru-RU" dirty="0" err="1"/>
              <a:t>Agava</a:t>
            </a:r>
            <a:r>
              <a:rPr lang="ru-RU" dirty="0"/>
              <a:t> </a:t>
            </a:r>
            <a:r>
              <a:rPr lang="ru-RU" dirty="0" err="1"/>
              <a:t>americana</a:t>
            </a:r>
            <a:r>
              <a:rPr lang="ru-RU" dirty="0"/>
              <a:t> L.) – вечнозелёное многолетнее суккулентное растение с укороченным стеблем и крупными мясистыми листьями, собранными в прикорневую розетку, в природных условиях высотой до 2-3 метров и диаметром более 3 метров. Родина Северная Америка – высокогорные районы Мексики.</a:t>
            </a:r>
          </a:p>
          <a:p>
            <a:pPr algn="just"/>
            <a:r>
              <a:rPr lang="ru-RU" dirty="0"/>
              <a:t>Культивируется в Средиземноморье, Индии, Шри-Ланке, Центральной Америке, в черноморских субтропиках. Агава американская является листовым суккулентом, то есть сохраняет влагу в тканях своих толстых листьев. Листья линейно-ланцетовидные, голубовато-зелёной окраски, покрыты густым восковым налетом, имеют длину до 2 метров и ширину около 25 см в основании. Края листьев выемчато-зубчатые с красно-коричневыми шипами, верхушка с острым крепким коричневым шипом до 3 см длины.</a:t>
            </a:r>
          </a:p>
          <a:p>
            <a:pPr algn="just"/>
            <a:r>
              <a:rPr lang="ru-RU" dirty="0"/>
              <a:t>Цветет агава один раз в 10-15 лет в естественных условиях, в садах при кадочной культуре – на 20-30 году жизни, после цветения растение погибает, оставляя многочисленные корневые отпрыски. Цветки двудомные, воронковидные, зеленовато-желтые, диаметром 7-10 см собраны в метельчатое соцветие на гигантском цветоносе высотой 9-12 метров, который вырастает из розетки листьев. Цветки распускаются постепенно, в течение нескольких месяцев, поэтому на цветоносе можно одновременно увидеть и нераспустившиеся бутоны, и созревшие продолговатые плоды-коробочки, несущие в себе небольшие плоские чёрные семена. Общее количество цветков в соцветии до 20 000 шт. Опыление осуществляется птицами и насекомыми.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808" y="153869"/>
            <a:ext cx="4845596" cy="864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5896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42528" y="0"/>
            <a:ext cx="10297144" cy="6741368"/>
          </a:xfrm>
          <a:solidFill>
            <a:schemeClr val="bg1"/>
          </a:solidFill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marL="0" indent="0"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А. 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монокарпики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(монокарпические растения) </a:t>
            </a:r>
          </a:p>
          <a:p>
            <a:pPr marL="0" indent="0" algn="just">
              <a:buNone/>
            </a:pPr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. для монокарпических растений характерно единственный цикл цветения/плодоношения, при этом это могут быть одно- двух- и многолетние растения. Чаще всего места произрастания характеризуются сложными условиями абиотической среды и дефицитом ресурсов для регулярного цветения и плодоношения. Жизненная стратегия монокарпических многолетних растений заключается в длительной (иногда несколько десятилетий) подготовке к генеративному размножению, накоплении пластических веществ и полном расходовании своих резервов на формирование огромного количества семян, обеспечивая таким образом выживание вида. Высота цветоноса, количество цветков и пролонгированный характер цветения и созревания семян делает процесс генеративного размножения, распространения семян и использования ресурсов в условиях их дефицита более эффективным. Агава является облигатным перекрестно опыляемым растением, то есть ее размножение полностью зависит от опылителей. Перенос пыльцы растения происходит при посещении цветков опылителями. Манящий нектар и аромат цветков в ночное время привлекает летучих мышей, птиц и ночных бабочек. </a:t>
            </a:r>
          </a:p>
          <a:p>
            <a:pPr marL="0" indent="0"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. монокарпический цикл размножения у агавы может являться важным эволюционным приспособлением, позволяющим занимать экологические ниши с выраженным дефицитом условий за счет экономии пластических веществ в результате отсутствия процессов генеративного размножения 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1043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30560" y="404664"/>
            <a:ext cx="9865096" cy="4873752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b="1" dirty="0"/>
              <a:t>С 1 января 2025 года начинается реализация нового национального проекта «Экологическое благополучие». Всего в новом нацпроекте будет шесть федеральных проектов. Каким из проектов предусмотрен ы мероприятия по ликвидации объектов накопленного вреда на территории Луганской Народной Республики, Донецкой Народной Республики, Запорожской и Херсонской областей? </a:t>
            </a:r>
            <a:endParaRPr lang="ru-RU" b="1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а) «Генеральная уборка» </a:t>
            </a:r>
          </a:p>
          <a:p>
            <a:pPr marL="0" indent="0">
              <a:buNone/>
            </a:pPr>
            <a:r>
              <a:rPr lang="ru-RU" dirty="0"/>
              <a:t>б) «Экономика замкнутого цикла» </a:t>
            </a:r>
          </a:p>
          <a:p>
            <a:pPr marL="0" indent="0">
              <a:buNone/>
            </a:pPr>
            <a:r>
              <a:rPr lang="ru-RU" dirty="0"/>
              <a:t>в) «Чистый воздух» </a:t>
            </a:r>
          </a:p>
          <a:p>
            <a:pPr marL="0" indent="0">
              <a:buNone/>
            </a:pPr>
            <a:r>
              <a:rPr lang="ru-RU" dirty="0"/>
              <a:t>г) «Вода России» </a:t>
            </a:r>
          </a:p>
          <a:p>
            <a:pPr marL="0" indent="0">
              <a:buNone/>
            </a:pPr>
            <a:r>
              <a:rPr lang="ru-RU" dirty="0"/>
              <a:t>д) «Сохранение лесов» </a:t>
            </a:r>
          </a:p>
          <a:p>
            <a:pPr marL="0" indent="0">
              <a:buNone/>
            </a:pPr>
            <a:r>
              <a:rPr lang="ru-RU" dirty="0"/>
              <a:t>е) «Сохранение биологического разнообразия и развитие экологического туризма». 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02568" y="5805264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Ответ: А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7344" y="5020939"/>
            <a:ext cx="2925888" cy="1645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6944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42528" y="332656"/>
            <a:ext cx="9433249" cy="4100582"/>
          </a:xfrm>
        </p:spPr>
        <p:txBody>
          <a:bodyPr>
            <a:normAutofit/>
          </a:bodyPr>
          <a:lstStyle/>
          <a:p>
            <a:r>
              <a:rPr lang="ru-RU" b="1" dirty="0" smtClean="0"/>
              <a:t>Эль-Ниньо </a:t>
            </a:r>
            <a:r>
              <a:rPr lang="ru-RU" b="1" dirty="0"/>
              <a:t>это: 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а) периодическое резкое снижение продуктивности вод Мирового океана; </a:t>
            </a:r>
          </a:p>
          <a:p>
            <a:pPr marL="0" indent="0">
              <a:buNone/>
            </a:pPr>
            <a:r>
              <a:rPr lang="ru-RU" dirty="0"/>
              <a:t>б) период массового размножения китов; </a:t>
            </a:r>
          </a:p>
          <a:p>
            <a:pPr marL="0" indent="0">
              <a:buNone/>
            </a:pPr>
            <a:r>
              <a:rPr lang="ru-RU" dirty="0"/>
              <a:t>в) закономерные колебания температуры воды в экваториальной части Тихого океана, оказывающее заметное влияние на климат всей Земли ; </a:t>
            </a:r>
          </a:p>
          <a:p>
            <a:pPr marL="0" indent="0">
              <a:buNone/>
            </a:pPr>
            <a:r>
              <a:rPr lang="ru-RU" dirty="0"/>
              <a:t>г) периоды высокой сейсмической активности Восточно-Тихоокеанский и Западно-Тихоокеанского сейсмических поясов. 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7224" y="4433238"/>
            <a:ext cx="4128320" cy="2322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14536" y="5805264"/>
            <a:ext cx="11224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Ответ: </a:t>
            </a:r>
            <a:r>
              <a:rPr lang="ru-RU" dirty="0" smtClean="0"/>
              <a:t>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0991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774576" y="1628800"/>
            <a:ext cx="9145217" cy="1756792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/>
              <a:t>ЧАСТЬ 2. </a:t>
            </a:r>
            <a:endParaRPr lang="ru-RU" b="1" dirty="0" smtClean="0"/>
          </a:p>
          <a:p>
            <a:pPr marL="0" indent="0" algn="just">
              <a:buNone/>
            </a:pPr>
            <a:r>
              <a:rPr lang="ru-RU" b="1" dirty="0" smtClean="0"/>
              <a:t>Вопросы </a:t>
            </a:r>
            <a:r>
              <a:rPr lang="ru-RU" b="1" dirty="0"/>
              <a:t>с двумя и более правильными ответами (каждый полностью правильный ответ - 2 балла, неточный или неправильный - 0 баллов)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1618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14536" y="404664"/>
            <a:ext cx="9793088" cy="2952328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/>
              <a:t>Примерами </a:t>
            </a:r>
            <a:r>
              <a:rPr lang="ru-RU" b="1" dirty="0" err="1"/>
              <a:t>фабрических</a:t>
            </a:r>
            <a:r>
              <a:rPr lang="ru-RU" b="1" dirty="0"/>
              <a:t> взаимодействий являются: 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а) распространение клещей муравьями </a:t>
            </a:r>
          </a:p>
          <a:p>
            <a:pPr marL="0" indent="0">
              <a:buNone/>
            </a:pPr>
            <a:r>
              <a:rPr lang="ru-RU" dirty="0"/>
              <a:t>б) перенос лопуха по средствам зацепки соцветия за шерсть млекопитающих </a:t>
            </a:r>
          </a:p>
          <a:p>
            <a:pPr marL="0" indent="0">
              <a:buNone/>
            </a:pPr>
            <a:r>
              <a:rPr lang="ru-RU" dirty="0"/>
              <a:t>в) использование веток деревьев птицами при постройке гнезда </a:t>
            </a:r>
          </a:p>
          <a:p>
            <a:pPr marL="0" indent="0">
              <a:buNone/>
            </a:pPr>
            <a:r>
              <a:rPr lang="ru-RU" dirty="0"/>
              <a:t>г) использование личинками ручейников кусочков коры и листового </a:t>
            </a:r>
            <a:r>
              <a:rPr lang="ru-RU" dirty="0" err="1"/>
              <a:t>опада</a:t>
            </a:r>
            <a:r>
              <a:rPr lang="ru-RU" dirty="0"/>
              <a:t> для постройки домика </a:t>
            </a:r>
          </a:p>
          <a:p>
            <a:pPr marL="0" indent="0">
              <a:buNone/>
            </a:pPr>
            <a:r>
              <a:rPr lang="ru-RU" dirty="0"/>
              <a:t>д) питание львов антилопами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58552" y="5517232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Ответ: ВГ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0920" y="3356992"/>
            <a:ext cx="6754639" cy="33217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2791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86544" y="404664"/>
            <a:ext cx="9935745" cy="269289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Какие из международных документов посвящены защите моря от антропогенного воздействия?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а) Лондонская конвенция 1972 г. 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Рамсарская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конвенция 1971 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Монреальский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протокол 1987 г.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Киотский протокол 1997 г.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Бухарестская конвенция 1992 г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58552" y="5373216"/>
            <a:ext cx="20882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Ответ: ВГ</a:t>
            </a:r>
          </a:p>
        </p:txBody>
      </p:sp>
      <p:pic>
        <p:nvPicPr>
          <p:cNvPr id="7172" name="Picture 4" descr="https://avatars.mds.yandex.net/i?id=73659d7cc57a20e24e40bd23826c298d_l-5310557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9152" y="2708920"/>
            <a:ext cx="4736889" cy="3552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2915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58552" y="332656"/>
            <a:ext cx="9865096" cy="331236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 рисунке представлена взрослая панда с детёнышем.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биологические особенности будут характерны для этого животного, если известно, что оно относится к экологической группе K-стратеги? Укажите все правильные ответы. 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а) редкое размножение в течение жизни; 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б) мелкие размеры тела; 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в) поздняя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половозрелость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г) высокая продолжительность жизни; 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д) низкая плодовитость; 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е) низкая продолжительность жизни.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336" y="2060848"/>
            <a:ext cx="3046487" cy="455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74576" y="5661248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Ответ: АВГД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8706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14536" y="332656"/>
            <a:ext cx="9863737" cy="4873752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Укажите представителей внеярусной растительности в крымских лесах: </a:t>
            </a:r>
            <a:endParaRPr lang="ru-RU" b="1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7" r="3936"/>
          <a:stretch/>
        </p:blipFill>
        <p:spPr bwMode="auto">
          <a:xfrm>
            <a:off x="1638673" y="1379349"/>
            <a:ext cx="7737802" cy="4353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2528" y="6093296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Ответ: БД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9539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318</TotalTime>
  <Words>1666</Words>
  <Application>Microsoft Office PowerPoint</Application>
  <PresentationFormat>Произвольный</PresentationFormat>
  <Paragraphs>105</Paragraphs>
  <Slides>23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Эркер</vt:lpstr>
      <vt:lpstr>Анализ муниципального этапа Всероссийской олимпиады школьников по экологии     2025-2026 уч.г.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ЧАСТЬ 3.   Вопросы с ответами обоснованиями или на установление соответствия. Оценивание представлено в каждом вопросе индивидуально</vt:lpstr>
      <vt:lpstr>Презентация PowerPoint</vt:lpstr>
      <vt:lpstr>Ответ:</vt:lpstr>
      <vt:lpstr>     Б. Какие экологические ниши занимают изображенные животные? (1 балл за каждый вид, всего 4 балла)  </vt:lpstr>
      <vt:lpstr>Ответ:</vt:lpstr>
      <vt:lpstr>   В. Какие из представленных животных в природных условиях имеют ареалы (части ареалов)(1 балл)? Какие типы взаимодействия возможны между этими организмами? Ответ обоснуйте. (4 балла)  </vt:lpstr>
      <vt:lpstr>2. Установите соответствие между изображением растений, его видовой принадлежностью, возможным биотопом произрастания и зоной на карте Крыма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Анализ муниципального этапа Всероссийской олимпиады школьников по экологии     2025-2026 уч.г.</dc:title>
  <dc:creator>pb</dc:creator>
  <cp:lastModifiedBy>pb</cp:lastModifiedBy>
  <cp:revision>21</cp:revision>
  <dcterms:created xsi:type="dcterms:W3CDTF">2026-01-17T13:06:33Z</dcterms:created>
  <dcterms:modified xsi:type="dcterms:W3CDTF">2026-01-17T18:42:37Z</dcterms:modified>
</cp:coreProperties>
</file>