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1" r:id="rId5"/>
    <p:sldId id="263" r:id="rId6"/>
    <p:sldId id="265" r:id="rId7"/>
    <p:sldId id="267" r:id="rId8"/>
    <p:sldId id="271" r:id="rId9"/>
    <p:sldId id="272" r:id="rId10"/>
    <p:sldId id="273" r:id="rId11"/>
    <p:sldId id="268" r:id="rId12"/>
    <p:sldId id="269" r:id="rId13"/>
    <p:sldId id="270" r:id="rId14"/>
    <p:sldId id="274" r:id="rId15"/>
    <p:sldId id="275" r:id="rId16"/>
    <p:sldId id="276" r:id="rId17"/>
    <p:sldId id="277" r:id="rId18"/>
    <p:sldId id="278" r:id="rId19"/>
    <p:sldId id="279" r:id="rId20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4D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794"/>
  </p:normalViewPr>
  <p:slideViewPr>
    <p:cSldViewPr snapToGrid="0">
      <p:cViewPr varScale="1">
        <p:scale>
          <a:sx n="71" d="100"/>
          <a:sy n="71" d="100"/>
        </p:scale>
        <p:origin x="6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D88F010-AC89-9CF5-BDFA-6F6822F6B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43A557-AFD0-1E0B-E4BE-2621957632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AF7E8D-B6FC-5D84-C114-F91927F4F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61426-335A-EDD7-E505-90B6DED1B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AA0609-1932-31B9-DFE1-B04F1152C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A364A-7B82-2054-2186-D5233A9AB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60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C5F26-8D8C-F4D7-4651-610E82ADF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9A016-B666-18D8-35EF-E97A0514EB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8FE883-3A98-2FA2-9381-1BE6555A0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A1704-55A5-FC05-0A03-D01255ABB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20333-7105-ADB3-E3A8-6F696B579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460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433302-BD8A-A145-4988-B6CC9E06AB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AE935F-16FF-1EC5-4645-9DAEFC590F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1CCDF-898D-9EE4-C58F-ED0D7C3BE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9DC14B-4B40-F83A-11C6-9AE05A127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E6C9B-8734-21AA-106E-C7E8F5EA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56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6AF45-DADE-4A7E-D59C-65FF38D4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7F9A7-EBDE-418B-B64C-445DEA3FD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30508-B937-F647-32C3-3DAFA1A6B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C4A34-2507-B986-3891-761093949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16DECF-3815-F605-EA4E-872B7DD08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1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9B3B0-FFCB-AEFF-974A-1B7066F9C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D5F83-1A6F-30FC-A427-1F14D6035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DFD0D-234E-422B-9FD1-F41A30986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67739-FE33-2C17-F23F-0F4BC5EFA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02BB4-9CC3-36B9-74D6-54E4220AB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90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6C7B8-7106-CCFC-1CE6-80D4FF99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2E162-3699-94CA-C0EC-2083651005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ADDE7E-F6CB-2C31-DBC2-0E2268C275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1DB272-47E7-F654-0084-5AC01F8FD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95B517-E1B3-18BC-E004-9CECBF18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6F470A-4E73-5EB5-F788-EAAC9D6EF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972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915C1-7DFB-67C1-32C0-87E5CC304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790A8-C8ED-3D3D-1BD9-03F3193A6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9C252F-161C-642A-A40E-3409EA75F7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186D7B-8511-82FC-06B5-D73396067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8A8472-20B9-C99F-7268-A5625375F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D1D5D6-D721-DA83-DD7B-8ACECD5F2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9D26AA-DCD6-12A0-CE68-944E6E390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048279-1391-DA6B-D9B4-7476F4C11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558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DDE5E-BC50-74D1-9B23-5F97DFB1E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D90A7C-20A5-8E5E-3103-AC458F419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F915C8-5138-881F-DBD2-EA0B81E2D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56CA4F-0EF8-87E9-7541-FBBA4716C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612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40986B-3421-B842-0657-1FCC7292F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1004E6-FC4B-1FB2-9846-4BF347BFB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092951-C695-904B-8481-2BF95D50D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59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F25CD-0FA0-D9A4-8411-CA2CA0392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89AF6-94EE-E176-E9B2-2AB88C053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7233D-5F83-9EF4-8120-1E4AC4CDC3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56B8B4-50FD-AA71-C638-D04BC4E1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F0A38D-E6EB-7AB4-F62B-2BAAA73F6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4775E-6D21-52FE-2517-AC96721DE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070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A835F-CC65-551F-F5DD-60E1FBF27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7B0F0D-D6E4-E1CB-5065-7B39257163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17417D-2881-5B22-4B3D-959D7626A7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0F796F-B341-8FC4-F820-C5FF7A6C4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76687-506E-3FBD-2E69-2976F19F7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2E8E98-CABA-E6F8-F779-BC5A7FF87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6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C6362F3-2DC1-EE77-9355-0317DF48AC6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22DB6B-C5FB-81B9-166F-1EE0BE403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CEB28-AB52-D256-3614-D87238978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C5885-E84F-4102-AC77-DE8ED72473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3E7EF-144B-A34B-B24B-84C2EB496852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4B0477-0D79-8683-874D-F910E4E6C8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CDE23-26B5-C3C1-1790-DD07FCB6F1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48942-8B76-1D49-B8A5-FD6A4A2DA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1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B6F1F-8C08-17E0-7F51-8A9B23EA7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b="1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  <a:t>РАЗБОР ЗАДАНИЙ</a:t>
            </a:r>
            <a:br>
              <a:rPr lang="ru-RU" b="1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ВСЕРОССИЙСКОЙ ОЛИМПИАДЫ ШКОЛЬНИКОВ </a:t>
            </a:r>
            <a:br>
              <a:rPr lang="ru-RU" sz="2000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БИОЛОГИЯ</a:t>
            </a:r>
            <a:br>
              <a:rPr lang="ru-RU" sz="2000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2025/2026 уч. г.</a:t>
            </a:r>
            <a:br>
              <a:rPr lang="ru-RU" sz="2000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/>
                </a:solidFill>
                <a:effectLst>
                  <a:glow rad="139700">
                    <a:schemeClr val="bg1">
                      <a:alpha val="85000"/>
                    </a:schemeClr>
                  </a:glo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МУНИЦИПАЛЬНЫЙ ЭТАП </a:t>
            </a:r>
            <a:endParaRPr lang="en-US" b="1" dirty="0">
              <a:solidFill>
                <a:schemeClr val="tx2"/>
              </a:solidFill>
              <a:effectLst>
                <a:glow rad="139700">
                  <a:schemeClr val="bg1">
                    <a:alpha val="85000"/>
                  </a:schemeClr>
                </a:glow>
              </a:effectLst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99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5B49A8D-5A41-4973-BB81-9A7D5946A1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4082" y="789127"/>
            <a:ext cx="10963836" cy="553463"/>
          </a:xfr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CAE5F86-3D13-4062-906E-F8FF2CB94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081" y="1342590"/>
            <a:ext cx="10963835" cy="3861422"/>
          </a:xfrm>
        </p:spPr>
        <p:txBody>
          <a:bodyPr>
            <a:normAutofit fontScale="90000"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перицикл -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корнеродный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слой / образует боковые корни /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допускаются иные формулировки ответа, не искажающие его смысла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0,5 б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.). Образован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первичной меристемой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первичной образовательной тканью/ образовательной тканью/меристемой (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0,5 б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 </a:t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Комментарии к оцениванию. 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косую черту (/) даны варианты ответа. В ответе участника может быть приведён только один из вариантов. Баллы не дробятся – при оценивании выставлять либо 0,5, либо 0 за каждый элемент ответа.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966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516CFD-B2D9-4C77-B1B9-AFC5B3B78E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20"/>
          <a:stretch/>
        </p:blipFill>
        <p:spPr>
          <a:xfrm>
            <a:off x="0" y="807427"/>
            <a:ext cx="7019365" cy="5243147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C31BF6-51E4-4C3D-B7AA-5B6A660C7A20}"/>
              </a:ext>
            </a:extLst>
          </p:cNvPr>
          <p:cNvSpPr txBox="1"/>
          <p:nvPr/>
        </p:nvSpPr>
        <p:spPr>
          <a:xfrm>
            <a:off x="7126942" y="1166843"/>
            <a:ext cx="49019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1. Появляется вторичная полость тела - целом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2. Мантия и мантийная полость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3. Членистые конечности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4. Три пары ходильных ног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5. Двуслойные животные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6. Замкнутая кровеносная система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7. </a:t>
            </a:r>
            <a:r>
              <a:rPr lang="ru-RU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Амбулакральная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система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8. Двустворчатая раковина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9. Промежутки между органами заполнены паренхимой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10. Стрекательные клетки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11. Хитиновый экзоскелет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12. Нервная система представлена нервным кольцом и радиальными нервными тяжами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13. Нервная система разбросанно-узлового типа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14. Нервная система стволового типа </a:t>
            </a:r>
          </a:p>
        </p:txBody>
      </p:sp>
    </p:spTree>
    <p:extLst>
      <p:ext uri="{BB962C8B-B14F-4D97-AF65-F5344CB8AC3E}">
        <p14:creationId xmlns:p14="http://schemas.microsoft.com/office/powerpoint/2010/main" val="2291390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D0DC7E9B-46CD-43DD-AEAD-24B15C6139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6958661"/>
              </p:ext>
            </p:extLst>
          </p:nvPr>
        </p:nvGraphicFramePr>
        <p:xfrm>
          <a:off x="838200" y="1919287"/>
          <a:ext cx="10515600" cy="985278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926192">
                  <a:extLst>
                    <a:ext uri="{9D8B030D-6E8A-4147-A177-3AD203B41FA5}">
                      <a16:colId xmlns:a16="http://schemas.microsoft.com/office/drawing/2014/main" val="940592968"/>
                    </a:ext>
                  </a:extLst>
                </a:gridCol>
                <a:gridCol w="1926192">
                  <a:extLst>
                    <a:ext uri="{9D8B030D-6E8A-4147-A177-3AD203B41FA5}">
                      <a16:colId xmlns:a16="http://schemas.microsoft.com/office/drawing/2014/main" val="1402108069"/>
                    </a:ext>
                  </a:extLst>
                </a:gridCol>
                <a:gridCol w="1408505">
                  <a:extLst>
                    <a:ext uri="{9D8B030D-6E8A-4147-A177-3AD203B41FA5}">
                      <a16:colId xmlns:a16="http://schemas.microsoft.com/office/drawing/2014/main" val="1953441086"/>
                    </a:ext>
                  </a:extLst>
                </a:gridCol>
                <a:gridCol w="1576537">
                  <a:extLst>
                    <a:ext uri="{9D8B030D-6E8A-4147-A177-3AD203B41FA5}">
                      <a16:colId xmlns:a16="http://schemas.microsoft.com/office/drawing/2014/main" val="3929413882"/>
                    </a:ext>
                  </a:extLst>
                </a:gridCol>
                <a:gridCol w="1926192">
                  <a:extLst>
                    <a:ext uri="{9D8B030D-6E8A-4147-A177-3AD203B41FA5}">
                      <a16:colId xmlns:a16="http://schemas.microsoft.com/office/drawing/2014/main" val="1663409597"/>
                    </a:ext>
                  </a:extLst>
                </a:gridCol>
                <a:gridCol w="1751982">
                  <a:extLst>
                    <a:ext uri="{9D8B030D-6E8A-4147-A177-3AD203B41FA5}">
                      <a16:colId xmlns:a16="http://schemas.microsoft.com/office/drawing/2014/main" val="1696514105"/>
                    </a:ext>
                  </a:extLst>
                </a:gridCol>
              </a:tblGrid>
              <a:tr h="49263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4611941"/>
                  </a:ext>
                </a:extLst>
              </a:tr>
              <a:tr h="49263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2,13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7,12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5,10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3, 11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1, 6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9,14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5318705"/>
                  </a:ext>
                </a:extLst>
              </a:tr>
            </a:tbl>
          </a:graphicData>
        </a:graphic>
      </p:graphicFrame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A034992-4287-4517-8DF6-4BFA58E06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3725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0D22C5-5C94-4956-BB16-55E6B92226C0}"/>
              </a:ext>
            </a:extLst>
          </p:cNvPr>
          <p:cNvSpPr txBox="1"/>
          <p:nvPr/>
        </p:nvSpPr>
        <p:spPr>
          <a:xfrm>
            <a:off x="273424" y="3242988"/>
            <a:ext cx="11645153" cy="46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Комментарии к оцениванию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каждое верное соответствие выставляется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0,5 балла.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358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D1357F2-1DFF-4829-9885-9E072E5E38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1715" y="239479"/>
            <a:ext cx="10708569" cy="195239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9ECF49-9456-485D-9E85-A0FB0E001DD0}"/>
              </a:ext>
            </a:extLst>
          </p:cNvPr>
          <p:cNvSpPr txBox="1"/>
          <p:nvPr/>
        </p:nvSpPr>
        <p:spPr>
          <a:xfrm>
            <a:off x="443956" y="2191870"/>
            <a:ext cx="1130408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Ответы: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2.2.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 балл)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Личинки обеспечивают:1) снижение внутривидовой конкуренции; 2) расширение пищевой базы вида; 3) расселение вида и расширение ареала (</a:t>
            </a:r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считать как одну позицию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4) накопление ресурсов для метаморфоза; 5) повышение выживаемости за счёт специализации; 6) адаптация к разным условиям среды; 7) защита о хищников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Комментарии к оцениванию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допускаются иные формулировки ответа, не искажающие его смысла. Если участник указывает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позиции – 1 балл, за</a:t>
            </a:r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позиции, выставляется 0,5 балла, за одну позицию – 0 баллов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Личинки паразитов обеспечивают смену хозяев в жизненном цикле (0,5 б.) и иногда сами дополнительно размножаются путём распада на множество фрагментов, что повышает вероятность заражения (0,5 б.). Всего -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допускаются иные формулировки ответа, не искажающие его смысла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6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B90F46-2188-4F3B-B258-9AB128B416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5230" y="206420"/>
            <a:ext cx="9641541" cy="6445161"/>
          </a:xfrm>
        </p:spPr>
      </p:pic>
    </p:spTree>
    <p:extLst>
      <p:ext uri="{BB962C8B-B14F-4D97-AF65-F5344CB8AC3E}">
        <p14:creationId xmlns:p14="http://schemas.microsoft.com/office/powerpoint/2010/main" val="1616216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B4438FA-D41F-4D63-81ED-D30734ED9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3917"/>
            <a:ext cx="10515600" cy="374304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6000"/>
              </a:lnSpc>
              <a:spcAft>
                <a:spcPts val="800"/>
              </a:spcAft>
              <a:buNone/>
            </a:pPr>
            <a:endParaRPr lang="ru-RU" sz="1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6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3.2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6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 Аккомодацию органа слуха обеспечивают мышцы, которые регулируют натяжение барабанной перепонки и подвижность слуховых косточек (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балл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оба элемента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если указан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один элемент – 0,5 баллов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6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 При сильных звуках мышца, напрягающая барабанную перепонку, увеличивает её натяжение, и перепонка становится менее чувствительной. Стременная мышца слуховых косточек, сокращаясь, ограничивает колебания стремени (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балл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оба элемента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если указан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один элемент – 0,5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баллов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допускаются иные формулировки ответа, не искажающие его смысла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8E6B8EE3-7FED-4580-8722-3C9245604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082727"/>
              </p:ext>
            </p:extLst>
          </p:nvPr>
        </p:nvGraphicFramePr>
        <p:xfrm>
          <a:off x="921264" y="1563174"/>
          <a:ext cx="10349471" cy="998258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863840">
                  <a:extLst>
                    <a:ext uri="{9D8B030D-6E8A-4147-A177-3AD203B41FA5}">
                      <a16:colId xmlns:a16="http://schemas.microsoft.com/office/drawing/2014/main" val="3600267989"/>
                    </a:ext>
                  </a:extLst>
                </a:gridCol>
                <a:gridCol w="862733">
                  <a:extLst>
                    <a:ext uri="{9D8B030D-6E8A-4147-A177-3AD203B41FA5}">
                      <a16:colId xmlns:a16="http://schemas.microsoft.com/office/drawing/2014/main" val="3214972877"/>
                    </a:ext>
                  </a:extLst>
                </a:gridCol>
                <a:gridCol w="862733">
                  <a:extLst>
                    <a:ext uri="{9D8B030D-6E8A-4147-A177-3AD203B41FA5}">
                      <a16:colId xmlns:a16="http://schemas.microsoft.com/office/drawing/2014/main" val="2015642163"/>
                    </a:ext>
                  </a:extLst>
                </a:gridCol>
                <a:gridCol w="861625">
                  <a:extLst>
                    <a:ext uri="{9D8B030D-6E8A-4147-A177-3AD203B41FA5}">
                      <a16:colId xmlns:a16="http://schemas.microsoft.com/office/drawing/2014/main" val="2035020702"/>
                    </a:ext>
                  </a:extLst>
                </a:gridCol>
                <a:gridCol w="861625">
                  <a:extLst>
                    <a:ext uri="{9D8B030D-6E8A-4147-A177-3AD203B41FA5}">
                      <a16:colId xmlns:a16="http://schemas.microsoft.com/office/drawing/2014/main" val="2861415220"/>
                    </a:ext>
                  </a:extLst>
                </a:gridCol>
                <a:gridCol w="861625">
                  <a:extLst>
                    <a:ext uri="{9D8B030D-6E8A-4147-A177-3AD203B41FA5}">
                      <a16:colId xmlns:a16="http://schemas.microsoft.com/office/drawing/2014/main" val="435468"/>
                    </a:ext>
                  </a:extLst>
                </a:gridCol>
                <a:gridCol w="861625">
                  <a:extLst>
                    <a:ext uri="{9D8B030D-6E8A-4147-A177-3AD203B41FA5}">
                      <a16:colId xmlns:a16="http://schemas.microsoft.com/office/drawing/2014/main" val="3739985093"/>
                    </a:ext>
                  </a:extLst>
                </a:gridCol>
                <a:gridCol w="862733">
                  <a:extLst>
                    <a:ext uri="{9D8B030D-6E8A-4147-A177-3AD203B41FA5}">
                      <a16:colId xmlns:a16="http://schemas.microsoft.com/office/drawing/2014/main" val="2386967316"/>
                    </a:ext>
                  </a:extLst>
                </a:gridCol>
                <a:gridCol w="862733">
                  <a:extLst>
                    <a:ext uri="{9D8B030D-6E8A-4147-A177-3AD203B41FA5}">
                      <a16:colId xmlns:a16="http://schemas.microsoft.com/office/drawing/2014/main" val="3073875919"/>
                    </a:ext>
                  </a:extLst>
                </a:gridCol>
                <a:gridCol w="862733">
                  <a:extLst>
                    <a:ext uri="{9D8B030D-6E8A-4147-A177-3AD203B41FA5}">
                      <a16:colId xmlns:a16="http://schemas.microsoft.com/office/drawing/2014/main" val="3212691761"/>
                    </a:ext>
                  </a:extLst>
                </a:gridCol>
                <a:gridCol w="862733">
                  <a:extLst>
                    <a:ext uri="{9D8B030D-6E8A-4147-A177-3AD203B41FA5}">
                      <a16:colId xmlns:a16="http://schemas.microsoft.com/office/drawing/2014/main" val="3952496389"/>
                    </a:ext>
                  </a:extLst>
                </a:gridCol>
                <a:gridCol w="862733">
                  <a:extLst>
                    <a:ext uri="{9D8B030D-6E8A-4147-A177-3AD203B41FA5}">
                      <a16:colId xmlns:a16="http://schemas.microsoft.com/office/drawing/2014/main" val="2208686800"/>
                    </a:ext>
                  </a:extLst>
                </a:gridCol>
              </a:tblGrid>
              <a:tr h="49912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1216601"/>
                  </a:ext>
                </a:extLst>
              </a:tr>
              <a:tr h="49912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0821425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C9DD3F4-9B6F-4BEF-A85C-8C631559C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</p:txBody>
      </p:sp>
    </p:spTree>
    <p:extLst>
      <p:ext uri="{BB962C8B-B14F-4D97-AF65-F5344CB8AC3E}">
        <p14:creationId xmlns:p14="http://schemas.microsoft.com/office/powerpoint/2010/main" val="4134801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C53F60C-D186-491F-B69E-4E1470B3383F}"/>
              </a:ext>
            </a:extLst>
          </p:cNvPr>
          <p:cNvSpPr txBox="1"/>
          <p:nvPr/>
        </p:nvSpPr>
        <p:spPr>
          <a:xfrm>
            <a:off x="8095129" y="1443841"/>
            <a:ext cx="4096871" cy="3970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1. Содержит макроэргические связи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2. Является мономером биополимера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3. Входит в состав нуклеотида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4. Входит в состав клеточной мембраны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5. Важнейшая функция </a:t>
            </a:r>
            <a:r>
              <a:rPr lang="ru-RU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митохондрий</a:t>
            </a:r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– синтез этого вещества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6. Является полисахаридом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7. Входит в состав нуклеиновой кислоты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8. Под действием липазы расщепляется до глицерина и жирных кислот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9. Является пиримидиновым основанием </a:t>
            </a:r>
          </a:p>
          <a:p>
            <a:r>
              <a:rPr lang="ru-RU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10. Является пуриновым основанием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0F1E54D7-FB70-4975-891B-8C30974476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737" y="421995"/>
            <a:ext cx="7869397" cy="6014011"/>
          </a:xfrm>
        </p:spPr>
      </p:pic>
    </p:spTree>
    <p:extLst>
      <p:ext uri="{BB962C8B-B14F-4D97-AF65-F5344CB8AC3E}">
        <p14:creationId xmlns:p14="http://schemas.microsoft.com/office/powerpoint/2010/main" val="2962170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591AC5A-3C9D-44C3-B417-0337ABCB38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7403967"/>
              </p:ext>
            </p:extLst>
          </p:nvPr>
        </p:nvGraphicFramePr>
        <p:xfrm>
          <a:off x="1084869" y="2151120"/>
          <a:ext cx="10022262" cy="1325562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669841">
                  <a:extLst>
                    <a:ext uri="{9D8B030D-6E8A-4147-A177-3AD203B41FA5}">
                      <a16:colId xmlns:a16="http://schemas.microsoft.com/office/drawing/2014/main" val="3867112735"/>
                    </a:ext>
                  </a:extLst>
                </a:gridCol>
                <a:gridCol w="1669841">
                  <a:extLst>
                    <a:ext uri="{9D8B030D-6E8A-4147-A177-3AD203B41FA5}">
                      <a16:colId xmlns:a16="http://schemas.microsoft.com/office/drawing/2014/main" val="2055177142"/>
                    </a:ext>
                  </a:extLst>
                </a:gridCol>
                <a:gridCol w="1669841">
                  <a:extLst>
                    <a:ext uri="{9D8B030D-6E8A-4147-A177-3AD203B41FA5}">
                      <a16:colId xmlns:a16="http://schemas.microsoft.com/office/drawing/2014/main" val="2723849295"/>
                    </a:ext>
                  </a:extLst>
                </a:gridCol>
                <a:gridCol w="1670913">
                  <a:extLst>
                    <a:ext uri="{9D8B030D-6E8A-4147-A177-3AD203B41FA5}">
                      <a16:colId xmlns:a16="http://schemas.microsoft.com/office/drawing/2014/main" val="2315447321"/>
                    </a:ext>
                  </a:extLst>
                </a:gridCol>
                <a:gridCol w="1670913">
                  <a:extLst>
                    <a:ext uri="{9D8B030D-6E8A-4147-A177-3AD203B41FA5}">
                      <a16:colId xmlns:a16="http://schemas.microsoft.com/office/drawing/2014/main" val="1597347253"/>
                    </a:ext>
                  </a:extLst>
                </a:gridCol>
                <a:gridCol w="1670913">
                  <a:extLst>
                    <a:ext uri="{9D8B030D-6E8A-4147-A177-3AD203B41FA5}">
                      <a16:colId xmlns:a16="http://schemas.microsoft.com/office/drawing/2014/main" val="3674622272"/>
                    </a:ext>
                  </a:extLst>
                </a:gridCol>
              </a:tblGrid>
              <a:tr h="66278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9024144"/>
                  </a:ext>
                </a:extLst>
              </a:tr>
              <a:tr h="66278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3,7,9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4015953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2DCF325-FE4A-4720-BB42-ADAA1CBF2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4407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44D70F-891C-4805-976A-420124D7BB4A}"/>
              </a:ext>
            </a:extLst>
          </p:cNvPr>
          <p:cNvSpPr txBox="1"/>
          <p:nvPr/>
        </p:nvSpPr>
        <p:spPr>
          <a:xfrm>
            <a:off x="1084869" y="4074459"/>
            <a:ext cx="9305365" cy="527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каждое верное соответствие выставляется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0,5 балла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693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22CD95E-7B44-4090-8AF1-98B1652138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354" y="1466967"/>
            <a:ext cx="11285495" cy="3924067"/>
          </a:xfrm>
        </p:spPr>
      </p:pic>
    </p:spTree>
    <p:extLst>
      <p:ext uri="{BB962C8B-B14F-4D97-AF65-F5344CB8AC3E}">
        <p14:creationId xmlns:p14="http://schemas.microsoft.com/office/powerpoint/2010/main" val="4240221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27F3813-3D83-4BBD-A9D9-9D96339D5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492624"/>
            <a:ext cx="11658599" cy="5000251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198120" algn="l"/>
              </a:tabLst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Липкие концы на фрагменте ДНК-плазмиды –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балл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4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5'-G-3'                              5'- AATTC-3'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4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3'-CTTAA-5'                    3'- G-5'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198120" algn="l"/>
              </a:tabLst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двуцепочечного фрагмента чужеродной ДНК:-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балл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4" indent="0">
              <a:lnSpc>
                <a:spcPct val="120000"/>
              </a:lnSpc>
              <a:spcBef>
                <a:spcPts val="0"/>
              </a:spcBef>
              <a:buNone/>
              <a:tabLst>
                <a:tab pos="54102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5'-TCGGAATTCACGTATACCGGAATTC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-3'</a:t>
            </a:r>
          </a:p>
          <a:p>
            <a:pPr marL="1828800" lvl="4" indent="0">
              <a:lnSpc>
                <a:spcPct val="120000"/>
              </a:lnSpc>
              <a:spcBef>
                <a:spcPts val="0"/>
              </a:spcBef>
              <a:buNone/>
              <a:tabLst>
                <a:tab pos="541020" algn="l"/>
              </a:tabLs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3'-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AGCCTTAAGTGCATATGGCCTTAAGTT</a:t>
            </a: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-5'  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«Липкие» концы двуцепочечного фрагмента чужеродной ДНК:  –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балла 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4" indent="0">
              <a:lnSpc>
                <a:spcPct val="120000"/>
              </a:lnSpc>
              <a:spcBef>
                <a:spcPts val="0"/>
              </a:spcBef>
              <a:buNone/>
              <a:tabLst>
                <a:tab pos="541020" algn="l"/>
              </a:tabLst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5'-TCGG</a:t>
            </a:r>
            <a:r>
              <a:rPr lang="ru-RU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AATTC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ACGTATACCG</a:t>
            </a:r>
            <a:r>
              <a:rPr lang="ru-RU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AATTC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-3'            </a:t>
            </a:r>
          </a:p>
          <a:p>
            <a:pPr marL="1828800" lvl="4" indent="0">
              <a:lnSpc>
                <a:spcPct val="120000"/>
              </a:lnSpc>
              <a:spcBef>
                <a:spcPts val="0"/>
              </a:spcBef>
              <a:buNone/>
              <a:tabLst>
                <a:tab pos="541020" algn="l"/>
              </a:tabLst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3'-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AGCCTTAA</a:t>
            </a:r>
            <a:r>
              <a:rPr lang="en-US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TGCATATGGC</a:t>
            </a:r>
            <a:r>
              <a:rPr lang="en-US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CTTAA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GTT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-5'    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4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5'-AATTC-3'           5'-G-3'   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0" lvl="4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3'-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- 5'                    3'-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CTTAA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-5’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3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Комментарии к оцениванию: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втором элементе «липкие» концы могут быть обведены, подчёркнуты, выделены или выписаны. Указание направления цепей – </a:t>
            </a:r>
            <a:r>
              <a:rPr lang="ru-RU" sz="3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обязательно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При их отсутствии </a:t>
            </a:r>
            <a:r>
              <a:rPr lang="ru-RU" sz="3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снимается 1 балл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EE7F7F9-46D4-4143-B92E-647BFE125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</p:txBody>
      </p:sp>
    </p:spTree>
    <p:extLst>
      <p:ext uri="{BB962C8B-B14F-4D97-AF65-F5344CB8AC3E}">
        <p14:creationId xmlns:p14="http://schemas.microsoft.com/office/powerpoint/2010/main" val="1660318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554CFD4-D88A-4ECD-A7F5-C748621D8D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0362" y="658906"/>
            <a:ext cx="10151277" cy="5540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71CBEB-566E-4EBA-9D9C-D1417B775EF8}"/>
              </a:ext>
            </a:extLst>
          </p:cNvPr>
          <p:cNvSpPr txBox="1"/>
          <p:nvPr/>
        </p:nvSpPr>
        <p:spPr>
          <a:xfrm>
            <a:off x="6306670" y="3375212"/>
            <a:ext cx="3361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Б</a:t>
            </a:r>
          </a:p>
        </p:txBody>
      </p:sp>
    </p:spTree>
    <p:extLst>
      <p:ext uri="{BB962C8B-B14F-4D97-AF65-F5344CB8AC3E}">
        <p14:creationId xmlns:p14="http://schemas.microsoft.com/office/powerpoint/2010/main" val="300277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EFAE34F-CB82-4499-A298-ACA99D6BA2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6619" y="2576116"/>
            <a:ext cx="10378763" cy="170576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7A76D1-FEF2-424B-A46F-77819A49C3C5}"/>
              </a:ext>
            </a:extLst>
          </p:cNvPr>
          <p:cNvSpPr txBox="1"/>
          <p:nvPr/>
        </p:nvSpPr>
        <p:spPr>
          <a:xfrm>
            <a:off x="1331258" y="4281885"/>
            <a:ext cx="3361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А</a:t>
            </a:r>
          </a:p>
        </p:txBody>
      </p:sp>
    </p:spTree>
    <p:extLst>
      <p:ext uri="{BB962C8B-B14F-4D97-AF65-F5344CB8AC3E}">
        <p14:creationId xmlns:p14="http://schemas.microsoft.com/office/powerpoint/2010/main" val="385654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C8730FE-D576-4728-88B6-BBB91F6175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6890" y="1335905"/>
            <a:ext cx="11318220" cy="418619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E4FF69-A21F-4DCD-BCF0-A1A45174257C}"/>
              </a:ext>
            </a:extLst>
          </p:cNvPr>
          <p:cNvSpPr txBox="1"/>
          <p:nvPr/>
        </p:nvSpPr>
        <p:spPr>
          <a:xfrm>
            <a:off x="6293223" y="4208929"/>
            <a:ext cx="3361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</a:t>
            </a:r>
          </a:p>
        </p:txBody>
      </p:sp>
    </p:spTree>
    <p:extLst>
      <p:ext uri="{BB962C8B-B14F-4D97-AF65-F5344CB8AC3E}">
        <p14:creationId xmlns:p14="http://schemas.microsoft.com/office/powerpoint/2010/main" val="24345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9009D95-7D15-4777-B1A7-7C990D3BE0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2729" y="1539671"/>
            <a:ext cx="10106542" cy="1492658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291959-9455-4756-96C9-67621B7B036F}"/>
              </a:ext>
            </a:extLst>
          </p:cNvPr>
          <p:cNvSpPr txBox="1"/>
          <p:nvPr/>
        </p:nvSpPr>
        <p:spPr>
          <a:xfrm>
            <a:off x="1165004" y="3109912"/>
            <a:ext cx="8962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654157A7-676A-45D2-BB4F-E1B38CBEEA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196707"/>
              </p:ext>
            </p:extLst>
          </p:nvPr>
        </p:nvGraphicFramePr>
        <p:xfrm>
          <a:off x="1042729" y="3740727"/>
          <a:ext cx="10106544" cy="1086804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1683883">
                  <a:extLst>
                    <a:ext uri="{9D8B030D-6E8A-4147-A177-3AD203B41FA5}">
                      <a16:colId xmlns:a16="http://schemas.microsoft.com/office/drawing/2014/main" val="4088195979"/>
                    </a:ext>
                  </a:extLst>
                </a:gridCol>
                <a:gridCol w="1683883">
                  <a:extLst>
                    <a:ext uri="{9D8B030D-6E8A-4147-A177-3AD203B41FA5}">
                      <a16:colId xmlns:a16="http://schemas.microsoft.com/office/drawing/2014/main" val="2721072494"/>
                    </a:ext>
                  </a:extLst>
                </a:gridCol>
                <a:gridCol w="1683883">
                  <a:extLst>
                    <a:ext uri="{9D8B030D-6E8A-4147-A177-3AD203B41FA5}">
                      <a16:colId xmlns:a16="http://schemas.microsoft.com/office/drawing/2014/main" val="93079842"/>
                    </a:ext>
                  </a:extLst>
                </a:gridCol>
                <a:gridCol w="1684965">
                  <a:extLst>
                    <a:ext uri="{9D8B030D-6E8A-4147-A177-3AD203B41FA5}">
                      <a16:colId xmlns:a16="http://schemas.microsoft.com/office/drawing/2014/main" val="2505195260"/>
                    </a:ext>
                  </a:extLst>
                </a:gridCol>
                <a:gridCol w="1684965">
                  <a:extLst>
                    <a:ext uri="{9D8B030D-6E8A-4147-A177-3AD203B41FA5}">
                      <a16:colId xmlns:a16="http://schemas.microsoft.com/office/drawing/2014/main" val="1001827697"/>
                    </a:ext>
                  </a:extLst>
                </a:gridCol>
                <a:gridCol w="1684965">
                  <a:extLst>
                    <a:ext uri="{9D8B030D-6E8A-4147-A177-3AD203B41FA5}">
                      <a16:colId xmlns:a16="http://schemas.microsoft.com/office/drawing/2014/main" val="3175760886"/>
                    </a:ext>
                  </a:extLst>
                </a:gridCol>
              </a:tblGrid>
              <a:tr h="36209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8233709"/>
                  </a:ext>
                </a:extLst>
              </a:tr>
              <a:tr h="35756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160473"/>
                  </a:ext>
                </a:extLst>
              </a:tr>
              <a:tr h="35756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21634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76E8053-410A-4C22-9294-92A9B382071C}"/>
              </a:ext>
            </a:extLst>
          </p:cNvPr>
          <p:cNvSpPr txBox="1"/>
          <p:nvPr/>
        </p:nvSpPr>
        <p:spPr>
          <a:xfrm>
            <a:off x="1165004" y="3117273"/>
            <a:ext cx="8962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08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BAE36B1-2891-43E7-8755-2CC2752E00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2842" y="353150"/>
            <a:ext cx="10186315" cy="440358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727A59-5F3A-409C-86E6-2F8D247D04B0}"/>
              </a:ext>
            </a:extLst>
          </p:cNvPr>
          <p:cNvSpPr txBox="1"/>
          <p:nvPr/>
        </p:nvSpPr>
        <p:spPr>
          <a:xfrm>
            <a:off x="1151150" y="4618189"/>
            <a:ext cx="89626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12EA4EFF-F973-433D-A78A-95BFC399F8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668190"/>
              </p:ext>
            </p:extLst>
          </p:nvPr>
        </p:nvGraphicFramePr>
        <p:xfrm>
          <a:off x="1020464" y="5153637"/>
          <a:ext cx="10151070" cy="1136325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1691302">
                  <a:extLst>
                    <a:ext uri="{9D8B030D-6E8A-4147-A177-3AD203B41FA5}">
                      <a16:colId xmlns:a16="http://schemas.microsoft.com/office/drawing/2014/main" val="3720365749"/>
                    </a:ext>
                  </a:extLst>
                </a:gridCol>
                <a:gridCol w="1691302">
                  <a:extLst>
                    <a:ext uri="{9D8B030D-6E8A-4147-A177-3AD203B41FA5}">
                      <a16:colId xmlns:a16="http://schemas.microsoft.com/office/drawing/2014/main" val="1055569844"/>
                    </a:ext>
                  </a:extLst>
                </a:gridCol>
                <a:gridCol w="1691302">
                  <a:extLst>
                    <a:ext uri="{9D8B030D-6E8A-4147-A177-3AD203B41FA5}">
                      <a16:colId xmlns:a16="http://schemas.microsoft.com/office/drawing/2014/main" val="3583372114"/>
                    </a:ext>
                  </a:extLst>
                </a:gridCol>
                <a:gridCol w="1692388">
                  <a:extLst>
                    <a:ext uri="{9D8B030D-6E8A-4147-A177-3AD203B41FA5}">
                      <a16:colId xmlns:a16="http://schemas.microsoft.com/office/drawing/2014/main" val="735547294"/>
                    </a:ext>
                  </a:extLst>
                </a:gridCol>
                <a:gridCol w="1692388">
                  <a:extLst>
                    <a:ext uri="{9D8B030D-6E8A-4147-A177-3AD203B41FA5}">
                      <a16:colId xmlns:a16="http://schemas.microsoft.com/office/drawing/2014/main" val="3295651437"/>
                    </a:ext>
                  </a:extLst>
                </a:gridCol>
                <a:gridCol w="1692388">
                  <a:extLst>
                    <a:ext uri="{9D8B030D-6E8A-4147-A177-3AD203B41FA5}">
                      <a16:colId xmlns:a16="http://schemas.microsoft.com/office/drawing/2014/main" val="513890348"/>
                    </a:ext>
                  </a:extLst>
                </a:gridCol>
              </a:tblGrid>
              <a:tr h="378775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4508062"/>
                  </a:ext>
                </a:extLst>
              </a:tr>
              <a:tr h="378775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3851962"/>
                  </a:ext>
                </a:extLst>
              </a:tr>
              <a:tr h="378775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3596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914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6341BCF-0661-4671-AD83-3DD3D2CCCF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9261"/>
          <a:stretch/>
        </p:blipFill>
        <p:spPr>
          <a:xfrm>
            <a:off x="484784" y="307536"/>
            <a:ext cx="11222431" cy="418133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BE733-134A-40C6-8EFA-EBF65EB33A53}"/>
              </a:ext>
            </a:extLst>
          </p:cNvPr>
          <p:cNvSpPr txBox="1"/>
          <p:nvPr/>
        </p:nvSpPr>
        <p:spPr>
          <a:xfrm>
            <a:off x="583114" y="4488873"/>
            <a:ext cx="89626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21E9164-583E-46FE-8123-CD5C68E8B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909042"/>
              </p:ext>
            </p:extLst>
          </p:nvPr>
        </p:nvGraphicFramePr>
        <p:xfrm>
          <a:off x="533948" y="5105103"/>
          <a:ext cx="11124102" cy="1086804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1853422">
                  <a:extLst>
                    <a:ext uri="{9D8B030D-6E8A-4147-A177-3AD203B41FA5}">
                      <a16:colId xmlns:a16="http://schemas.microsoft.com/office/drawing/2014/main" val="2515748098"/>
                    </a:ext>
                  </a:extLst>
                </a:gridCol>
                <a:gridCol w="1853422">
                  <a:extLst>
                    <a:ext uri="{9D8B030D-6E8A-4147-A177-3AD203B41FA5}">
                      <a16:colId xmlns:a16="http://schemas.microsoft.com/office/drawing/2014/main" val="105614474"/>
                    </a:ext>
                  </a:extLst>
                </a:gridCol>
                <a:gridCol w="1853422">
                  <a:extLst>
                    <a:ext uri="{9D8B030D-6E8A-4147-A177-3AD203B41FA5}">
                      <a16:colId xmlns:a16="http://schemas.microsoft.com/office/drawing/2014/main" val="3490042687"/>
                    </a:ext>
                  </a:extLst>
                </a:gridCol>
                <a:gridCol w="1854612">
                  <a:extLst>
                    <a:ext uri="{9D8B030D-6E8A-4147-A177-3AD203B41FA5}">
                      <a16:colId xmlns:a16="http://schemas.microsoft.com/office/drawing/2014/main" val="288456585"/>
                    </a:ext>
                  </a:extLst>
                </a:gridCol>
                <a:gridCol w="1854612">
                  <a:extLst>
                    <a:ext uri="{9D8B030D-6E8A-4147-A177-3AD203B41FA5}">
                      <a16:colId xmlns:a16="http://schemas.microsoft.com/office/drawing/2014/main" val="3119347351"/>
                    </a:ext>
                  </a:extLst>
                </a:gridCol>
                <a:gridCol w="1854612">
                  <a:extLst>
                    <a:ext uri="{9D8B030D-6E8A-4147-A177-3AD203B41FA5}">
                      <a16:colId xmlns:a16="http://schemas.microsoft.com/office/drawing/2014/main" val="1511871579"/>
                    </a:ext>
                  </a:extLst>
                </a:gridCol>
              </a:tblGrid>
              <a:tr h="35339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5675824"/>
                  </a:ext>
                </a:extLst>
              </a:tr>
              <a:tr h="35339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7357165"/>
                  </a:ext>
                </a:extLst>
              </a:tr>
              <a:tr h="35339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0247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801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FF61844-0DAA-4FEB-B022-3337EAF0D5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2816" y="643151"/>
            <a:ext cx="11066368" cy="5571698"/>
          </a:xfrm>
        </p:spPr>
      </p:pic>
    </p:spTree>
    <p:extLst>
      <p:ext uri="{BB962C8B-B14F-4D97-AF65-F5344CB8AC3E}">
        <p14:creationId xmlns:p14="http://schemas.microsoft.com/office/powerpoint/2010/main" val="607344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3A87CD4-EB50-4B07-95B8-8B05B5B9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3725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</p:txBody>
      </p:sp>
      <p:graphicFrame>
        <p:nvGraphicFramePr>
          <p:cNvPr id="5" name="Объект 5">
            <a:extLst>
              <a:ext uri="{FF2B5EF4-FFF2-40B4-BE49-F238E27FC236}">
                <a16:creationId xmlns:a16="http://schemas.microsoft.com/office/drawing/2014/main" id="{ABAE4B7A-89FC-4B54-978D-9933F04DE9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7422977"/>
              </p:ext>
            </p:extLst>
          </p:nvPr>
        </p:nvGraphicFramePr>
        <p:xfrm>
          <a:off x="1007914" y="2134441"/>
          <a:ext cx="10345886" cy="1133194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127462">
                  <a:extLst>
                    <a:ext uri="{9D8B030D-6E8A-4147-A177-3AD203B41FA5}">
                      <a16:colId xmlns:a16="http://schemas.microsoft.com/office/drawing/2014/main" val="719292188"/>
                    </a:ext>
                  </a:extLst>
                </a:gridCol>
                <a:gridCol w="1126137">
                  <a:extLst>
                    <a:ext uri="{9D8B030D-6E8A-4147-A177-3AD203B41FA5}">
                      <a16:colId xmlns:a16="http://schemas.microsoft.com/office/drawing/2014/main" val="2919700159"/>
                    </a:ext>
                  </a:extLst>
                </a:gridCol>
                <a:gridCol w="1315593">
                  <a:extLst>
                    <a:ext uri="{9D8B030D-6E8A-4147-A177-3AD203B41FA5}">
                      <a16:colId xmlns:a16="http://schemas.microsoft.com/office/drawing/2014/main" val="3026795486"/>
                    </a:ext>
                  </a:extLst>
                </a:gridCol>
                <a:gridCol w="1126137">
                  <a:extLst>
                    <a:ext uri="{9D8B030D-6E8A-4147-A177-3AD203B41FA5}">
                      <a16:colId xmlns:a16="http://schemas.microsoft.com/office/drawing/2014/main" val="1615460297"/>
                    </a:ext>
                  </a:extLst>
                </a:gridCol>
                <a:gridCol w="1510348">
                  <a:extLst>
                    <a:ext uri="{9D8B030D-6E8A-4147-A177-3AD203B41FA5}">
                      <a16:colId xmlns:a16="http://schemas.microsoft.com/office/drawing/2014/main" val="2788011383"/>
                    </a:ext>
                  </a:extLst>
                </a:gridCol>
                <a:gridCol w="1314268">
                  <a:extLst>
                    <a:ext uri="{9D8B030D-6E8A-4147-A177-3AD203B41FA5}">
                      <a16:colId xmlns:a16="http://schemas.microsoft.com/office/drawing/2014/main" val="2229240296"/>
                    </a:ext>
                  </a:extLst>
                </a:gridCol>
                <a:gridCol w="1315593">
                  <a:extLst>
                    <a:ext uri="{9D8B030D-6E8A-4147-A177-3AD203B41FA5}">
                      <a16:colId xmlns:a16="http://schemas.microsoft.com/office/drawing/2014/main" val="2870542180"/>
                    </a:ext>
                  </a:extLst>
                </a:gridCol>
                <a:gridCol w="1510348">
                  <a:extLst>
                    <a:ext uri="{9D8B030D-6E8A-4147-A177-3AD203B41FA5}">
                      <a16:colId xmlns:a16="http://schemas.microsoft.com/office/drawing/2014/main" val="2900858145"/>
                    </a:ext>
                  </a:extLst>
                </a:gridCol>
              </a:tblGrid>
              <a:tr h="56659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4433038"/>
                  </a:ext>
                </a:extLst>
              </a:tr>
              <a:tr h="56659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99655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E66A0D3-8F6A-4C3F-A564-CADA06808A81}"/>
              </a:ext>
            </a:extLst>
          </p:cNvPr>
          <p:cNvSpPr txBox="1"/>
          <p:nvPr/>
        </p:nvSpPr>
        <p:spPr>
          <a:xfrm>
            <a:off x="1264025" y="3939989"/>
            <a:ext cx="9663952" cy="1055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20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Комментарии к оцениванию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каждое верное соответствие выставляется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0,5 балла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Если участник напротив одной цифры поставил 2 или более буквы, то </a:t>
            </a:r>
            <a:r>
              <a:rPr lang="ru-RU" sz="20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ответ не засчитывается, балл не выставляется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932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376"/>
      </a:accent1>
      <a:accent2>
        <a:srgbClr val="E0985F"/>
      </a:accent2>
      <a:accent3>
        <a:srgbClr val="A5A5A5"/>
      </a:accent3>
      <a:accent4>
        <a:srgbClr val="8FA799"/>
      </a:accent4>
      <a:accent5>
        <a:srgbClr val="C5B49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810</Words>
  <Application>Microsoft Office PowerPoint</Application>
  <PresentationFormat>Широкоэкранный</PresentationFormat>
  <Paragraphs>182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Constantia</vt:lpstr>
      <vt:lpstr>Times New Roman</vt:lpstr>
      <vt:lpstr>Office Theme</vt:lpstr>
      <vt:lpstr>РАЗБОР ЗАДАНИЙ ВСЕРОССИЙСКОЙ ОЛИМПИАДЫ ШКОЛЬНИКОВ  БИОЛОГИЯ 2025/2026 уч. г. МУНИЦИПАЛЬНЫЙ ЭТАП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Ответ:</vt:lpstr>
      <vt:lpstr>Ответ: перицикл - корнеродный слой / образует боковые корни / допускаются иные формулировки ответа, не искажающие его смысла (0,5 б.). Образован – первичной меристемой/первичной образовательной тканью/ образовательной тканью/меристемой (0,5 б.)   Комментарии к оцениванию.  Через косую черту (/) даны варианты ответа. В ответе участника может быть приведён только один из вариантов. Баллы не дробятся – при оценивании выставлять либо 0,5, либо 0 за каждый элемент ответа.  </vt:lpstr>
      <vt:lpstr>Презентация PowerPoint</vt:lpstr>
      <vt:lpstr>Ответ:</vt:lpstr>
      <vt:lpstr>Презентация PowerPoint</vt:lpstr>
      <vt:lpstr>Презентация PowerPoint</vt:lpstr>
      <vt:lpstr>Ответ:</vt:lpstr>
      <vt:lpstr>Презентация PowerPoint</vt:lpstr>
      <vt:lpstr>Ответ:</vt:lpstr>
      <vt:lpstr>Презентация PowerPoint</vt:lpstr>
      <vt:lpstr>Ответ: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Microsoft Office User</dc:creator>
  <cp:lastModifiedBy>Acer</cp:lastModifiedBy>
  <cp:revision>13</cp:revision>
  <dcterms:created xsi:type="dcterms:W3CDTF">2025-10-30T09:43:14Z</dcterms:created>
  <dcterms:modified xsi:type="dcterms:W3CDTF">2026-01-16T18:33:28Z</dcterms:modified>
</cp:coreProperties>
</file>