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1" r:id="rId3"/>
    <p:sldId id="313" r:id="rId4"/>
    <p:sldId id="316" r:id="rId5"/>
    <p:sldId id="312" r:id="rId6"/>
    <p:sldId id="314" r:id="rId7"/>
    <p:sldId id="315" r:id="rId8"/>
    <p:sldId id="30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02F"/>
    <a:srgbClr val="26543B"/>
    <a:srgbClr val="669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4FB477-DDCB-482F-937D-0C0DD4B79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4EA62E6-4EE6-4DF2-905A-52A9DD7DE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5ECE5BB-A975-41BD-BFA5-1346CBAA7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8A19BF7-CB67-49A6-93A8-E9B2F5F9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ECD89FD-D134-4522-A725-B1516AE2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0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30DA78-E286-4F28-8F81-C205F7B02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1E13EE86-B28B-4CCE-AEE8-EC4A55F62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C054F2-376C-424F-B8A9-3C9AA89A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38FA1DD-FDCB-4EE7-A6DB-F17FD729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14A9CA3-32E1-4604-AB09-3A2CB06B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44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A1660784-3B01-4238-BBBA-E4F17A0CE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7A002FFD-FC8F-4CCA-A5DF-5DC758218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1E215A-84AE-456B-B797-4743D667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3489D22-566F-40EF-A07A-C284453E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5C2DD15-F974-4BA8-B5E3-1DB73A99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72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E9050C-95B0-4B6C-94EA-A434263F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EDE7327-277D-4D50-BB29-8D5FF178B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3416313-8222-4DC3-B560-685432798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3F1DE72-E0FC-4698-B75F-629BF63E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BFB52BE-F872-46B9-959D-53D206DBB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26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28AB6D-F035-4353-A4D8-B116A5594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CA13148-6E92-4415-B886-B004D7DE0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5C30CBA-980D-403C-9876-766D72E30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888CD1E-A0C4-4769-B6D1-281A96C18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B798803-B400-4911-8CAA-57EA9419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09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2DB2E1-DF64-4649-9160-7045DCC38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039EB6-215C-4721-89E0-1559ED04F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D346BA0-63E8-4B4B-A86D-9959D52BF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12024D4-EFC1-41C0-9DD3-0B4279AA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3F8C4FA-E52E-41C4-A483-737F04F60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1D2B7A-8363-4184-A8E9-D5FB0A6D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95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FF92BA-9638-4743-A1F4-4DCD619A9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2299E50-91E6-4F56-A4AA-17C420931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12D7A56-FF4F-4BC8-AB20-BF2B84493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C082F73-1BAF-4417-90CD-63FC40632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0082FD1-FDEA-49D0-9B88-70B7A25B9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4D074AE9-C074-4C00-8DD6-9BF7D2D1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9F43804-F01D-44B7-8959-268DC864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6CCE44BC-76C0-4869-BA0B-525A68DE2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68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7BBC15C-1F41-4FF9-B96F-2531EB2CB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63E1900-CC48-44C7-8CB5-E3648248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1D0AAE3-2208-4524-824D-931E8CF6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F54F702-AD2F-444E-AE60-8468D636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95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8B03A7E3-5835-48FD-B330-4A0A3B9D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8D3408A-0682-4093-9808-3145A430E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C9FEB87-507F-4BCE-858E-761D534C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37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D0C665A-3AB9-4740-95B2-D29A92DF3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284F02A-0151-468F-B85E-34297D18F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CCA196A-ACEB-488B-9056-44F4FB6E4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2948A50-63BB-42D9-AF64-BB14FC1A6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A3B0B2-4998-4A83-BEF2-074D0CA5A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1B229E9-0A93-466C-A1C5-95EF3630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52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C39C89-3826-4DCD-9FA1-1EFB25C92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F0209D2F-9F92-4A5B-A86C-6724657F3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3F01C16-1A4E-4F79-9E73-A76C15E88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E03455D-4AD7-44AD-99FC-275B05E0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679A92D-EC5F-48C3-A16B-9F9DC0C9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F2A8E68-261A-451B-B586-C4CA2655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52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4C82EC-EF65-4EF3-93BB-2A6BFB04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C3530F7-FD7C-4D95-A428-BDB8EF810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8A6258-EB42-49B6-BDCC-479BAF414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B2900-2416-4EA7-A933-123122F686B9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BC07411-8A38-4EA7-8AC2-0847BBCBD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F0A222B-4A77-4216-BE37-A5CC85BC49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86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cs.edu.gov.ru/document/id/198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sosh.olimpiada/" TargetMode="External"/><Relationship Id="rId2" Type="http://schemas.openxmlformats.org/officeDocument/2006/relationships/hyperlink" Target="https://ok.ru/group/571784877835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vsosh_olimpiada" TargetMode="External"/><Relationship Id="rId5" Type="http://schemas.openxmlformats.org/officeDocument/2006/relationships/hyperlink" Target="https://www.instagram.com/vsosh_olimpiada/" TargetMode="External"/><Relationship Id="rId4" Type="http://schemas.openxmlformats.org/officeDocument/2006/relationships/hyperlink" Target="https://vk.com/vsosh.olimpiad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vserosolymp.rudn.ru/" TargetMode="External"/><Relationship Id="rId2" Type="http://schemas.openxmlformats.org/officeDocument/2006/relationships/hyperlink" Target="https://olimpiada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loveeconomics.ru/" TargetMode="External"/><Relationship Id="rId4" Type="http://schemas.openxmlformats.org/officeDocument/2006/relationships/hyperlink" Target="https://www.krippo.ru/index.php/olimpiadu-i-konkyrs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konkyrsi_i_olimpiadi@mai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0"/>
            <a:ext cx="12192000" cy="1378423"/>
            <a:chOff x="0" y="0"/>
            <a:chExt cx="12192000" cy="1378423"/>
          </a:xfrm>
        </p:grpSpPr>
        <p:sp>
          <p:nvSpPr>
            <p:cNvPr id="9" name="Прямоугольник: усеченные противолежащие углы 8">
              <a:extLst>
                <a:ext uri="{FF2B5EF4-FFF2-40B4-BE49-F238E27FC236}">
                  <a16:creationId xmlns="" xmlns:a16="http://schemas.microsoft.com/office/drawing/2014/main" id="{9C92BB49-28C1-49C2-97A9-619B0336BBF0}"/>
                </a:ext>
              </a:extLst>
            </p:cNvPr>
            <p:cNvSpPr/>
            <p:nvPr/>
          </p:nvSpPr>
          <p:spPr>
            <a:xfrm>
              <a:off x="0" y="0"/>
              <a:ext cx="12192000" cy="1378423"/>
            </a:xfrm>
            <a:prstGeom prst="snip2DiagRect">
              <a:avLst/>
            </a:prstGeom>
            <a:solidFill>
              <a:srgbClr val="669E40"/>
            </a:solidFill>
            <a:ln>
              <a:solidFill>
                <a:srgbClr val="2654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980000" algn="ctr">
                <a:lnSpc>
                  <a:spcPts val="2600"/>
                </a:lnSpc>
              </a:pPr>
              <a:r>
                <a:rPr lang="ru-RU" sz="2400" b="1" dirty="0" smtClean="0"/>
                <a:t>ГБОУ </a:t>
              </a:r>
              <a:r>
                <a:rPr lang="ru-RU" sz="2400" b="1" dirty="0"/>
                <a:t>ДПО РК «КРЫМСКИЙ РЕСПУБЛИКАНСКИЙ ИНСТИТУТ ПОСТДИПЛОМНОГО ПЕДАГОГИЧЕСКОГО ОБРАЗОВАНИЯ»</a:t>
              </a:r>
            </a:p>
          </p:txBody>
        </p:sp>
        <p:pic>
          <p:nvPicPr>
            <p:cNvPr id="5" name="Рисунок 4">
              <a:extLst>
                <a:ext uri="{FF2B5EF4-FFF2-40B4-BE49-F238E27FC236}">
                  <a16:creationId xmlns="" xmlns:a16="http://schemas.microsoft.com/office/drawing/2014/main" id="{AA86FE8C-E408-481B-8DB8-D8D130F34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830" y="76882"/>
              <a:ext cx="1784080" cy="1114355"/>
            </a:xfrm>
            <a:prstGeom prst="rect">
              <a:avLst/>
            </a:prstGeom>
          </p:spPr>
        </p:pic>
      </p:grpSp>
      <p:sp>
        <p:nvSpPr>
          <p:cNvPr id="6" name="Прямоугольник 5"/>
          <p:cNvSpPr/>
          <p:nvPr/>
        </p:nvSpPr>
        <p:spPr>
          <a:xfrm>
            <a:off x="1480009" y="1640252"/>
            <a:ext cx="9656563" cy="1717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ru-RU" sz="3200" dirty="0">
              <a:solidFill>
                <a:srgbClr val="20502F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067381"/>
              </p:ext>
            </p:extLst>
          </p:nvPr>
        </p:nvGraphicFramePr>
        <p:xfrm>
          <a:off x="1727200" y="3594423"/>
          <a:ext cx="9409372" cy="3114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6987"/>
                <a:gridCol w="7522385"/>
              </a:tblGrid>
              <a:tr h="54084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семинар: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 особенностях преподавания экономики и финансовой грамотности в общеобразовательных организациях Республики Крым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</a:tr>
              <a:tr h="43116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слушателей: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</a:pP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руководители органов управления образования муниципальных образований Республики Крым, муниципальных методических служб государственных бюджетных общеобразовательных учреждений Республики Крым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</a:tr>
              <a:tr h="25524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проведения: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августа 2020 года </a:t>
                      </a:r>
                    </a:p>
                  </a:txBody>
                  <a:tcPr marL="91459" marR="91459" marT="45705" marB="45705">
                    <a:noFill/>
                  </a:tcPr>
                </a:tc>
              </a:tr>
              <a:tr h="1514414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проведения: 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Симферополь, ГБОУ ДПО РК КРИППО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670300" indent="0" algn="l" eaLnBrk="0" hangingPunct="0"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Докладчик</a:t>
                      </a:r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Лапшина Н.С., </a:t>
                      </a:r>
                    </a:p>
                    <a:p>
                      <a:pPr marL="3670300" indent="0" algn="l" eaLnBrk="0" hangingPunct="0">
                        <a:defRPr/>
                      </a:pPr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заведующая центром конкурсов и олимпиад </a:t>
                      </a:r>
                    </a:p>
                    <a:p>
                      <a:pPr marL="3670300" indent="0" algn="l" eaLnBrk="0" hangingPunct="0">
                        <a:defRPr/>
                      </a:pPr>
                      <a:r>
                        <a:rPr lang="ru-RU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ГБОУ ДПО РК КРИППО 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480009" y="1989729"/>
            <a:ext cx="97886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«Интеллектуальные соревнования по экономике для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обучающихся, поддержка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талантливой молодежи»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6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22"/>
    </mc:Choice>
    <mc:Fallback xmlns="">
      <p:transition spd="slow" advTm="512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38687"/>
          </a:xfrm>
        </p:spPr>
        <p:txBody>
          <a:bodyPr>
            <a:normAutofit/>
          </a:bodyPr>
          <a:lstStyle/>
          <a:p>
            <a:pPr algn="r"/>
            <a:r>
              <a:rPr lang="ru-RU" sz="4000" dirty="0">
                <a:solidFill>
                  <a:schemeClr val="accent6">
                    <a:lumMod val="75000"/>
                  </a:schemeClr>
                </a:solidFill>
              </a:rPr>
              <a:t>Методические рекомендации по проведению школьного и муниципального этапов всероссийской олимпиады школьников в 2020/21 учебном году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59305"/>
            <a:ext cx="10515600" cy="231765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docs.edu.gov.ru/document/id/1988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м</a:t>
            </a:r>
            <a:r>
              <a:rPr lang="ru-RU" dirty="0" smtClean="0"/>
              <a:t>униципальный этап олимпиады запланирован на </a:t>
            </a:r>
          </a:p>
          <a:p>
            <a:pPr marL="0" indent="0" algn="ctr">
              <a:buNone/>
            </a:pPr>
            <a:r>
              <a:rPr lang="ru-RU" dirty="0" smtClean="0"/>
              <a:t>11 ноября 2020г.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37" y="2683874"/>
            <a:ext cx="2560349" cy="145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9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1635" y="430306"/>
            <a:ext cx="1019287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accent6">
                    <a:lumMod val="75000"/>
                  </a:schemeClr>
                </a:solidFill>
              </a:rPr>
              <a:t>Муниципальный этап олимпиады по экономике проводится в соответствии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с:</a:t>
            </a:r>
          </a:p>
          <a:p>
            <a:pPr algn="ctr"/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/>
              <a:t>Рекомендациями по проведению школьного и муниципального этапов всероссийской олимпиады школьников </a:t>
            </a:r>
            <a:r>
              <a:rPr lang="ru-RU" dirty="0" smtClean="0"/>
              <a:t>по экономике в </a:t>
            </a:r>
            <a:r>
              <a:rPr lang="ru-RU" dirty="0"/>
              <a:t>2020/21 учебном </a:t>
            </a:r>
            <a:r>
              <a:rPr lang="ru-RU" dirty="0" smtClean="0"/>
              <a:t>году, утвержденными центральной предметно-методической комиссией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Требованиями </a:t>
            </a:r>
            <a:r>
              <a:rPr lang="ru-RU" dirty="0"/>
              <a:t>к проведению в Республике Крым всероссийской олимпиады школьников в 2020/2021 учебном </a:t>
            </a:r>
            <a:r>
              <a:rPr lang="ru-RU" dirty="0" smtClean="0"/>
              <a:t>году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Требованиями к проведению школьного и муниципального этапов всероссийской олимпиады школьников по экономике в 2020/21 учебном году, разработанными региональной предметно-методической комиссией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18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715" y="-1"/>
            <a:ext cx="4986570" cy="74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91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Сообщества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ВсОШ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: олимпиадное движение школьников» в пяти социальных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сетях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hlinkClick r:id="rId2"/>
              </a:rPr>
              <a:t>https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hlinkClick r:id="rId2"/>
              </a:rPr>
              <a:t>://ok.ru/group/57178487783511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dirty="0"/>
          </a:p>
          <a:p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hlinkClick r:id="rId3"/>
              </a:rPr>
              <a:t>https://www.facebook.com/vsosh.olimpiada/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dirty="0"/>
          </a:p>
          <a:p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hlinkClick r:id="rId4"/>
              </a:rPr>
              <a:t>https://vk.com/vsosh.olimpiada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dirty="0"/>
          </a:p>
          <a:p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hlinkClick r:id="rId5"/>
              </a:rPr>
              <a:t>https://www.instagram.com/vsosh_olimpiada/</a:t>
            </a:r>
            <a:endParaRPr lang="ru-RU" dirty="0"/>
          </a:p>
          <a:p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hlinkClick r:id="rId6"/>
              </a:rPr>
              <a:t>https://twitter.com/vsosh_olimpiada</a:t>
            </a:r>
            <a:r>
              <a:rPr lang="ru-RU" dirty="0">
                <a:latin typeface="Times New Roman" panose="02020603050405020304" pitchFamily="18" charset="0"/>
              </a:rPr>
              <a:t>.</a:t>
            </a:r>
            <a:endParaRPr lang="ru-RU" dirty="0"/>
          </a:p>
          <a:p>
            <a:endParaRPr lang="ru-RU" dirty="0"/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</a:rPr>
              <a:t>Поддержку вышеуказанных сообществ обеспечивает Академия «Просвещение», являющаяся оператором всероссийской олимпиады школьников 2020 года в рамках Государственного контракта, заключенного с Министерством просвещения Российской </a:t>
            </a:r>
            <a:r>
              <a:rPr lang="ru-RU" dirty="0" smtClean="0">
                <a:latin typeface="Times New Roman" panose="02020603050405020304" pitchFamily="18" charset="0"/>
              </a:rPr>
              <a:t>Федерации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</a:rPr>
              <a:t>В данных сообществах публикуются материалы, рекомендованные Центральными предметно-методическими комиссиями всероссийской олимпиады школьников для подготовки к школьному и муниципальному этапу олимпиады 2020-21 учебного года, а также актуальная информация для </a:t>
            </a:r>
            <a:r>
              <a:rPr lang="ru-RU" dirty="0" err="1">
                <a:latin typeface="Times New Roman" panose="02020603050405020304" pitchFamily="18" charset="0"/>
              </a:rPr>
              <a:t>олимпиадников</a:t>
            </a:r>
            <a:r>
              <a:rPr lang="ru-RU" dirty="0">
                <a:latin typeface="Times New Roman" panose="02020603050405020304" pitchFamily="18" charset="0"/>
              </a:rPr>
              <a:t>, проводятся конкурсы и т.д.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31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Полезные ссылки для подготовки к интеллектуальным соревнованиям</a:t>
            </a:r>
            <a:endParaRPr lang="ru-RU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64975"/>
            <a:ext cx="10515600" cy="4011987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https://olimpiada.ru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>
                <a:hlinkClick r:id="rId3"/>
              </a:rPr>
              <a:t>http://vserosolymp.rudn.ru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www.krippo.ru/index.php/olimpiadu-i-konkyrsu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>
                <a:hlinkClick r:id="rId5"/>
              </a:rPr>
              <a:t>https://www.iloveeconomics.ru</a:t>
            </a:r>
            <a:r>
              <a:rPr lang="en-US" dirty="0" smtClean="0">
                <a:hlinkClick r:id="rId5"/>
              </a:rPr>
              <a:t>/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054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4435"/>
            <a:ext cx="10515600" cy="116625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Направления работы Дворца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детского и юношеского творчества</a:t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Кружок по экономике, по обществознанию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Кружок на базе школ «Человек и общество»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Крым «</a:t>
            </a:r>
            <a:r>
              <a:rPr lang="en-US" dirty="0" smtClean="0"/>
              <a:t>XXI </a:t>
            </a:r>
            <a:r>
              <a:rPr lang="ru-RU" dirty="0" smtClean="0"/>
              <a:t>век»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Городской экономический </a:t>
            </a:r>
            <a:r>
              <a:rPr lang="ru-RU" dirty="0" err="1" smtClean="0"/>
              <a:t>марофон</a:t>
            </a:r>
            <a:endParaRPr lang="ru-RU" dirty="0" smtClean="0"/>
          </a:p>
          <a:p>
            <a:endParaRPr lang="ru-RU" dirty="0"/>
          </a:p>
          <a:p>
            <a:pPr marL="0" indent="0" algn="r">
              <a:buNone/>
            </a:pPr>
            <a:r>
              <a:rPr lang="ru-RU" sz="1800" dirty="0" smtClean="0"/>
              <a:t>Отдел гуманитарного образования и интеллектуального творчества</a:t>
            </a:r>
            <a:endParaRPr lang="ru-RU" sz="18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944907" y="432995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133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2" descr="https://vk.vkfaces.com/846524/v846524811/b2660/tr1S11KBx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1" y="1"/>
            <a:ext cx="2336610" cy="184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74711" y="239074"/>
            <a:ext cx="9647767" cy="1412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ru-RU" altLang="ru-RU" sz="3400" dirty="0" smtClean="0">
              <a:solidFill>
                <a:srgbClr val="FFFFFF"/>
              </a:solidFill>
              <a:cs typeface="Times New Roman" pitchFamily="18" charset="0"/>
            </a:endParaRPr>
          </a:p>
        </p:txBody>
      </p:sp>
      <p:pic>
        <p:nvPicPr>
          <p:cNvPr id="25604" name="Рисунок 4" descr="https://kovcheg.ru.com/wp-content/uploads/2020/03/finansovoe-obuchenie-rostki-iz-knig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1" y="1842448"/>
            <a:ext cx="12160249" cy="363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04967" y="5128197"/>
            <a:ext cx="11517511" cy="1370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ru-RU" altLang="ru-RU" dirty="0" smtClean="0">
                <a:solidFill>
                  <a:srgbClr val="006600"/>
                </a:solidFill>
                <a:cs typeface="Times New Roman" pitchFamily="18" charset="0"/>
              </a:rPr>
              <a:t>Электронный адрес: </a:t>
            </a:r>
            <a:r>
              <a:rPr lang="en-US" altLang="ru-RU" dirty="0" smtClean="0">
                <a:solidFill>
                  <a:srgbClr val="006600"/>
                </a:solidFill>
                <a:cs typeface="Times New Roman" pitchFamily="18" charset="0"/>
                <a:hlinkClick r:id="rId4"/>
              </a:rPr>
              <a:t>konkyrsi_i_olimpiadi@mail.ru</a:t>
            </a:r>
            <a:r>
              <a:rPr lang="en-US" altLang="ru-RU" dirty="0" smtClean="0">
                <a:solidFill>
                  <a:srgbClr val="0066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90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340</Words>
  <Application>Microsoft Office PowerPoint</Application>
  <PresentationFormat>Широкоэкранный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Методические рекомендации по проведению школьного и муниципального этапов всероссийской олимпиады школьников в 2020/21 учебном году</vt:lpstr>
      <vt:lpstr>Презентация PowerPoint</vt:lpstr>
      <vt:lpstr>Презентация PowerPoint</vt:lpstr>
      <vt:lpstr>Сообщества «ВсОШ: олимпиадное движение школьников» в пяти социальных сетях</vt:lpstr>
      <vt:lpstr>Полезные ссылки для подготовки к интеллектуальным соревнованиям</vt:lpstr>
      <vt:lpstr>Направления работы Дворца детского и юношеского творчества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Fenix</dc:creator>
  <cp:lastModifiedBy>user</cp:lastModifiedBy>
  <cp:revision>92</cp:revision>
  <dcterms:created xsi:type="dcterms:W3CDTF">2018-12-13T06:52:08Z</dcterms:created>
  <dcterms:modified xsi:type="dcterms:W3CDTF">2020-08-27T17:50:44Z</dcterms:modified>
</cp:coreProperties>
</file>