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81" r:id="rId2"/>
    <p:sldId id="343" r:id="rId3"/>
    <p:sldId id="344" r:id="rId4"/>
    <p:sldId id="345" r:id="rId5"/>
    <p:sldId id="322" r:id="rId6"/>
    <p:sldId id="325" r:id="rId7"/>
    <p:sldId id="324" r:id="rId8"/>
    <p:sldId id="323" r:id="rId9"/>
    <p:sldId id="330" r:id="rId10"/>
    <p:sldId id="346" r:id="rId11"/>
    <p:sldId id="347" r:id="rId12"/>
    <p:sldId id="358" r:id="rId13"/>
    <p:sldId id="350" r:id="rId14"/>
    <p:sldId id="349" r:id="rId15"/>
    <p:sldId id="348" r:id="rId16"/>
    <p:sldId id="351" r:id="rId17"/>
    <p:sldId id="352" r:id="rId18"/>
    <p:sldId id="353" r:id="rId19"/>
    <p:sldId id="354" r:id="rId20"/>
    <p:sldId id="355" r:id="rId21"/>
    <p:sldId id="356" r:id="rId22"/>
    <p:sldId id="359" r:id="rId23"/>
    <p:sldId id="360" r:id="rId24"/>
    <p:sldId id="31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CFEA"/>
    <a:srgbClr val="F98BCC"/>
    <a:srgbClr val="CC00CC"/>
    <a:srgbClr val="CC0066"/>
    <a:srgbClr val="0033CC"/>
    <a:srgbClr val="003399"/>
    <a:srgbClr val="0000CC"/>
    <a:srgbClr val="660033"/>
    <a:srgbClr val="CC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510" y="-90"/>
      </p:cViewPr>
      <p:guideLst>
        <p:guide orient="horz" pos="2182"/>
        <p:guide pos="289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F8B4D-77AD-4C03-927B-7DDCDDF9DC11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B5EB6D-BCC9-4C3B-AEF1-6434DE8DE25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830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830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415" marR="18415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430" indent="-265430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295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 panose="020B0604030504040204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130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255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 panose="020B0604030504040204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345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53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DCFEA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630" y="1034415"/>
            <a:ext cx="7772400" cy="180467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C00CC"/>
                </a:solidFill>
              </a:rPr>
              <a:t>Человек и общество. </a:t>
            </a:r>
            <a:r>
              <a:rPr lang="ru-RU" dirty="0" smtClean="0">
                <a:solidFill>
                  <a:srgbClr val="CC00CC"/>
                </a:solidFill>
              </a:rPr>
              <a:t>(</a:t>
            </a:r>
            <a:r>
              <a:rPr lang="ru-RU" dirty="0" smtClean="0">
                <a:solidFill>
                  <a:srgbClr val="CC00CC"/>
                </a:solidFill>
              </a:rPr>
              <a:t>задание </a:t>
            </a:r>
            <a:r>
              <a:rPr lang="ru-RU" dirty="0" smtClean="0">
                <a:solidFill>
                  <a:srgbClr val="CC00CC"/>
                </a:solidFill>
              </a:rPr>
              <a:t>5)</a:t>
            </a:r>
            <a:endParaRPr lang="ru-RU" dirty="0">
              <a:solidFill>
                <a:srgbClr val="CC00CC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921590" cy="914400"/>
          </a:xfrm>
        </p:spPr>
        <p:txBody>
          <a:bodyPr>
            <a:noAutofit/>
          </a:bodyPr>
          <a:lstStyle/>
          <a:p>
            <a:r>
              <a:rPr lang="uk-UA" sz="2800" dirty="0" err="1" smtClean="0">
                <a:solidFill>
                  <a:schemeClr val="tx1"/>
                </a:solidFill>
              </a:rPr>
              <a:t>Муслядинова</a:t>
            </a:r>
            <a:r>
              <a:rPr lang="uk-UA" sz="2800" dirty="0" smtClean="0">
                <a:solidFill>
                  <a:schemeClr val="tx1"/>
                </a:solidFill>
              </a:rPr>
              <a:t>  </a:t>
            </a:r>
            <a:r>
              <a:rPr lang="uk-UA" sz="2800" dirty="0" err="1" smtClean="0">
                <a:solidFill>
                  <a:schemeClr val="tx1"/>
                </a:solidFill>
              </a:rPr>
              <a:t>Татьяна</a:t>
            </a:r>
            <a:r>
              <a:rPr lang="uk-UA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 err="1" smtClean="0">
                <a:solidFill>
                  <a:schemeClr val="tx1"/>
                </a:solidFill>
              </a:rPr>
              <a:t>Викторовна</a:t>
            </a:r>
            <a:endParaRPr lang="uk-UA" sz="2800" dirty="0" smtClean="0">
              <a:solidFill>
                <a:schemeClr val="tx1"/>
              </a:solidFill>
            </a:endParaRPr>
          </a:p>
          <a:p>
            <a:r>
              <a:rPr lang="uk-UA" sz="2800" dirty="0" smtClean="0">
                <a:solidFill>
                  <a:schemeClr val="tx1"/>
                </a:solidFill>
              </a:rPr>
              <a:t>Учитель </a:t>
            </a:r>
            <a:r>
              <a:rPr lang="uk-UA" sz="2800" dirty="0" err="1" smtClean="0">
                <a:solidFill>
                  <a:schemeClr val="tx1"/>
                </a:solidFill>
              </a:rPr>
              <a:t>истории</a:t>
            </a:r>
            <a:r>
              <a:rPr lang="uk-UA" sz="2800" dirty="0" smtClean="0">
                <a:solidFill>
                  <a:schemeClr val="tx1"/>
                </a:solidFill>
              </a:rPr>
              <a:t> и </a:t>
            </a:r>
            <a:r>
              <a:rPr lang="uk-UA" sz="2800" dirty="0" err="1" smtClean="0">
                <a:solidFill>
                  <a:schemeClr val="tx1"/>
                </a:solidFill>
              </a:rPr>
              <a:t>обществознания</a:t>
            </a:r>
            <a:endParaRPr lang="uk-UA" sz="2800" dirty="0" smtClean="0">
              <a:solidFill>
                <a:schemeClr val="tx1"/>
              </a:solidFill>
            </a:endParaRPr>
          </a:p>
          <a:p>
            <a:r>
              <a:rPr lang="uk-UA" sz="2800" dirty="0" smtClean="0">
                <a:solidFill>
                  <a:schemeClr val="tx1"/>
                </a:solidFill>
              </a:rPr>
              <a:t>МБОУ “ </a:t>
            </a:r>
            <a:r>
              <a:rPr lang="uk-UA" sz="2800" dirty="0" err="1" smtClean="0">
                <a:solidFill>
                  <a:schemeClr val="tx1"/>
                </a:solidFill>
              </a:rPr>
              <a:t>Пожарская</a:t>
            </a:r>
            <a:r>
              <a:rPr lang="uk-UA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 err="1" smtClean="0">
                <a:solidFill>
                  <a:schemeClr val="tx1"/>
                </a:solidFill>
              </a:rPr>
              <a:t>школа”</a:t>
            </a:r>
            <a:r>
              <a:rPr lang="uk-UA" sz="2800" dirty="0" smtClean="0">
                <a:solidFill>
                  <a:schemeClr val="tx1"/>
                </a:solidFill>
              </a:rPr>
              <a:t>.</a:t>
            </a: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-2020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Типы общества:</a:t>
            </a:r>
          </a:p>
          <a:p>
            <a:r>
              <a:rPr lang="ru-RU" dirty="0" smtClean="0"/>
              <a:t>Традиционное общество</a:t>
            </a:r>
          </a:p>
          <a:p>
            <a:r>
              <a:rPr lang="ru-RU" dirty="0" smtClean="0"/>
              <a:t>Индустриальное общество</a:t>
            </a:r>
          </a:p>
          <a:p>
            <a:r>
              <a:rPr lang="ru-RU" dirty="0" smtClean="0"/>
              <a:t>Постиндустриальное общество</a:t>
            </a:r>
          </a:p>
          <a:p>
            <a:r>
              <a:rPr lang="ru-RU" b="1" i="1" dirty="0" smtClean="0">
                <a:solidFill>
                  <a:srgbClr val="0070C0"/>
                </a:solidFill>
              </a:rPr>
              <a:t>Традиционное общество </a:t>
            </a:r>
            <a:r>
              <a:rPr lang="ru-RU" b="1" i="1" dirty="0" smtClean="0"/>
              <a:t>– </a:t>
            </a:r>
            <a:r>
              <a:rPr lang="ru-RU" dirty="0" smtClean="0"/>
              <a:t>тип общества с аграрным укладом. Основывается на натуральное хозяйство, монархической системе управления и преобладании религиозных ценностей и мировоззрения</a:t>
            </a:r>
            <a:r>
              <a:rPr lang="ru-RU" dirty="0" smtClean="0"/>
              <a:t>.</a:t>
            </a:r>
          </a:p>
          <a:p>
            <a:r>
              <a:rPr lang="ru-RU" b="1" i="1" dirty="0" smtClean="0">
                <a:solidFill>
                  <a:srgbClr val="0070C0"/>
                </a:solidFill>
              </a:rPr>
              <a:t>Индустриальное общество </a:t>
            </a:r>
            <a:r>
              <a:rPr lang="ru-RU" b="1" i="1" dirty="0" smtClean="0"/>
              <a:t>—</a:t>
            </a:r>
            <a:r>
              <a:rPr lang="ru-RU" dirty="0" smtClean="0"/>
              <a:t>определяется уровнем технического, индустриального развития</a:t>
            </a:r>
            <a:r>
              <a:rPr lang="ru-RU" dirty="0" smtClean="0"/>
              <a:t>.</a:t>
            </a:r>
            <a:r>
              <a:rPr lang="ru-RU" b="1" i="1" dirty="0" smtClean="0"/>
              <a:t> </a:t>
            </a:r>
            <a:endParaRPr lang="ru-RU" b="1" i="1" dirty="0" smtClean="0"/>
          </a:p>
          <a:p>
            <a:r>
              <a:rPr lang="ru-RU" b="1" i="1" dirty="0" smtClean="0">
                <a:solidFill>
                  <a:srgbClr val="0070C0"/>
                </a:solidFill>
              </a:rPr>
              <a:t>Постиндустриальное </a:t>
            </a:r>
            <a:r>
              <a:rPr lang="ru-RU" b="1" i="1" dirty="0" smtClean="0">
                <a:solidFill>
                  <a:srgbClr val="0070C0"/>
                </a:solidFill>
              </a:rPr>
              <a:t>общество или информационное общество </a:t>
            </a:r>
            <a:r>
              <a:rPr lang="ru-RU" b="1" i="1" dirty="0" smtClean="0"/>
              <a:t>– </a:t>
            </a:r>
            <a:r>
              <a:rPr lang="ru-RU" dirty="0" smtClean="0"/>
              <a:t>современный тип общества, основывающийся на господстве информации (компьютерных технологий) в производстве. Развитие вычислительной и информационной техники.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Ответ: 12112.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               </a:t>
            </a:r>
            <a:r>
              <a:rPr lang="ru-RU" sz="5700" b="1" dirty="0" smtClean="0">
                <a:solidFill>
                  <a:srgbClr val="CC0066"/>
                </a:solidFill>
              </a:rPr>
              <a:t>Пояснение.</a:t>
            </a:r>
          </a:p>
          <a:p>
            <a:r>
              <a:rPr lang="ru-RU" dirty="0" smtClean="0"/>
              <a:t>A</a:t>
            </a:r>
            <a:r>
              <a:rPr lang="ru-RU" dirty="0" smtClean="0"/>
              <a:t>) господство сельского натурального хозяйства — традиционное (аграрное).</a:t>
            </a:r>
          </a:p>
          <a:p>
            <a:r>
              <a:rPr lang="ru-RU" dirty="0" smtClean="0"/>
              <a:t>Б) доминирование интенсивных технологий — индустриальное.</a:t>
            </a:r>
          </a:p>
          <a:p>
            <a:r>
              <a:rPr lang="ru-RU" dirty="0" smtClean="0"/>
              <a:t>B) господство общинной собственности — традиционное (аграрное).</a:t>
            </a:r>
          </a:p>
          <a:p>
            <a:r>
              <a:rPr lang="ru-RU" dirty="0" smtClean="0"/>
              <a:t>Г) преобладание ручных орудий труда — традиционное (аграрное).</a:t>
            </a:r>
          </a:p>
          <a:p>
            <a:r>
              <a:rPr lang="ru-RU" dirty="0" smtClean="0"/>
              <a:t>Д) развитие расширенного воспроизводства — индустриальное.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217856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Установите соответствие между главными социальными институтами и сферами жизни общества: к каждой позиции, данной в первом столбце, подберите соответствующую позицию из второго столбца</a:t>
            </a:r>
            <a:r>
              <a:rPr lang="ru-RU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2895600"/>
          <a:ext cx="7704857" cy="1432560"/>
        </p:xfrm>
        <a:graphic>
          <a:graphicData uri="http://schemas.openxmlformats.org/drawingml/2006/table">
            <a:tbl>
              <a:tblPr/>
              <a:tblGrid>
                <a:gridCol w="3621283"/>
                <a:gridCol w="462291"/>
                <a:gridCol w="3621283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ГЛАВНЫЕ СОЦИАЛЬНЫЕ ИНСТИТУТЫ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>
                          <a:solidFill>
                            <a:srgbClr val="000000"/>
                          </a:solidFill>
                        </a:rPr>
                        <a:t>СФЕРЫ ЖИЗНИ ОБЩЕСТВА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А) государство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Б) религия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В) образование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Г) производство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Д) семья</a:t>
                      </a: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1) экономика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2) политика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3) духовная культура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4) социальные отношения</a:t>
                      </a: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02920" y="4622939"/>
            <a:ext cx="818388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0" dirty="0" smtClean="0">
                <a:solidFill>
                  <a:schemeClr val="tx1"/>
                </a:solidFill>
              </a:rPr>
              <a:t>Запишите в ответ цифры, расположив их в порядке, соответствующем буквам:</a:t>
            </a:r>
            <a:endParaRPr lang="ru-RU" sz="1000" b="0" dirty="0">
              <a:solidFill>
                <a:schemeClr val="tx1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907703" y="5157192"/>
          <a:ext cx="3735860" cy="457200"/>
        </p:xfrm>
        <a:graphic>
          <a:graphicData uri="http://schemas.openxmlformats.org/drawingml/2006/table">
            <a:tbl>
              <a:tblPr/>
              <a:tblGrid>
                <a:gridCol w="747172"/>
                <a:gridCol w="747172"/>
                <a:gridCol w="747172"/>
                <a:gridCol w="747172"/>
                <a:gridCol w="747172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Б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В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Г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Д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86880"/>
          </a:xfrm>
        </p:spPr>
        <p:txBody>
          <a:bodyPr>
            <a:normAutofit fontScale="55000" lnSpcReduction="20000"/>
          </a:bodyPr>
          <a:lstStyle/>
          <a:p>
            <a:r>
              <a:rPr lang="ru-RU" sz="5800" b="1" dirty="0" smtClean="0">
                <a:solidFill>
                  <a:srgbClr val="CC00CC"/>
                </a:solidFill>
              </a:rPr>
              <a:t>        Пояснение.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Социальный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институт — это исторически сложившаяся устойчивая форма организации совместной деятельности людей.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Экономическая сфера связана с производством, обменом, потреблением материальных благ. Ее институты: деньги, капитал, собственность, производство.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Политическая сфера включает в себя управление и руководство в обществе. Ее институты: власть, разделение властей, суд, государство.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Социальная сфера включает отношения между различными социальными общностями и группами. Ее институты: семья, брак, материнство.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Духовная сфера охватывает отношения, складывающиеся в процессе создания, распространения, сохранения и освоения духовных ценностей. Ее институты: церковь, школа, театр, образование, религия.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Ответ: 23314.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А) государство — политика.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Б) религия — духовная культура.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В) образование — духовная культура.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Г) производство — экономика.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Д) семья — социальные отношения.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818528"/>
          </a:xfrm>
        </p:spPr>
        <p:txBody>
          <a:bodyPr>
            <a:normAutofit fontScale="85000" lnSpcReduction="10000"/>
          </a:bodyPr>
          <a:lstStyle/>
          <a:p>
            <a:r>
              <a:rPr lang="ru-RU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Установите соответствие между социальными фактами и формами культуры: к каждой позиции, данной в первом столбце, подберите соответствующую позицию из второго столбца.</a:t>
            </a:r>
          </a:p>
          <a:p>
            <a:r>
              <a:rPr lang="ru-RU" dirty="0" smtClean="0"/>
              <a:t> </a:t>
            </a:r>
          </a:p>
          <a:p>
            <a:pPr fontAlgn="t"/>
            <a:r>
              <a:rPr lang="ru-RU" dirty="0" smtClean="0"/>
              <a:t>    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43609" y="1628800"/>
          <a:ext cx="7272807" cy="2493652"/>
        </p:xfrm>
        <a:graphic>
          <a:graphicData uri="http://schemas.openxmlformats.org/drawingml/2006/table">
            <a:tbl>
              <a:tblPr/>
              <a:tblGrid>
                <a:gridCol w="2948436"/>
                <a:gridCol w="196561"/>
                <a:gridCol w="4127810"/>
              </a:tblGrid>
              <a:tr h="4848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СОЦИАЛЬНЫЕ ФАКТЫ</a:t>
                      </a:r>
                    </a:p>
                  </a:txBody>
                  <a:tcPr marL="29029" marR="29029" marT="29029" marB="290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29029" marR="29029" marT="29029" marB="290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ФОРМЫ КУЛЬТУРЫ</a:t>
                      </a:r>
                    </a:p>
                  </a:txBody>
                  <a:tcPr marL="29029" marR="29029" marT="29029" marB="290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737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А) показ многосерийного телевизионного фильма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Б) проведение фестиваля фольклорных коллективов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В) празднование масленицы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Г) завершение экспедиции по записи обрядовых песен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Д) концерт эстрадной музыки</a:t>
                      </a:r>
                    </a:p>
                  </a:txBody>
                  <a:tcPr marL="29029" marR="29029" marT="29029" marB="290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29029" marR="29029" marT="29029" marB="290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1) народная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2) массовая</a:t>
                      </a:r>
                    </a:p>
                  </a:txBody>
                  <a:tcPr marL="29029" marR="29029" marT="29029" marB="290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4221088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Запишите в ответ цифры, расположив их в порядке, соответствующем буквам: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03648" y="5157192"/>
          <a:ext cx="4239915" cy="457200"/>
        </p:xfrm>
        <a:graphic>
          <a:graphicData uri="http://schemas.openxmlformats.org/drawingml/2006/table">
            <a:tbl>
              <a:tblPr/>
              <a:tblGrid>
                <a:gridCol w="847983"/>
                <a:gridCol w="847983"/>
                <a:gridCol w="847983"/>
                <a:gridCol w="847983"/>
                <a:gridCol w="847983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Б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В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Г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Д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14872"/>
          </a:xfrm>
        </p:spPr>
        <p:txBody>
          <a:bodyPr>
            <a:normAutofit fontScale="92500" lnSpcReduction="10000"/>
          </a:bodyPr>
          <a:lstStyle/>
          <a:p>
            <a:r>
              <a:rPr lang="ru-RU" sz="43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    Пояснение.</a:t>
            </a:r>
          </a:p>
          <a:p>
            <a:r>
              <a:rPr lang="ru-RU" dirty="0" smtClean="0"/>
              <a:t>Народная </a:t>
            </a:r>
            <a:r>
              <a:rPr lang="ru-RU" dirty="0" smtClean="0"/>
              <a:t>культура — фольклор. Создается неизвестными авторами, сохраняется в виде традиционных праздников, песен, образцов устного народного творчества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Массовая культура. Общедоступна, понятна большинству людей, непритязательна, ее образцы выпускаются большими тиражами. Создается профессионалами. Продукты массовой культуры — продукт для продажи.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b="0" dirty="0" smtClean="0"/>
              <a:t>Ответ: 21112.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А) показ многосерийного телевизионного фильма — массовая.</a:t>
            </a:r>
          </a:p>
          <a:p>
            <a:r>
              <a:rPr lang="ru-RU" dirty="0" smtClean="0"/>
              <a:t>Б) проведение фестиваля фольклорных коллективов — народная.</a:t>
            </a:r>
          </a:p>
          <a:p>
            <a:r>
              <a:rPr lang="ru-RU" dirty="0" smtClean="0"/>
              <a:t>В) празднование масленицы — народная.</a:t>
            </a:r>
          </a:p>
          <a:p>
            <a:r>
              <a:rPr lang="ru-RU" dirty="0" smtClean="0"/>
              <a:t>Г) завершение экспедиции по записи обрядовых песен — народная.</a:t>
            </a:r>
          </a:p>
          <a:p>
            <a:r>
              <a:rPr lang="ru-RU" dirty="0" smtClean="0"/>
              <a:t>Д) концерт эстрадной музыки — массовая.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6157312" cy="3177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3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Запишите в ответ цифры, расположив их в порядке, соответствующем буквам:</a:t>
            </a:r>
            <a:endParaRPr lang="ru-RU"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217856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Установите соответствие между примерами проявления и характеристикой глобальных проблем: к каждой позиции, данной в первом столбце, подберите соответствующую позицию из второго столбца</a:t>
            </a:r>
            <a:r>
              <a:rPr lang="ru-RU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55576" y="1988840"/>
          <a:ext cx="7560840" cy="3029372"/>
        </p:xfrm>
        <a:graphic>
          <a:graphicData uri="http://schemas.openxmlformats.org/drawingml/2006/table">
            <a:tbl>
              <a:tblPr/>
              <a:tblGrid>
                <a:gridCol w="3650060"/>
                <a:gridCol w="86906"/>
                <a:gridCol w="3823874"/>
              </a:tblGrid>
              <a:tr h="2174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ПРОЯВЛЕНИЯ</a:t>
                      </a:r>
                    </a:p>
                  </a:txBody>
                  <a:tcPr marL="10583" marR="10583" marT="10583" marB="105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10583" marR="10583" marT="10583" marB="105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ГЛОБАЛЬНЫЕ ПРОБЛЕМЫ</a:t>
                      </a:r>
                    </a:p>
                  </a:txBody>
                  <a:tcPr marL="10583" marR="10583" marT="10583" marB="105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909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А) постепенное истощение запасов нефти и металлов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Б) активизация деятельности экстремистских групп (захват заложников, подготовка и проведение взрывов в местах массового скопления людей) 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В) быстрый рост населения в странах Азии, Африки и Латинской Америки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Г) увеличение разрыва в уровне валового национального дохода на душу населения между группами стран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Д) рост заболеваний, вызванных отходами вредных производств</a:t>
                      </a:r>
                    </a:p>
                  </a:txBody>
                  <a:tcPr marL="10583" marR="10583" marT="10583" marB="1058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10583" marR="10583" marT="10583" marB="105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1) угроза мирового терроризма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2) угроза экологического кризиса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3) проблема «Север — Юг»</a:t>
                      </a:r>
                    </a:p>
                  </a:txBody>
                  <a:tcPr marL="10583" marR="10583" marT="10583" marB="1058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19671" y="5257800"/>
          <a:ext cx="4023890" cy="457200"/>
        </p:xfrm>
        <a:graphic>
          <a:graphicData uri="http://schemas.openxmlformats.org/drawingml/2006/table">
            <a:tbl>
              <a:tblPr/>
              <a:tblGrid>
                <a:gridCol w="804778"/>
                <a:gridCol w="804778"/>
                <a:gridCol w="804778"/>
                <a:gridCol w="804778"/>
                <a:gridCol w="80477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Б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В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Г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Д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14872"/>
          </a:xfrm>
        </p:spPr>
        <p:txBody>
          <a:bodyPr>
            <a:normAutofit fontScale="85000" lnSpcReduction="20000"/>
          </a:bodyPr>
          <a:lstStyle/>
          <a:p>
            <a:r>
              <a:rPr lang="ru-RU" sz="3300" b="1" dirty="0" smtClean="0">
                <a:solidFill>
                  <a:srgbClr val="CC00CC"/>
                </a:solidFill>
              </a:rPr>
              <a:t>Пояснение</a:t>
            </a:r>
            <a:r>
              <a:rPr lang="ru-RU" sz="3300" b="1" dirty="0" smtClean="0">
                <a:solidFill>
                  <a:srgbClr val="CC00CC"/>
                </a:solidFill>
              </a:rPr>
              <a:t>.</a:t>
            </a:r>
          </a:p>
          <a:p>
            <a:r>
              <a:rPr lang="ru-RU" dirty="0" smtClean="0"/>
              <a:t>Экологический </a:t>
            </a:r>
            <a:r>
              <a:rPr lang="ru-RU" dirty="0" smtClean="0"/>
              <a:t>кризис —  это кризис связанные с истощением природных ресурсов, загрязнении окружающей среды и т.д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Угроза мирового терроризма —  учащение захвата заложников, взрывов в мире, экстремистских взглядом и уничтожения мирного населения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Проблема «Север-Юг» —  это проблема стран Севера и Юга, стран развитых и отсталых стран Третьего мира (Африка, Латинская Америка).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1224136"/>
          </a:xfrm>
        </p:spPr>
        <p:txBody>
          <a:bodyPr>
            <a:normAutofit/>
          </a:bodyPr>
          <a:lstStyle/>
          <a:p>
            <a:r>
              <a:rPr lang="ru-RU" dirty="0" smtClean="0"/>
              <a:t>Требования к уровню подготовки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314472"/>
          </a:xfrm>
        </p:spPr>
        <p:txBody>
          <a:bodyPr>
            <a:normAutofit/>
          </a:bodyPr>
          <a:lstStyle/>
          <a:p>
            <a:r>
              <a:rPr lang="ru-RU" dirty="0" smtClean="0"/>
              <a:t>   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136338"/>
            <a:ext cx="79208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Анализировать актуальную информацию о социальных объектах, выявляя их общие черты и различия; устанавливать соответствия между существенными чертами и признаками изученных социальных явлений и обществоведческими терминами и понятиями</a:t>
            </a:r>
            <a:endParaRPr lang="ru-RU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b="0" dirty="0" smtClean="0"/>
              <a:t>Ответ: 21332.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А) постепенное истощение запасов нефти и металлов — угроза экологического кризиса.</a:t>
            </a:r>
          </a:p>
          <a:p>
            <a:r>
              <a:rPr lang="ru-RU" dirty="0" smtClean="0"/>
              <a:t>Б) активизация деятельности экстремистских групп (захват заложников, подготовка и проведение взрывов в местах массового скопления людей) — угроза мирового терроризма.</a:t>
            </a:r>
          </a:p>
          <a:p>
            <a:r>
              <a:rPr lang="ru-RU" dirty="0" smtClean="0"/>
              <a:t>В) быстрый рост населения в странах Азии, Африки и Латинской Америки — проблема «Север — Юг».</a:t>
            </a:r>
          </a:p>
          <a:p>
            <a:r>
              <a:rPr lang="ru-RU" dirty="0" smtClean="0"/>
              <a:t>Г) увеличение разрыва в уровне валового национального дохода на душу населения между группами стран — проблема «Север — Юг».</a:t>
            </a:r>
          </a:p>
          <a:p>
            <a:r>
              <a:rPr lang="ru-RU" dirty="0" smtClean="0"/>
              <a:t>Д) рост заболеваний, вызванных отходами вредных производств — угроза экологического кризиса.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962544"/>
          </a:xfrm>
        </p:spPr>
        <p:txBody>
          <a:bodyPr>
            <a:normAutofit lnSpcReduction="10000"/>
          </a:bodyPr>
          <a:lstStyle/>
          <a:p>
            <a:r>
              <a:rPr lang="ru-RU" sz="2000" b="1" dirty="0" smtClean="0">
                <a:solidFill>
                  <a:srgbClr val="0033CC"/>
                </a:solidFill>
              </a:rPr>
              <a:t>Установите соответствие между признаками и видами познания, которым они соответствуют: к каждой позиции, данной в первом столбце, подберите соответствующую позицию из второго столбца.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27584" y="1988840"/>
          <a:ext cx="7560839" cy="1656184"/>
        </p:xfrm>
        <a:graphic>
          <a:graphicData uri="http://schemas.openxmlformats.org/drawingml/2006/table">
            <a:tbl>
              <a:tblPr/>
              <a:tblGrid>
                <a:gridCol w="3553594"/>
                <a:gridCol w="453651"/>
                <a:gridCol w="3553594"/>
              </a:tblGrid>
              <a:tr h="3548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ПРИЗНАКИ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ВИДЫ ПОЗНАНИЯ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01288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A) логическая обоснованность</a:t>
                      </a:r>
                    </a:p>
                    <a:p>
                      <a:pPr algn="l" fontAlgn="t"/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Б) доказательность</a:t>
                      </a:r>
                    </a:p>
                    <a:p>
                      <a:pPr algn="l" fontAlgn="t"/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B) опора на верования</a:t>
                      </a:r>
                    </a:p>
                    <a:p>
                      <a:pPr algn="l" fontAlgn="t"/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Г) проверяемость</a:t>
                      </a:r>
                    </a:p>
                    <a:p>
                      <a:pPr algn="l" fontAlgn="t"/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Д) эмоциональная окрашенность</a:t>
                      </a: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1) мифологическое</a:t>
                      </a:r>
                    </a:p>
                    <a:p>
                      <a:pPr algn="l" fontAlgn="t"/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2) научное</a:t>
                      </a: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3789040"/>
            <a:ext cx="68407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Запишите в ответ цифры, расположив их в порядке, соответствующем буквам: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03650" y="4846320"/>
          <a:ext cx="4239915" cy="457200"/>
        </p:xfrm>
        <a:graphic>
          <a:graphicData uri="http://schemas.openxmlformats.org/drawingml/2006/table">
            <a:tbl>
              <a:tblPr/>
              <a:tblGrid>
                <a:gridCol w="847983"/>
                <a:gridCol w="847983"/>
                <a:gridCol w="847983"/>
                <a:gridCol w="847983"/>
                <a:gridCol w="847983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Б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В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Г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Д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C00CC"/>
                </a:solidFill>
              </a:rPr>
              <a:t>Пояснение</a:t>
            </a:r>
            <a:r>
              <a:rPr lang="ru-RU" sz="3200" b="1" dirty="0" smtClean="0">
                <a:solidFill>
                  <a:srgbClr val="CC00CC"/>
                </a:solidFill>
              </a:rPr>
              <a:t>.</a:t>
            </a:r>
          </a:p>
          <a:p>
            <a:r>
              <a:rPr lang="ru-RU" dirty="0" smtClean="0"/>
              <a:t>Особенности </a:t>
            </a:r>
            <a:r>
              <a:rPr lang="ru-RU" dirty="0" smtClean="0"/>
              <a:t>научного познания: стремится к максимальной объективности, стремится к получению таких знаний, которые были бы важны не только для настоящих, но и для будущих поколений, использует особый научный язык, использует особые методы.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Ответ: 22121.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A) логическая обоснованность — научное.</a:t>
            </a:r>
          </a:p>
          <a:p>
            <a:r>
              <a:rPr lang="ru-RU" dirty="0" smtClean="0"/>
              <a:t>Б) доказательность — научное.</a:t>
            </a:r>
          </a:p>
          <a:p>
            <a:r>
              <a:rPr lang="ru-RU" dirty="0" smtClean="0"/>
              <a:t>B) опора на верования — мифологическое.</a:t>
            </a:r>
          </a:p>
          <a:p>
            <a:r>
              <a:rPr lang="ru-RU" dirty="0" smtClean="0"/>
              <a:t>Г) </a:t>
            </a:r>
            <a:r>
              <a:rPr lang="ru-RU" dirty="0" err="1" smtClean="0"/>
              <a:t>проверяемость</a:t>
            </a:r>
            <a:r>
              <a:rPr lang="ru-RU" dirty="0" smtClean="0"/>
              <a:t> — научное.</a:t>
            </a:r>
          </a:p>
          <a:p>
            <a:r>
              <a:rPr lang="ru-RU" dirty="0" smtClean="0"/>
              <a:t>Д) эмоциональная окрашенность — мифологическое.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502920" y="530225"/>
            <a:ext cx="8183880" cy="5259705"/>
          </a:xfrm>
        </p:spPr>
        <p:txBody>
          <a:bodyPr/>
          <a:lstStyle/>
          <a:p>
            <a:pPr marL="0" indent="0">
              <a:buNone/>
            </a:pPr>
            <a:endParaRPr lang="ru-RU" altLang="en-US" sz="6000" b="1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altLang="en-US" sz="6000" b="1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altLang="en-US" sz="6000" b="1" dirty="0">
                <a:solidFill>
                  <a:srgbClr val="CC006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Спасибо за </a:t>
            </a:r>
            <a:r>
              <a:rPr lang="ru-RU" altLang="en-US" sz="6000" b="1" dirty="0" smtClean="0">
                <a:solidFill>
                  <a:srgbClr val="CC006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внимание!!!</a:t>
            </a:r>
            <a:endParaRPr lang="ru-RU" altLang="en-US" sz="6000" b="1" dirty="0">
              <a:solidFill>
                <a:srgbClr val="CC006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34952"/>
          </a:xfrm>
        </p:spPr>
        <p:txBody>
          <a:bodyPr>
            <a:normAutofit fontScale="55000" lnSpcReduction="20000"/>
          </a:bodyPr>
          <a:lstStyle/>
          <a:p>
            <a:pPr fontAlgn="base"/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Пятое задание из ЕГЭ по обществознанию относится к базовому уровню сложности; в нем необходимо устанавливать соответствия между различными приведенными понятиями – определять, какой пример или характеристика соответствует тому или иному определению</a:t>
            </a: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endParaRPr lang="ru-RU" sz="52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В некоторых вариантах требуется соотносить термины и их значения, в некоторых – примеры и те понятия, которые они иллюстрируют. Как правило, приведенные фразы и термины относятся к тематическим разделам «Человек и общество» и «Социальные отношения», которые традиционно считаются более легкими, чем «Экономика» или «Право».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34952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Задание относится к базовому уровню сложности, однако будет сложно выполнить его без хорошего знания теоретического материала – ведь попавшийся номер может быть связан с любым его аспектом: от видов социальных статусов до уровней познания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Если задание выполнено полностью верно, за него ставится 2 балла. При наличии одной ошибки можно рассчитывать только на 1 балл, а если ошибок две и более, баллы за 5 задание ЕГЭ по обществознанию не ставятся</a:t>
            </a:r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733256"/>
            <a:ext cx="8183880" cy="30178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/>
          </a:bodyPr>
          <a:lstStyle/>
          <a:p>
            <a:pPr fontAlgn="base"/>
            <a:r>
              <a:rPr lang="ru-RU" b="1" dirty="0" smtClean="0">
                <a:solidFill>
                  <a:srgbClr val="CC00CC"/>
                </a:solidFill>
              </a:rPr>
              <a:t>Алгоритм выполнения задания</a:t>
            </a:r>
            <a:endParaRPr lang="ru-RU" dirty="0" smtClean="0">
              <a:solidFill>
                <a:srgbClr val="CC00CC"/>
              </a:solidFill>
            </a:endParaRPr>
          </a:p>
          <a:p>
            <a:pPr fontAlgn="base"/>
            <a:r>
              <a:rPr lang="ru-RU" dirty="0" smtClean="0"/>
              <a:t>Внимательно читаем задание;</a:t>
            </a:r>
          </a:p>
          <a:p>
            <a:pPr fontAlgn="base"/>
            <a:r>
              <a:rPr lang="ru-RU" dirty="0" smtClean="0"/>
              <a:t>Анализируем приведенные в нем позиции;</a:t>
            </a:r>
          </a:p>
          <a:p>
            <a:pPr fontAlgn="base"/>
            <a:r>
              <a:rPr lang="ru-RU" dirty="0" smtClean="0"/>
              <a:t>Вспоминаем теорию по теме задания и по порядку определяем соответствия между позициями; в случае затруднений действуем методом исключения, расставляя сначала те номера, в отношении которых есть полная уверенность;</a:t>
            </a:r>
          </a:p>
          <a:p>
            <a:pPr fontAlgn="base"/>
            <a:r>
              <a:rPr lang="ru-RU" dirty="0" smtClean="0"/>
              <a:t>Записываем ответ.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11560" y="1268760"/>
            <a:ext cx="7823840" cy="10081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548680"/>
            <a:ext cx="80648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33CC"/>
                </a:solidFill>
              </a:rPr>
              <a:t>Установите соответствие между признаком и отраслью культуры, произведения которой он характеризует: к каждой позиции, данной в первом столбце, подберите соответствующую позицию из второго столбца</a:t>
            </a:r>
            <a:r>
              <a:rPr lang="ru-RU" sz="2000" b="1" dirty="0" smtClean="0">
                <a:solidFill>
                  <a:srgbClr val="0033CC"/>
                </a:solidFill>
              </a:rPr>
              <a:t>.</a:t>
            </a:r>
          </a:p>
          <a:p>
            <a:endParaRPr lang="ru-RU" sz="2000" b="1" dirty="0" smtClean="0">
              <a:solidFill>
                <a:srgbClr val="0033CC"/>
              </a:solidFill>
            </a:endParaRPr>
          </a:p>
          <a:p>
            <a:endParaRPr lang="ru-RU" sz="2000" b="1" dirty="0" smtClean="0">
              <a:solidFill>
                <a:srgbClr val="0033CC"/>
              </a:solidFill>
            </a:endParaRPr>
          </a:p>
          <a:p>
            <a:endParaRPr lang="ru-RU" sz="2000" b="1" dirty="0" smtClean="0">
              <a:solidFill>
                <a:srgbClr val="0033CC"/>
              </a:solidFill>
            </a:endParaRPr>
          </a:p>
          <a:p>
            <a:endParaRPr lang="ru-RU" sz="2000" b="1" dirty="0" smtClean="0">
              <a:solidFill>
                <a:srgbClr val="0033CC"/>
              </a:solidFill>
            </a:endParaRPr>
          </a:p>
          <a:p>
            <a:endParaRPr lang="ru-RU" sz="2000" b="1" dirty="0" smtClean="0">
              <a:solidFill>
                <a:srgbClr val="0033CC"/>
              </a:solidFill>
            </a:endParaRPr>
          </a:p>
          <a:p>
            <a:endParaRPr lang="ru-RU" sz="2000" b="1" dirty="0" smtClean="0">
              <a:solidFill>
                <a:srgbClr val="0033CC"/>
              </a:solidFill>
            </a:endParaRPr>
          </a:p>
          <a:p>
            <a:endParaRPr lang="ru-RU" sz="2000" b="1" dirty="0">
              <a:solidFill>
                <a:srgbClr val="0033CC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55576" y="2276872"/>
          <a:ext cx="7056784" cy="2808313"/>
        </p:xfrm>
        <a:graphic>
          <a:graphicData uri="http://schemas.openxmlformats.org/drawingml/2006/table">
            <a:tbl>
              <a:tblPr/>
              <a:tblGrid>
                <a:gridCol w="3787141"/>
                <a:gridCol w="305794"/>
                <a:gridCol w="2963849"/>
              </a:tblGrid>
              <a:tr h="5265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dirty="0">
                          <a:solidFill>
                            <a:srgbClr val="000000"/>
                          </a:solidFill>
                        </a:rPr>
                        <a:t>ПРИЗНАК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>
                          <a:solidFill>
                            <a:srgbClr val="000000"/>
                          </a:solidFill>
                        </a:rPr>
                        <a:t>ОТРАСЛЬ КУЛЬТУРЫ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175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</a:rPr>
                        <a:t>А) образность</a:t>
                      </a:r>
                    </a:p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</a:rPr>
                        <a:t>Б) логическая целостность</a:t>
                      </a:r>
                    </a:p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</a:rPr>
                        <a:t>В) художественный язык</a:t>
                      </a:r>
                    </a:p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</a:rPr>
                        <a:t>Г) чувственно-эмоциональное отражение мира</a:t>
                      </a:r>
                    </a:p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</a:rPr>
                        <a:t>Д)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</a:rPr>
                        <a:t>обоснованность</a:t>
                      </a:r>
                    </a:p>
                    <a:p>
                      <a:pPr algn="l" fontAlgn="t"/>
                      <a:endParaRPr lang="ru-RU" sz="1800" dirty="0" smtClean="0">
                        <a:solidFill>
                          <a:srgbClr val="000000"/>
                        </a:solidFill>
                      </a:endParaRPr>
                    </a:p>
                    <a:p>
                      <a:pPr algn="l" fontAlgn="t"/>
                      <a:endParaRPr lang="ru-RU" sz="1800" dirty="0">
                        <a:solidFill>
                          <a:srgbClr val="000000"/>
                        </a:solidFill>
                      </a:endParaRP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</a:rPr>
                        <a:t>1) наука</a:t>
                      </a:r>
                    </a:p>
                    <a:p>
                      <a:pPr algn="l" fontAlgn="t"/>
                      <a:r>
                        <a:rPr lang="ru-RU" sz="1800" dirty="0">
                          <a:solidFill>
                            <a:srgbClr val="000000"/>
                          </a:solidFill>
                        </a:rPr>
                        <a:t>2) искусство</a:t>
                      </a: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4390700" y="113184"/>
            <a:ext cx="36260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4536994"/>
            <a:ext cx="73448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5"/>
                </a:solidFill>
              </a:rPr>
              <a:t>Запишите в ответ цифры, расположив их в порядке, соответствующем буквам</a:t>
            </a:r>
            <a:r>
              <a:rPr lang="ru-RU" dirty="0" smtClean="0">
                <a:solidFill>
                  <a:schemeClr val="accent5"/>
                </a:solidFill>
              </a:rPr>
              <a:t>:</a:t>
            </a:r>
          </a:p>
          <a:p>
            <a:endParaRPr lang="ru-RU" dirty="0">
              <a:solidFill>
                <a:schemeClr val="accent5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47663" y="5204048"/>
          <a:ext cx="4968553" cy="457200"/>
        </p:xfrm>
        <a:graphic>
          <a:graphicData uri="http://schemas.openxmlformats.org/drawingml/2006/table">
            <a:tbl>
              <a:tblPr/>
              <a:tblGrid>
                <a:gridCol w="945821"/>
                <a:gridCol w="1005683"/>
                <a:gridCol w="1005683"/>
                <a:gridCol w="1005683"/>
                <a:gridCol w="1005683"/>
              </a:tblGrid>
              <a:tr h="180020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Б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В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Г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Д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7741488" cy="72008"/>
          </a:xfrm>
        </p:spPr>
        <p:txBody>
          <a:bodyPr>
            <a:noAutofit/>
          </a:bodyPr>
          <a:lstStyle/>
          <a:p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980728"/>
            <a:ext cx="734481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00CC"/>
                </a:solidFill>
              </a:rPr>
              <a:t>Наука</a:t>
            </a:r>
            <a:r>
              <a:rPr lang="ru-RU" sz="2800" dirty="0" smtClean="0">
                <a:solidFill>
                  <a:srgbClr val="0000CC"/>
                </a:solidFill>
              </a:rPr>
              <a:t> </a:t>
            </a:r>
            <a:r>
              <a:rPr lang="ru-RU" dirty="0" smtClean="0"/>
              <a:t>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сфера исследовательской деятельности, направленная на получение знаний о человеке, обществе и окружающем мире с помощью научных исследований. Объект науки – совокупность явлений, которые изучает наука. Предмет науки – это то, что интересует науку в конкретном объекте изучения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852936"/>
            <a:ext cx="756084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Искусство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особая подсистема духовной сферы жизни общества, представляющая собой творческое воспроизведение действительности в художественных образах; одна из форм общественного сознания, важнейшая составная часть духовной культуры; художественно-образная форма познавательной деятельности человека, способ эстетического выражения своего внутреннего состояния.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/>
              <a:t>                  </a:t>
            </a:r>
            <a:r>
              <a:rPr lang="ru-RU" b="0" dirty="0" smtClean="0"/>
              <a:t>Ответ:</a:t>
            </a:r>
            <a:r>
              <a:rPr lang="ru-RU" b="0" dirty="0" smtClean="0"/>
              <a:t>21221.</a:t>
            </a:r>
            <a:r>
              <a:rPr lang="ru-RU" b="0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86880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                                     </a:t>
            </a:r>
            <a:r>
              <a:rPr lang="ru-RU" sz="6700" b="1" dirty="0" smtClean="0">
                <a:solidFill>
                  <a:srgbClr val="CC0066"/>
                </a:solidFill>
              </a:rPr>
              <a:t>Пояснение.</a:t>
            </a:r>
          </a:p>
          <a:p>
            <a:r>
              <a:rPr lang="ru-RU" dirty="0" smtClean="0"/>
              <a:t>Наука — это логика. Художество — это уникальное выражение эмоций и чувств.</a:t>
            </a:r>
          </a:p>
          <a:p>
            <a:r>
              <a:rPr lang="ru-RU" dirty="0" smtClean="0"/>
              <a:t>А) образность — </a:t>
            </a:r>
            <a:r>
              <a:rPr lang="ru-RU" b="1" dirty="0" smtClean="0"/>
              <a:t>искусство.</a:t>
            </a:r>
          </a:p>
          <a:p>
            <a:r>
              <a:rPr lang="ru-RU" dirty="0" smtClean="0"/>
              <a:t>Б) логическая целостность — наука.</a:t>
            </a:r>
          </a:p>
          <a:p>
            <a:r>
              <a:rPr lang="ru-RU" dirty="0" smtClean="0"/>
              <a:t>В) художественный язык — </a:t>
            </a:r>
            <a:r>
              <a:rPr lang="ru-RU" b="1" dirty="0" smtClean="0"/>
              <a:t>искусство.</a:t>
            </a:r>
          </a:p>
          <a:p>
            <a:r>
              <a:rPr lang="ru-RU" dirty="0" smtClean="0"/>
              <a:t>Г) чувственно-эмоциональное отражение мира — </a:t>
            </a:r>
            <a:r>
              <a:rPr lang="ru-RU" b="1" dirty="0" smtClean="0"/>
              <a:t>искусство.</a:t>
            </a:r>
          </a:p>
          <a:p>
            <a:r>
              <a:rPr lang="ru-RU" dirty="0" smtClean="0"/>
              <a:t>Д) обоснованность — наука.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83880" cy="288032"/>
          </a:xfrm>
        </p:spPr>
        <p:txBody>
          <a:bodyPr>
            <a:noAutofit/>
          </a:bodyPr>
          <a:lstStyle/>
          <a:p>
            <a:endParaRPr lang="ru-RU" sz="2800" dirty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836713"/>
            <a:ext cx="79928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Установите соответствие между характеристиками различных обществ и их типами: к каждой позиции, данной в первом столбце, подберите соответствующую позицию из второго столбца</a:t>
            </a:r>
            <a:r>
              <a:rPr lang="ru-RU" sz="2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827585" y="1988840"/>
          <a:ext cx="7488830" cy="3168352"/>
        </p:xfrm>
        <a:graphic>
          <a:graphicData uri="http://schemas.openxmlformats.org/drawingml/2006/table">
            <a:tbl>
              <a:tblPr/>
              <a:tblGrid>
                <a:gridCol w="4268634"/>
                <a:gridCol w="133134"/>
                <a:gridCol w="3087062"/>
              </a:tblGrid>
              <a:tr h="6789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ХАРАКТЕРИСТИКИ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>
                          <a:solidFill>
                            <a:srgbClr val="000000"/>
                          </a:solidFill>
                        </a:rPr>
                        <a:t>ТИПЫ ОБЩЕСТВ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8942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A) господство сельского натурального хозяйства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Б) доминирование интенсивных технологий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B) господство общинной собственности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Г) преобладание ручных орудий труда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Д) развитие расширенного воспроизводства</a:t>
                      </a: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1) традиционное (аграрное)</a:t>
                      </a:r>
                    </a:p>
                    <a:p>
                      <a:pPr algn="l" fontAlgn="t"/>
                      <a:r>
                        <a:rPr lang="ru-RU" sz="1400" dirty="0">
                          <a:solidFill>
                            <a:srgbClr val="000000"/>
                          </a:solidFill>
                        </a:rPr>
                        <a:t>2) индустриальное</a:t>
                      </a:r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65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365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Запишите в ответ цифры, расположив их в порядке, соответствующем буквам: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3568" y="4221088"/>
            <a:ext cx="75608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36525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Запишите в ответ цифры, расположив их в порядке, соответствующем буквам:</a:t>
            </a:r>
          </a:p>
          <a:p>
            <a:pPr lvl="0" indent="136525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4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547663" y="5204048"/>
          <a:ext cx="4968553" cy="457200"/>
        </p:xfrm>
        <a:graphic>
          <a:graphicData uri="http://schemas.openxmlformats.org/drawingml/2006/table">
            <a:tbl>
              <a:tblPr/>
              <a:tblGrid>
                <a:gridCol w="945821"/>
                <a:gridCol w="1005683"/>
                <a:gridCol w="1005683"/>
                <a:gridCol w="1005683"/>
                <a:gridCol w="1005683"/>
              </a:tblGrid>
              <a:tr h="180020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Б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В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Г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Д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rgbClr val="000000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350</TotalTime>
  <Words>1214</Words>
  <Application>Microsoft Office PowerPoint</Application>
  <PresentationFormat>Экран (4:3)</PresentationFormat>
  <Paragraphs>251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Аспект</vt:lpstr>
      <vt:lpstr>Человек и общество. (задание 5)</vt:lpstr>
      <vt:lpstr>Требования к уровню подготовки</vt:lpstr>
      <vt:lpstr>Слайд 3</vt:lpstr>
      <vt:lpstr>Слайд 4</vt:lpstr>
      <vt:lpstr>Слайд 5</vt:lpstr>
      <vt:lpstr> </vt:lpstr>
      <vt:lpstr>Слайд 7</vt:lpstr>
      <vt:lpstr>                  Ответ:21221. </vt:lpstr>
      <vt:lpstr>Слайд 9</vt:lpstr>
      <vt:lpstr>Слайд 10</vt:lpstr>
      <vt:lpstr>Ответ: 12112. </vt:lpstr>
      <vt:lpstr>Запишите в ответ цифры, расположив их в порядке, соответствующем буквам:</vt:lpstr>
      <vt:lpstr>Слайд 13</vt:lpstr>
      <vt:lpstr>Ответ: 23314. </vt:lpstr>
      <vt:lpstr>Слайд 15</vt:lpstr>
      <vt:lpstr>Слайд 16</vt:lpstr>
      <vt:lpstr> Ответ: 21112.</vt:lpstr>
      <vt:lpstr> Запишите в ответ цифры, расположив их в порядке, соответствующем буквам:</vt:lpstr>
      <vt:lpstr>Слайд 19</vt:lpstr>
      <vt:lpstr> Ответ: 21332.</vt:lpstr>
      <vt:lpstr>Слайд 21</vt:lpstr>
      <vt:lpstr>Слайд 22</vt:lpstr>
      <vt:lpstr>Ответ: 22121. 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91</cp:revision>
  <dcterms:created xsi:type="dcterms:W3CDTF">2016-07-25T15:00:00Z</dcterms:created>
  <dcterms:modified xsi:type="dcterms:W3CDTF">2020-11-19T16:32:17Z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1049-11.2.0.9052</vt:lpwstr>
  </property>
</Properties>
</file>